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4"/>
  </p:sldMasterIdLst>
  <p:notesMasterIdLst>
    <p:notesMasterId r:id="rId65"/>
  </p:notesMasterIdLst>
  <p:sldIdLst>
    <p:sldId id="1037" r:id="rId5"/>
    <p:sldId id="1029" r:id="rId6"/>
    <p:sldId id="1031" r:id="rId7"/>
    <p:sldId id="1113" r:id="rId8"/>
    <p:sldId id="1046" r:id="rId9"/>
    <p:sldId id="1129" r:id="rId10"/>
    <p:sldId id="1047" r:id="rId11"/>
    <p:sldId id="1114" r:id="rId12"/>
    <p:sldId id="1130" r:id="rId13"/>
    <p:sldId id="1040" r:id="rId14"/>
    <p:sldId id="1041" r:id="rId15"/>
    <p:sldId id="1032" r:id="rId16"/>
    <p:sldId id="1049" r:id="rId17"/>
    <p:sldId id="1128" r:id="rId18"/>
    <p:sldId id="1127" r:id="rId19"/>
    <p:sldId id="1131" r:id="rId20"/>
    <p:sldId id="1052" r:id="rId21"/>
    <p:sldId id="1051" r:id="rId22"/>
    <p:sldId id="1053" r:id="rId23"/>
    <p:sldId id="1055" r:id="rId24"/>
    <p:sldId id="1058" r:id="rId25"/>
    <p:sldId id="1059" r:id="rId26"/>
    <p:sldId id="1061" r:id="rId27"/>
    <p:sldId id="1062" r:id="rId28"/>
    <p:sldId id="1067" r:id="rId29"/>
    <p:sldId id="1069" r:id="rId30"/>
    <p:sldId id="1048" r:id="rId31"/>
    <p:sldId id="1050" r:id="rId32"/>
    <p:sldId id="1060" r:id="rId33"/>
    <p:sldId id="1095" r:id="rId34"/>
    <p:sldId id="1071" r:id="rId35"/>
    <p:sldId id="1119" r:id="rId36"/>
    <p:sldId id="1075" r:id="rId37"/>
    <p:sldId id="1076" r:id="rId38"/>
    <p:sldId id="1078" r:id="rId39"/>
    <p:sldId id="1079" r:id="rId40"/>
    <p:sldId id="1080" r:id="rId41"/>
    <p:sldId id="1081" r:id="rId42"/>
    <p:sldId id="1084" r:id="rId43"/>
    <p:sldId id="1085" r:id="rId44"/>
    <p:sldId id="1123" r:id="rId45"/>
    <p:sldId id="1088" r:id="rId46"/>
    <p:sldId id="1093" r:id="rId47"/>
    <p:sldId id="1090" r:id="rId48"/>
    <p:sldId id="1092" r:id="rId49"/>
    <p:sldId id="1124" r:id="rId50"/>
    <p:sldId id="1094" r:id="rId51"/>
    <p:sldId id="1106" r:id="rId52"/>
    <p:sldId id="1091" r:id="rId53"/>
    <p:sldId id="1117" r:id="rId54"/>
    <p:sldId id="1096" r:id="rId55"/>
    <p:sldId id="1086" r:id="rId56"/>
    <p:sldId id="1100" r:id="rId57"/>
    <p:sldId id="1102" r:id="rId58"/>
    <p:sldId id="1103" r:id="rId59"/>
    <p:sldId id="1104" r:id="rId60"/>
    <p:sldId id="1115" r:id="rId61"/>
    <p:sldId id="1105" r:id="rId62"/>
    <p:sldId id="1125" r:id="rId63"/>
    <p:sldId id="111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les Deck" id="{6656D77A-C30C-4043-8C4B-865CDA54188D}">
          <p14:sldIdLst>
            <p14:sldId id="1037"/>
            <p14:sldId id="1029"/>
            <p14:sldId id="1031"/>
            <p14:sldId id="1113"/>
            <p14:sldId id="1046"/>
            <p14:sldId id="1129"/>
            <p14:sldId id="1047"/>
            <p14:sldId id="1114"/>
            <p14:sldId id="1130"/>
            <p14:sldId id="1040"/>
            <p14:sldId id="1041"/>
            <p14:sldId id="1032"/>
            <p14:sldId id="1049"/>
            <p14:sldId id="1128"/>
            <p14:sldId id="1127"/>
            <p14:sldId id="1131"/>
            <p14:sldId id="1052"/>
            <p14:sldId id="1051"/>
            <p14:sldId id="1053"/>
            <p14:sldId id="1055"/>
            <p14:sldId id="1058"/>
            <p14:sldId id="1059"/>
            <p14:sldId id="1061"/>
            <p14:sldId id="1062"/>
            <p14:sldId id="1067"/>
            <p14:sldId id="1069"/>
            <p14:sldId id="1048"/>
            <p14:sldId id="1050"/>
            <p14:sldId id="1060"/>
            <p14:sldId id="1095"/>
            <p14:sldId id="1071"/>
            <p14:sldId id="1119"/>
            <p14:sldId id="1075"/>
            <p14:sldId id="1076"/>
            <p14:sldId id="1078"/>
            <p14:sldId id="1079"/>
            <p14:sldId id="1080"/>
            <p14:sldId id="1081"/>
            <p14:sldId id="1084"/>
            <p14:sldId id="1085"/>
            <p14:sldId id="1123"/>
            <p14:sldId id="1088"/>
            <p14:sldId id="1093"/>
            <p14:sldId id="1090"/>
            <p14:sldId id="1092"/>
            <p14:sldId id="1124"/>
            <p14:sldId id="1094"/>
            <p14:sldId id="1106"/>
            <p14:sldId id="1091"/>
            <p14:sldId id="1117"/>
            <p14:sldId id="1096"/>
            <p14:sldId id="1086"/>
            <p14:sldId id="1100"/>
            <p14:sldId id="1102"/>
            <p14:sldId id="1103"/>
            <p14:sldId id="1104"/>
            <p14:sldId id="1115"/>
            <p14:sldId id="1105"/>
            <p14:sldId id="1125"/>
            <p14:sldId id="1110"/>
          </p14:sldIdLst>
        </p14:section>
      </p14:sectionLst>
    </p:ext>
    <p:ext uri="{EFAFB233-063F-42B5-8137-9DF3F51BA10A}">
      <p15:sldGuideLst xmlns:p15="http://schemas.microsoft.com/office/powerpoint/2012/main">
        <p15:guide id="2" orient="horz" pos="4320" userDrawn="1">
          <p15:clr>
            <a:srgbClr val="A4A3A4"/>
          </p15:clr>
        </p15:guide>
        <p15:guide id="4" orient="horz" pos="4110" userDrawn="1">
          <p15:clr>
            <a:srgbClr val="A4A3A4"/>
          </p15:clr>
        </p15:guide>
        <p15:guide id="5" pos="3024" userDrawn="1">
          <p15:clr>
            <a:srgbClr val="A4A3A4"/>
          </p15:clr>
        </p15:guide>
        <p15:guide id="6" pos="3840" userDrawn="1">
          <p15:clr>
            <a:srgbClr val="A4A3A4"/>
          </p15:clr>
        </p15:guide>
        <p15:guide id="7" orient="horz" pos="210" userDrawn="1">
          <p15:clr>
            <a:srgbClr val="A4A3A4"/>
          </p15:clr>
        </p15:guide>
        <p15:guide id="9" orient="horz" pos="2795" userDrawn="1">
          <p15:clr>
            <a:srgbClr val="A4A3A4"/>
          </p15:clr>
        </p15:guide>
        <p15:guide id="10" pos="1209" userDrawn="1">
          <p15:clr>
            <a:srgbClr val="A4A3A4"/>
          </p15:clr>
        </p15:guide>
        <p15:guide id="11" pos="4588" userDrawn="1">
          <p15:clr>
            <a:srgbClr val="A4A3A4"/>
          </p15:clr>
        </p15:guide>
        <p15:guide id="12" pos="6017" userDrawn="1">
          <p15:clr>
            <a:srgbClr val="A4A3A4"/>
          </p15:clr>
        </p15:guide>
        <p15:guide id="14" orient="horz" pos="3702" userDrawn="1">
          <p15:clr>
            <a:srgbClr val="A4A3A4"/>
          </p15:clr>
        </p15:guide>
        <p15:guide id="15" pos="211" userDrawn="1">
          <p15:clr>
            <a:srgbClr val="A4A3A4"/>
          </p15:clr>
        </p15:guide>
        <p15:guide id="16" orient="horz" pos="1752" userDrawn="1">
          <p15:clr>
            <a:srgbClr val="A4A3A4"/>
          </p15:clr>
        </p15:guide>
        <p15:guide id="17" pos="1731" userDrawn="1">
          <p15:clr>
            <a:srgbClr val="A4A3A4"/>
          </p15:clr>
        </p15:guide>
        <p15:guide id="18" pos="438" userDrawn="1">
          <p15:clr>
            <a:srgbClr val="A4A3A4"/>
          </p15:clr>
        </p15:guide>
        <p15:guide id="19" pos="1890" userDrawn="1">
          <p15:clr>
            <a:srgbClr val="A4A3A4"/>
          </p15:clr>
        </p15:guide>
        <p15:guide id="20" orient="horz" pos="572" userDrawn="1">
          <p15:clr>
            <a:srgbClr val="A4A3A4"/>
          </p15:clr>
        </p15:guide>
        <p15:guide id="21" pos="3341" userDrawn="1">
          <p15:clr>
            <a:srgbClr val="A4A3A4"/>
          </p15:clr>
        </p15:guide>
        <p15:guide id="22" orient="horz" pos="2137" userDrawn="1">
          <p15:clr>
            <a:srgbClr val="A4A3A4"/>
          </p15:clr>
        </p15:guide>
        <p15:guide id="23" orient="horz" pos="1865" userDrawn="1">
          <p15:clr>
            <a:srgbClr val="A4A3A4"/>
          </p15:clr>
        </p15:guide>
        <p15:guide id="24" pos="4815" userDrawn="1">
          <p15:clr>
            <a:srgbClr val="A4A3A4"/>
          </p15:clr>
        </p15:guide>
        <p15:guide id="25" pos="6244" userDrawn="1">
          <p15:clr>
            <a:srgbClr val="A4A3A4"/>
          </p15:clr>
        </p15:guide>
        <p15:guide id="26" orient="horz" pos="14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91DE33-FB8B-19BB-AB56-A051A7B458C7}" name="Henry Chilcott" initials="HC" userId="S::hc@fiaformulae.com::d80c3b51-2737-40e2-96d7-6fc8820cd327" providerId="AD"/>
  <p188:author id="{49A54175-DB87-300A-F8BC-67F0D3B35CEA}" name="Tom Myers" initials="TM" userId="S::tmy@fiaformulae.com::72ac9fda-fa8a-4793-9238-cdc9eb639566" providerId="AD"/>
  <p188:author id="{0BFD3099-9FC3-2F82-4C52-C00CC41276FD}" name="Kelvin Ha" initials="KH" userId="S::keh@fiaformulae.com::676c3ef9-fc1c-4217-a11f-75293ae34a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9A46D"/>
    <a:srgbClr val="FFFFFF"/>
    <a:srgbClr val="86E6CD"/>
    <a:srgbClr val="FF00A4"/>
    <a:srgbClr val="FFF200"/>
    <a:srgbClr val="9A9768"/>
    <a:srgbClr val="1013F3"/>
    <a:srgbClr val="5A647D"/>
    <a:srgbClr val="344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629" autoAdjust="0"/>
    <p:restoredTop sz="93810"/>
  </p:normalViewPr>
  <p:slideViewPr>
    <p:cSldViewPr snapToGrid="0" snapToObjects="1">
      <p:cViewPr>
        <p:scale>
          <a:sx n="89" d="100"/>
          <a:sy n="89" d="100"/>
        </p:scale>
        <p:origin x="656" y="736"/>
      </p:cViewPr>
      <p:guideLst>
        <p:guide orient="horz" pos="4320"/>
        <p:guide orient="horz" pos="4110"/>
        <p:guide pos="3024"/>
        <p:guide pos="3840"/>
        <p:guide orient="horz" pos="210"/>
        <p:guide orient="horz" pos="2795"/>
        <p:guide pos="1209"/>
        <p:guide pos="4588"/>
        <p:guide pos="6017"/>
        <p:guide orient="horz" pos="3702"/>
        <p:guide pos="211"/>
        <p:guide orient="horz" pos="1752"/>
        <p:guide pos="1731"/>
        <p:guide pos="438"/>
        <p:guide pos="1890"/>
        <p:guide orient="horz" pos="572"/>
        <p:guide pos="3341"/>
        <p:guide orient="horz" pos="2137"/>
        <p:guide orient="horz" pos="1865"/>
        <p:guide pos="4815"/>
        <p:guide pos="6244"/>
        <p:guide orient="horz" pos="1412"/>
      </p:guideLst>
    </p:cSldViewPr>
  </p:slideViewPr>
  <p:notesTextViewPr>
    <p:cViewPr>
      <p:scale>
        <a:sx n="1" d="1"/>
        <a:sy n="1" d="1"/>
      </p:scale>
      <p:origin x="0" y="0"/>
    </p:cViewPr>
  </p:notesTextViewPr>
  <p:sorterViewPr>
    <p:cViewPr varScale="1">
      <p:scale>
        <a:sx n="100" d="100"/>
        <a:sy n="100" d="100"/>
      </p:scale>
      <p:origin x="0" y="-97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explosion val="7"/>
          <c:dPt>
            <c:idx val="0"/>
            <c:bubble3D val="0"/>
            <c:spPr>
              <a:solidFill>
                <a:schemeClr val="accent1"/>
              </a:solidFill>
              <a:ln w="19050">
                <a:noFill/>
              </a:ln>
              <a:effectLst/>
            </c:spPr>
            <c:extLst>
              <c:ext xmlns:c16="http://schemas.microsoft.com/office/drawing/2014/chart" uri="{C3380CC4-5D6E-409C-BE32-E72D297353CC}">
                <c16:uniqueId val="{00000001-A140-A042-9296-81FB33BC3259}"/>
              </c:ext>
            </c:extLst>
          </c:dPt>
          <c:dPt>
            <c:idx val="1"/>
            <c:bubble3D val="0"/>
            <c:spPr>
              <a:solidFill>
                <a:srgbClr val="86E6CD"/>
              </a:solidFill>
              <a:ln w="19050">
                <a:noFill/>
              </a:ln>
              <a:effectLst/>
            </c:spPr>
            <c:extLst>
              <c:ext xmlns:c16="http://schemas.microsoft.com/office/drawing/2014/chart" uri="{C3380CC4-5D6E-409C-BE32-E72D297353CC}">
                <c16:uniqueId val="{00000001-D592-9443-A8CE-3B170D646C07}"/>
              </c:ext>
            </c:extLst>
          </c:dPt>
          <c:dPt>
            <c:idx val="2"/>
            <c:bubble3D val="0"/>
            <c:spPr>
              <a:solidFill>
                <a:srgbClr val="B9A46D"/>
              </a:solidFill>
              <a:ln w="19050">
                <a:noFill/>
              </a:ln>
              <a:effectLst/>
            </c:spPr>
            <c:extLst>
              <c:ext xmlns:c16="http://schemas.microsoft.com/office/drawing/2014/chart" uri="{C3380CC4-5D6E-409C-BE32-E72D297353CC}">
                <c16:uniqueId val="{00000002-D592-9443-A8CE-3B170D646C07}"/>
              </c:ext>
            </c:extLst>
          </c:dPt>
          <c:dPt>
            <c:idx val="3"/>
            <c:bubble3D val="0"/>
            <c:spPr>
              <a:solidFill>
                <a:schemeClr val="accent4"/>
              </a:solidFill>
              <a:ln w="19050">
                <a:noFill/>
              </a:ln>
              <a:effectLst/>
            </c:spPr>
            <c:extLst>
              <c:ext xmlns:c16="http://schemas.microsoft.com/office/drawing/2014/chart" uri="{C3380CC4-5D6E-409C-BE32-E72D297353CC}">
                <c16:uniqueId val="{00000007-A140-A042-9296-81FB33BC3259}"/>
              </c:ext>
            </c:extLst>
          </c:dPt>
          <c:cat>
            <c:strRef>
              <c:f>Sheet1!$A$2:$A$5</c:f>
              <c:strCache>
                <c:ptCount val="4"/>
                <c:pt idx="0">
                  <c:v>1%</c:v>
                </c:pt>
                <c:pt idx="1">
                  <c:v>23%</c:v>
                </c:pt>
                <c:pt idx="2">
                  <c:v>76%</c:v>
                </c:pt>
                <c:pt idx="3">
                  <c:v>4th Qtr</c:v>
                </c:pt>
              </c:strCache>
            </c:strRef>
          </c:cat>
          <c:val>
            <c:numRef>
              <c:f>Sheet1!$B$2:$B$5</c:f>
              <c:numCache>
                <c:formatCode>General</c:formatCode>
                <c:ptCount val="4"/>
                <c:pt idx="0">
                  <c:v>1</c:v>
                </c:pt>
                <c:pt idx="1">
                  <c:v>23</c:v>
                </c:pt>
                <c:pt idx="2">
                  <c:v>76</c:v>
                </c:pt>
                <c:pt idx="3">
                  <c:v>0</c:v>
                </c:pt>
              </c:numCache>
            </c:numRef>
          </c:val>
          <c:extLst>
            <c:ext xmlns:c16="http://schemas.microsoft.com/office/drawing/2014/chart" uri="{C3380CC4-5D6E-409C-BE32-E72D297353CC}">
              <c16:uniqueId val="{00000000-D592-9443-A8CE-3B170D646C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417B1-6493-C146-954E-BF188D9E9853}"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D741F-77F7-E94F-8617-8ED47984918C}" type="slidenum">
              <a:rPr lang="en-US" smtClean="0"/>
              <a:t>‹#›</a:t>
            </a:fld>
            <a:endParaRPr lang="en-US"/>
          </a:p>
        </p:txBody>
      </p:sp>
    </p:spTree>
    <p:extLst>
      <p:ext uri="{BB962C8B-B14F-4D97-AF65-F5344CB8AC3E}">
        <p14:creationId xmlns:p14="http://schemas.microsoft.com/office/powerpoint/2010/main" val="76489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13</a:t>
            </a:fld>
            <a:endParaRPr lang="en-US"/>
          </a:p>
        </p:txBody>
      </p:sp>
    </p:spTree>
    <p:extLst>
      <p:ext uri="{BB962C8B-B14F-4D97-AF65-F5344CB8AC3E}">
        <p14:creationId xmlns:p14="http://schemas.microsoft.com/office/powerpoint/2010/main" val="371630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26</a:t>
            </a:fld>
            <a:endParaRPr lang="en-US"/>
          </a:p>
        </p:txBody>
      </p:sp>
    </p:spTree>
    <p:extLst>
      <p:ext uri="{BB962C8B-B14F-4D97-AF65-F5344CB8AC3E}">
        <p14:creationId xmlns:p14="http://schemas.microsoft.com/office/powerpoint/2010/main" val="3814352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29</a:t>
            </a:fld>
            <a:endParaRPr lang="en-US"/>
          </a:p>
        </p:txBody>
      </p:sp>
    </p:spTree>
    <p:extLst>
      <p:ext uri="{BB962C8B-B14F-4D97-AF65-F5344CB8AC3E}">
        <p14:creationId xmlns:p14="http://schemas.microsoft.com/office/powerpoint/2010/main" val="362444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D741F-77F7-E94F-8617-8ED479849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149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35</a:t>
            </a:fld>
            <a:endParaRPr lang="en-US"/>
          </a:p>
        </p:txBody>
      </p:sp>
    </p:spTree>
    <p:extLst>
      <p:ext uri="{BB962C8B-B14F-4D97-AF65-F5344CB8AC3E}">
        <p14:creationId xmlns:p14="http://schemas.microsoft.com/office/powerpoint/2010/main" val="244679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38</a:t>
            </a:fld>
            <a:endParaRPr lang="en-US"/>
          </a:p>
        </p:txBody>
      </p:sp>
    </p:spTree>
    <p:extLst>
      <p:ext uri="{BB962C8B-B14F-4D97-AF65-F5344CB8AC3E}">
        <p14:creationId xmlns:p14="http://schemas.microsoft.com/office/powerpoint/2010/main" val="2267210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40</a:t>
            </a:fld>
            <a:endParaRPr lang="en-US"/>
          </a:p>
        </p:txBody>
      </p:sp>
    </p:spTree>
    <p:extLst>
      <p:ext uri="{BB962C8B-B14F-4D97-AF65-F5344CB8AC3E}">
        <p14:creationId xmlns:p14="http://schemas.microsoft.com/office/powerpoint/2010/main" val="3904456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41</a:t>
            </a:fld>
            <a:endParaRPr lang="en-US"/>
          </a:p>
        </p:txBody>
      </p:sp>
    </p:spTree>
    <p:extLst>
      <p:ext uri="{BB962C8B-B14F-4D97-AF65-F5344CB8AC3E}">
        <p14:creationId xmlns:p14="http://schemas.microsoft.com/office/powerpoint/2010/main" val="747567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50</a:t>
            </a:fld>
            <a:endParaRPr lang="en-US"/>
          </a:p>
        </p:txBody>
      </p:sp>
    </p:spTree>
    <p:extLst>
      <p:ext uri="{BB962C8B-B14F-4D97-AF65-F5344CB8AC3E}">
        <p14:creationId xmlns:p14="http://schemas.microsoft.com/office/powerpoint/2010/main" val="2882878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51</a:t>
            </a:fld>
            <a:endParaRPr lang="en-US"/>
          </a:p>
        </p:txBody>
      </p:sp>
    </p:spTree>
    <p:extLst>
      <p:ext uri="{BB962C8B-B14F-4D97-AF65-F5344CB8AC3E}">
        <p14:creationId xmlns:p14="http://schemas.microsoft.com/office/powerpoint/2010/main" val="1535374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52</a:t>
            </a:fld>
            <a:endParaRPr lang="en-US"/>
          </a:p>
        </p:txBody>
      </p:sp>
    </p:spTree>
    <p:extLst>
      <p:ext uri="{BB962C8B-B14F-4D97-AF65-F5344CB8AC3E}">
        <p14:creationId xmlns:p14="http://schemas.microsoft.com/office/powerpoint/2010/main" val="282373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14</a:t>
            </a:fld>
            <a:endParaRPr lang="en-US"/>
          </a:p>
        </p:txBody>
      </p:sp>
    </p:spTree>
    <p:extLst>
      <p:ext uri="{BB962C8B-B14F-4D97-AF65-F5344CB8AC3E}">
        <p14:creationId xmlns:p14="http://schemas.microsoft.com/office/powerpoint/2010/main" val="770558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53</a:t>
            </a:fld>
            <a:endParaRPr lang="en-US"/>
          </a:p>
        </p:txBody>
      </p:sp>
    </p:spTree>
    <p:extLst>
      <p:ext uri="{BB962C8B-B14F-4D97-AF65-F5344CB8AC3E}">
        <p14:creationId xmlns:p14="http://schemas.microsoft.com/office/powerpoint/2010/main" val="1250256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54</a:t>
            </a:fld>
            <a:endParaRPr lang="en-US"/>
          </a:p>
        </p:txBody>
      </p:sp>
    </p:spTree>
    <p:extLst>
      <p:ext uri="{BB962C8B-B14F-4D97-AF65-F5344CB8AC3E}">
        <p14:creationId xmlns:p14="http://schemas.microsoft.com/office/powerpoint/2010/main" val="3129630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57</a:t>
            </a:fld>
            <a:endParaRPr lang="en-US"/>
          </a:p>
        </p:txBody>
      </p:sp>
    </p:spTree>
    <p:extLst>
      <p:ext uri="{BB962C8B-B14F-4D97-AF65-F5344CB8AC3E}">
        <p14:creationId xmlns:p14="http://schemas.microsoft.com/office/powerpoint/2010/main" val="322905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58</a:t>
            </a:fld>
            <a:endParaRPr lang="en-US"/>
          </a:p>
        </p:txBody>
      </p:sp>
    </p:spTree>
    <p:extLst>
      <p:ext uri="{BB962C8B-B14F-4D97-AF65-F5344CB8AC3E}">
        <p14:creationId xmlns:p14="http://schemas.microsoft.com/office/powerpoint/2010/main" val="2919934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59</a:t>
            </a:fld>
            <a:endParaRPr lang="en-US"/>
          </a:p>
        </p:txBody>
      </p:sp>
    </p:spTree>
    <p:extLst>
      <p:ext uri="{BB962C8B-B14F-4D97-AF65-F5344CB8AC3E}">
        <p14:creationId xmlns:p14="http://schemas.microsoft.com/office/powerpoint/2010/main" val="600759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15</a:t>
            </a:fld>
            <a:endParaRPr lang="en-US"/>
          </a:p>
        </p:txBody>
      </p:sp>
    </p:spTree>
    <p:extLst>
      <p:ext uri="{BB962C8B-B14F-4D97-AF65-F5344CB8AC3E}">
        <p14:creationId xmlns:p14="http://schemas.microsoft.com/office/powerpoint/2010/main" val="186884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19</a:t>
            </a:fld>
            <a:endParaRPr lang="en-US"/>
          </a:p>
        </p:txBody>
      </p:sp>
    </p:spTree>
    <p:extLst>
      <p:ext uri="{BB962C8B-B14F-4D97-AF65-F5344CB8AC3E}">
        <p14:creationId xmlns:p14="http://schemas.microsoft.com/office/powerpoint/2010/main" val="2187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20</a:t>
            </a:fld>
            <a:endParaRPr lang="en-US"/>
          </a:p>
        </p:txBody>
      </p:sp>
    </p:spTree>
    <p:extLst>
      <p:ext uri="{BB962C8B-B14F-4D97-AF65-F5344CB8AC3E}">
        <p14:creationId xmlns:p14="http://schemas.microsoft.com/office/powerpoint/2010/main" val="368252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21</a:t>
            </a:fld>
            <a:endParaRPr lang="en-US"/>
          </a:p>
        </p:txBody>
      </p:sp>
    </p:spTree>
    <p:extLst>
      <p:ext uri="{BB962C8B-B14F-4D97-AF65-F5344CB8AC3E}">
        <p14:creationId xmlns:p14="http://schemas.microsoft.com/office/powerpoint/2010/main" val="196771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22</a:t>
            </a:fld>
            <a:endParaRPr lang="en-US"/>
          </a:p>
        </p:txBody>
      </p:sp>
    </p:spTree>
    <p:extLst>
      <p:ext uri="{BB962C8B-B14F-4D97-AF65-F5344CB8AC3E}">
        <p14:creationId xmlns:p14="http://schemas.microsoft.com/office/powerpoint/2010/main" val="578348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23</a:t>
            </a:fld>
            <a:endParaRPr lang="en-US"/>
          </a:p>
        </p:txBody>
      </p:sp>
    </p:spTree>
    <p:extLst>
      <p:ext uri="{BB962C8B-B14F-4D97-AF65-F5344CB8AC3E}">
        <p14:creationId xmlns:p14="http://schemas.microsoft.com/office/powerpoint/2010/main" val="3956536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D741F-77F7-E94F-8617-8ED47984918C}" type="slidenum">
              <a:rPr lang="en-US" smtClean="0"/>
              <a:t>24</a:t>
            </a:fld>
            <a:endParaRPr lang="en-US"/>
          </a:p>
        </p:txBody>
      </p:sp>
    </p:spTree>
    <p:extLst>
      <p:ext uri="{BB962C8B-B14F-4D97-AF65-F5344CB8AC3E}">
        <p14:creationId xmlns:p14="http://schemas.microsoft.com/office/powerpoint/2010/main" val="1304698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FB6CCBB3-DBB3-3ED2-3AA1-F3C627074888}"/>
              </a:ext>
            </a:extLst>
          </p:cNvPr>
          <p:cNvSpPr>
            <a:spLocks noGrp="1"/>
          </p:cNvSpPr>
          <p:nvPr>
            <p:ph type="pic" sz="quarter" idx="13"/>
          </p:nvPr>
        </p:nvSpPr>
        <p:spPr>
          <a:xfrm>
            <a:off x="0" y="-13585"/>
            <a:ext cx="4459885" cy="6885169"/>
          </a:xfrm>
          <a:prstGeom prst="rect">
            <a:avLst/>
          </a:prstGeom>
        </p:spPr>
        <p:txBody>
          <a:bodyPr/>
          <a:lstStyle>
            <a:lvl1pPr>
              <a:defRPr>
                <a:solidFill>
                  <a:schemeClr val="accent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2" name="Text Placeholder 11">
            <a:extLst>
              <a:ext uri="{FF2B5EF4-FFF2-40B4-BE49-F238E27FC236}">
                <a16:creationId xmlns:a16="http://schemas.microsoft.com/office/drawing/2014/main" id="{B4422C35-ABDA-946F-8788-29C3F18B4603}"/>
              </a:ext>
            </a:extLst>
          </p:cNvPr>
          <p:cNvSpPr>
            <a:spLocks noGrp="1"/>
          </p:cNvSpPr>
          <p:nvPr>
            <p:ph type="body" sz="quarter" idx="12" hasCustomPrompt="1"/>
          </p:nvPr>
        </p:nvSpPr>
        <p:spPr>
          <a:xfrm>
            <a:off x="4701775" y="1877293"/>
            <a:ext cx="5592763" cy="3103414"/>
          </a:xfrm>
          <a:prstGeom prst="rect">
            <a:avLst/>
          </a:prstGeom>
        </p:spPr>
        <p:txBody>
          <a:bodyPr lIns="0" tIns="0" rIns="0" bIns="0" anchor="ctr" anchorCtr="0">
            <a:spAutoFit/>
          </a:bodyPr>
          <a:lstStyle>
            <a:lvl1pPr marL="742950" indent="-742950">
              <a:lnSpc>
                <a:spcPct val="90000"/>
              </a:lnSpc>
              <a:spcBef>
                <a:spcPts val="600"/>
              </a:spcBef>
              <a:spcAft>
                <a:spcPts val="1400"/>
              </a:spcAft>
              <a:buClr>
                <a:schemeClr val="tx2"/>
              </a:buClr>
              <a:buFont typeface="+mj-lt"/>
              <a:buAutoNum type="arabicPeriod"/>
              <a:defRPr sz="3000" b="1" i="0" spc="-60" baseline="0">
                <a:latin typeface="Montserrat" pitchFamily="2" charset="77"/>
              </a:defRPr>
            </a:lvl1pPr>
            <a:lvl2pPr>
              <a:defRPr sz="4000">
                <a:latin typeface="FE Sans Office Subhead" panose="020B0503030203020204" pitchFamily="34" charset="0"/>
              </a:defRPr>
            </a:lvl2pPr>
            <a:lvl3pPr>
              <a:defRPr sz="4000">
                <a:latin typeface="FE Sans Office Subhead" panose="020B0503030203020204" pitchFamily="34" charset="0"/>
              </a:defRPr>
            </a:lvl3pPr>
            <a:lvl4pPr>
              <a:defRPr sz="4000">
                <a:latin typeface="FE Sans Office Subhead" panose="020B0503030203020204" pitchFamily="34" charset="0"/>
              </a:defRPr>
            </a:lvl4pPr>
            <a:lvl5pPr>
              <a:defRPr sz="4000">
                <a:latin typeface="FE Sans Office Subhead" panose="020B0503030203020204" pitchFamily="34" charset="0"/>
              </a:defRPr>
            </a:lvl5pPr>
          </a:lstStyle>
          <a:p>
            <a:pPr lvl="0"/>
            <a:r>
              <a:rPr lang="en-GB" dirty="0"/>
              <a:t>Section One</a:t>
            </a:r>
          </a:p>
          <a:p>
            <a:pPr lvl="0"/>
            <a:r>
              <a:rPr lang="en-GB" dirty="0"/>
              <a:t>Section Two</a:t>
            </a:r>
          </a:p>
          <a:p>
            <a:pPr lvl="0"/>
            <a:r>
              <a:rPr lang="en-GB" dirty="0"/>
              <a:t>Section Three</a:t>
            </a:r>
          </a:p>
          <a:p>
            <a:pPr lvl="0"/>
            <a:r>
              <a:rPr lang="en-GB" dirty="0"/>
              <a:t>Section Four</a:t>
            </a:r>
          </a:p>
          <a:p>
            <a:pPr lvl="0"/>
            <a:r>
              <a:rPr lang="en-GB" dirty="0"/>
              <a:t>Section Five</a:t>
            </a:r>
          </a:p>
        </p:txBody>
      </p:sp>
      <p:sp>
        <p:nvSpPr>
          <p:cNvPr id="9" name="Title 1">
            <a:extLst>
              <a:ext uri="{FF2B5EF4-FFF2-40B4-BE49-F238E27FC236}">
                <a16:creationId xmlns:a16="http://schemas.microsoft.com/office/drawing/2014/main" id="{E7A5DE8F-F4AB-3B9B-83A0-7910338C96C4}"/>
              </a:ext>
            </a:extLst>
          </p:cNvPr>
          <p:cNvSpPr>
            <a:spLocks noGrp="1"/>
          </p:cNvSpPr>
          <p:nvPr>
            <p:ph type="ctrTitle" hasCustomPrompt="1"/>
          </p:nvPr>
        </p:nvSpPr>
        <p:spPr>
          <a:xfrm>
            <a:off x="514479" y="3114678"/>
            <a:ext cx="3971382" cy="553998"/>
          </a:xfrm>
          <a:prstGeom prst="rect">
            <a:avLst/>
          </a:prstGeom>
        </p:spPr>
        <p:txBody>
          <a:bodyPr lIns="0" tIns="0" rIns="0" bIns="0" anchor="ctr" anchorCtr="0">
            <a:spAutoFit/>
          </a:bodyPr>
          <a:lstStyle>
            <a:lvl1pPr algn="l">
              <a:defRPr sz="4000" b="1" i="0" spc="-60" baseline="0">
                <a:latin typeface="Montserrat" pitchFamily="2" charset="77"/>
              </a:defRPr>
            </a:lvl1pPr>
          </a:lstStyle>
          <a:p>
            <a:r>
              <a:rPr lang="en-GB" dirty="0"/>
              <a:t>Agenda, etc.</a:t>
            </a:r>
          </a:p>
        </p:txBody>
      </p:sp>
    </p:spTree>
    <p:extLst>
      <p:ext uri="{BB962C8B-B14F-4D97-AF65-F5344CB8AC3E}">
        <p14:creationId xmlns:p14="http://schemas.microsoft.com/office/powerpoint/2010/main" val="474102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ints x3">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FEE6C1A7-B9F7-C6BA-C7EB-0B7DB8902E66}"/>
              </a:ext>
            </a:extLst>
          </p:cNvPr>
          <p:cNvSpPr>
            <a:spLocks noGrp="1"/>
          </p:cNvSpPr>
          <p:nvPr>
            <p:ph type="pic" sz="quarter" idx="12"/>
          </p:nvPr>
        </p:nvSpPr>
        <p:spPr>
          <a:xfrm>
            <a:off x="355279" y="1587406"/>
            <a:ext cx="3761124"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6">
            <a:extLst>
              <a:ext uri="{FF2B5EF4-FFF2-40B4-BE49-F238E27FC236}">
                <a16:creationId xmlns:a16="http://schemas.microsoft.com/office/drawing/2014/main" id="{BB063D17-5232-94E7-1985-5070EDA2ADC6}"/>
              </a:ext>
            </a:extLst>
          </p:cNvPr>
          <p:cNvSpPr>
            <a:spLocks noGrp="1"/>
          </p:cNvSpPr>
          <p:nvPr>
            <p:ph type="pic" sz="quarter" idx="14"/>
          </p:nvPr>
        </p:nvSpPr>
        <p:spPr>
          <a:xfrm>
            <a:off x="4215438" y="1587406"/>
            <a:ext cx="3761124"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6">
            <a:extLst>
              <a:ext uri="{FF2B5EF4-FFF2-40B4-BE49-F238E27FC236}">
                <a16:creationId xmlns:a16="http://schemas.microsoft.com/office/drawing/2014/main" id="{8274006F-34A7-94C0-D897-7C247A9428B6}"/>
              </a:ext>
            </a:extLst>
          </p:cNvPr>
          <p:cNvSpPr>
            <a:spLocks noGrp="1"/>
          </p:cNvSpPr>
          <p:nvPr>
            <p:ph type="pic" sz="quarter" idx="16"/>
          </p:nvPr>
        </p:nvSpPr>
        <p:spPr>
          <a:xfrm>
            <a:off x="8075599" y="1587406"/>
            <a:ext cx="3761124"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itle 1">
            <a:extLst>
              <a:ext uri="{FF2B5EF4-FFF2-40B4-BE49-F238E27FC236}">
                <a16:creationId xmlns:a16="http://schemas.microsoft.com/office/drawing/2014/main" id="{F4A8286B-C460-9158-3180-4E45E7A145B6}"/>
              </a:ext>
            </a:extLst>
          </p:cNvPr>
          <p:cNvSpPr>
            <a:spLocks noGrp="1"/>
          </p:cNvSpPr>
          <p:nvPr>
            <p:ph type="ctrTitle"/>
          </p:nvPr>
        </p:nvSpPr>
        <p:spPr>
          <a:xfrm>
            <a:off x="362079" y="310081"/>
            <a:ext cx="11467842"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a:t>Click to edit Master title style</a:t>
            </a:r>
            <a:endParaRPr lang="en-US"/>
          </a:p>
        </p:txBody>
      </p:sp>
      <p:sp>
        <p:nvSpPr>
          <p:cNvPr id="5" name="Text Placeholder 3">
            <a:extLst>
              <a:ext uri="{FF2B5EF4-FFF2-40B4-BE49-F238E27FC236}">
                <a16:creationId xmlns:a16="http://schemas.microsoft.com/office/drawing/2014/main" id="{65805CFC-836E-70DC-4326-21962E9EDFB0}"/>
              </a:ext>
            </a:extLst>
          </p:cNvPr>
          <p:cNvSpPr>
            <a:spLocks noGrp="1"/>
          </p:cNvSpPr>
          <p:nvPr>
            <p:ph type="body" sz="quarter" idx="26"/>
          </p:nvPr>
        </p:nvSpPr>
        <p:spPr>
          <a:xfrm>
            <a:off x="355277" y="4702239"/>
            <a:ext cx="3761123" cy="1331302"/>
          </a:xfrm>
        </p:spPr>
        <p:txBody>
          <a:bodyPr>
            <a:noAutofit/>
          </a:bodyPr>
          <a:lstStyle/>
          <a:p>
            <a:pPr lvl="0"/>
            <a:r>
              <a:rPr lang="en-GB" dirty="0"/>
              <a:t>Click to edit Master text styles</a:t>
            </a:r>
          </a:p>
        </p:txBody>
      </p:sp>
      <p:sp>
        <p:nvSpPr>
          <p:cNvPr id="7" name="Text Placeholder 3">
            <a:extLst>
              <a:ext uri="{FF2B5EF4-FFF2-40B4-BE49-F238E27FC236}">
                <a16:creationId xmlns:a16="http://schemas.microsoft.com/office/drawing/2014/main" id="{29C58BA2-276C-78E8-BFF5-1BFEAEC4B188}"/>
              </a:ext>
            </a:extLst>
          </p:cNvPr>
          <p:cNvSpPr>
            <a:spLocks noGrp="1"/>
          </p:cNvSpPr>
          <p:nvPr>
            <p:ph type="body" sz="quarter" idx="27"/>
          </p:nvPr>
        </p:nvSpPr>
        <p:spPr>
          <a:xfrm>
            <a:off x="4215439" y="4702239"/>
            <a:ext cx="3761123" cy="1331302"/>
          </a:xfrm>
        </p:spPr>
        <p:txBody>
          <a:bodyPr>
            <a:noAutofit/>
          </a:bodyPr>
          <a:lstStyle/>
          <a:p>
            <a:pPr lvl="0"/>
            <a:r>
              <a:rPr lang="en-GB" dirty="0"/>
              <a:t>Click to edit Master text styles</a:t>
            </a:r>
          </a:p>
        </p:txBody>
      </p:sp>
      <p:sp>
        <p:nvSpPr>
          <p:cNvPr id="10" name="Text Placeholder 3">
            <a:extLst>
              <a:ext uri="{FF2B5EF4-FFF2-40B4-BE49-F238E27FC236}">
                <a16:creationId xmlns:a16="http://schemas.microsoft.com/office/drawing/2014/main" id="{538B63AE-F64E-D590-D33B-F8EEA7FC8598}"/>
              </a:ext>
            </a:extLst>
          </p:cNvPr>
          <p:cNvSpPr>
            <a:spLocks noGrp="1"/>
          </p:cNvSpPr>
          <p:nvPr>
            <p:ph type="body" sz="quarter" idx="28"/>
          </p:nvPr>
        </p:nvSpPr>
        <p:spPr>
          <a:xfrm>
            <a:off x="8075600" y="4702239"/>
            <a:ext cx="3761123" cy="1331302"/>
          </a:xfrm>
        </p:spPr>
        <p:txBody>
          <a:bodyPr>
            <a:noAutofit/>
          </a:bodyPr>
          <a:lstStyle/>
          <a:p>
            <a:pPr lvl="0"/>
            <a:r>
              <a:rPr lang="en-GB" dirty="0"/>
              <a:t>Click to edit Master text styles</a:t>
            </a:r>
          </a:p>
        </p:txBody>
      </p:sp>
      <p:sp>
        <p:nvSpPr>
          <p:cNvPr id="6" name="Footer Placeholder 5">
            <a:extLst>
              <a:ext uri="{FF2B5EF4-FFF2-40B4-BE49-F238E27FC236}">
                <a16:creationId xmlns:a16="http://schemas.microsoft.com/office/drawing/2014/main" id="{EACFB7F6-DE34-8883-CB6A-0A435D250EF3}"/>
              </a:ext>
            </a:extLst>
          </p:cNvPr>
          <p:cNvSpPr>
            <a:spLocks noGrp="1"/>
          </p:cNvSpPr>
          <p:nvPr>
            <p:ph type="ftr" sz="quarter" idx="29"/>
          </p:nvPr>
        </p:nvSpPr>
        <p:spPr/>
        <p:txBody>
          <a:bodyPr/>
          <a:lstStyle/>
          <a:p>
            <a:endParaRPr lang="en-US" dirty="0"/>
          </a:p>
        </p:txBody>
      </p:sp>
    </p:spTree>
    <p:extLst>
      <p:ext uri="{BB962C8B-B14F-4D97-AF65-F5344CB8AC3E}">
        <p14:creationId xmlns:p14="http://schemas.microsoft.com/office/powerpoint/2010/main" val="74722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ints x4">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FEE6C1A7-B9F7-C6BA-C7EB-0B7DB8902E66}"/>
              </a:ext>
            </a:extLst>
          </p:cNvPr>
          <p:cNvSpPr>
            <a:spLocks noGrp="1"/>
          </p:cNvSpPr>
          <p:nvPr>
            <p:ph type="pic" sz="quarter" idx="12"/>
          </p:nvPr>
        </p:nvSpPr>
        <p:spPr>
          <a:xfrm>
            <a:off x="355279" y="1587406"/>
            <a:ext cx="2800846"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Picture Placeholder 6">
            <a:extLst>
              <a:ext uri="{FF2B5EF4-FFF2-40B4-BE49-F238E27FC236}">
                <a16:creationId xmlns:a16="http://schemas.microsoft.com/office/drawing/2014/main" id="{B393E20C-A625-9E02-1D9E-DB7553630A7B}"/>
              </a:ext>
            </a:extLst>
          </p:cNvPr>
          <p:cNvSpPr>
            <a:spLocks noGrp="1"/>
          </p:cNvSpPr>
          <p:nvPr>
            <p:ph type="pic" sz="quarter" idx="18"/>
          </p:nvPr>
        </p:nvSpPr>
        <p:spPr>
          <a:xfrm>
            <a:off x="9035878" y="1587406"/>
            <a:ext cx="2800846"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8" name="Picture Placeholder 6">
            <a:extLst>
              <a:ext uri="{FF2B5EF4-FFF2-40B4-BE49-F238E27FC236}">
                <a16:creationId xmlns:a16="http://schemas.microsoft.com/office/drawing/2014/main" id="{D939ECDC-769D-D10B-95F9-B7F87645348E}"/>
              </a:ext>
            </a:extLst>
          </p:cNvPr>
          <p:cNvSpPr>
            <a:spLocks noGrp="1"/>
          </p:cNvSpPr>
          <p:nvPr>
            <p:ph type="pic" sz="quarter" idx="20"/>
          </p:nvPr>
        </p:nvSpPr>
        <p:spPr>
          <a:xfrm>
            <a:off x="6142345" y="1587406"/>
            <a:ext cx="2800846"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0" name="Picture Placeholder 6">
            <a:extLst>
              <a:ext uri="{FF2B5EF4-FFF2-40B4-BE49-F238E27FC236}">
                <a16:creationId xmlns:a16="http://schemas.microsoft.com/office/drawing/2014/main" id="{48726E97-2E00-2BDE-5DAE-F4A95C63A80D}"/>
              </a:ext>
            </a:extLst>
          </p:cNvPr>
          <p:cNvSpPr>
            <a:spLocks noGrp="1"/>
          </p:cNvSpPr>
          <p:nvPr>
            <p:ph type="pic" sz="quarter" idx="22"/>
          </p:nvPr>
        </p:nvSpPr>
        <p:spPr>
          <a:xfrm>
            <a:off x="3248812" y="1587406"/>
            <a:ext cx="2800846"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itle 1">
            <a:extLst>
              <a:ext uri="{FF2B5EF4-FFF2-40B4-BE49-F238E27FC236}">
                <a16:creationId xmlns:a16="http://schemas.microsoft.com/office/drawing/2014/main" id="{66EBA785-3FAF-BD2B-6FC7-96438BB317E5}"/>
              </a:ext>
            </a:extLst>
          </p:cNvPr>
          <p:cNvSpPr>
            <a:spLocks noGrp="1"/>
          </p:cNvSpPr>
          <p:nvPr>
            <p:ph type="ctrTitle"/>
          </p:nvPr>
        </p:nvSpPr>
        <p:spPr>
          <a:xfrm>
            <a:off x="362079" y="310081"/>
            <a:ext cx="11467842"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a:t>Click to edit Master title style</a:t>
            </a:r>
            <a:endParaRPr lang="en-US"/>
          </a:p>
        </p:txBody>
      </p:sp>
      <p:sp>
        <p:nvSpPr>
          <p:cNvPr id="2" name="Text Placeholder 3">
            <a:extLst>
              <a:ext uri="{FF2B5EF4-FFF2-40B4-BE49-F238E27FC236}">
                <a16:creationId xmlns:a16="http://schemas.microsoft.com/office/drawing/2014/main" id="{8F7FEAF2-D50F-48C4-AD9D-600555AC8014}"/>
              </a:ext>
            </a:extLst>
          </p:cNvPr>
          <p:cNvSpPr>
            <a:spLocks noGrp="1"/>
          </p:cNvSpPr>
          <p:nvPr>
            <p:ph type="body" sz="quarter" idx="29"/>
          </p:nvPr>
        </p:nvSpPr>
        <p:spPr>
          <a:xfrm>
            <a:off x="355277" y="4702239"/>
            <a:ext cx="2800843" cy="1331302"/>
          </a:xfrm>
        </p:spPr>
        <p:txBody>
          <a:bodyPr>
            <a:noAutofit/>
          </a:bodyPr>
          <a:lstStyle/>
          <a:p>
            <a:pPr lvl="0"/>
            <a:r>
              <a:rPr lang="en-GB" dirty="0"/>
              <a:t>Click to edit Master text styles</a:t>
            </a:r>
          </a:p>
        </p:txBody>
      </p:sp>
      <p:sp>
        <p:nvSpPr>
          <p:cNvPr id="8" name="Text Placeholder 3">
            <a:extLst>
              <a:ext uri="{FF2B5EF4-FFF2-40B4-BE49-F238E27FC236}">
                <a16:creationId xmlns:a16="http://schemas.microsoft.com/office/drawing/2014/main" id="{1DA189AC-7DC5-F070-148B-F74258B87E7E}"/>
              </a:ext>
            </a:extLst>
          </p:cNvPr>
          <p:cNvSpPr>
            <a:spLocks noGrp="1"/>
          </p:cNvSpPr>
          <p:nvPr>
            <p:ph type="body" sz="quarter" idx="30"/>
          </p:nvPr>
        </p:nvSpPr>
        <p:spPr>
          <a:xfrm>
            <a:off x="3248811" y="4702239"/>
            <a:ext cx="2800843" cy="1331302"/>
          </a:xfrm>
        </p:spPr>
        <p:txBody>
          <a:bodyPr>
            <a:noAutofit/>
          </a:bodyPr>
          <a:lstStyle/>
          <a:p>
            <a:pPr lvl="0"/>
            <a:r>
              <a:rPr lang="en-GB" dirty="0"/>
              <a:t>Click to edit Master text styles</a:t>
            </a:r>
          </a:p>
        </p:txBody>
      </p:sp>
      <p:sp>
        <p:nvSpPr>
          <p:cNvPr id="12" name="Text Placeholder 3">
            <a:extLst>
              <a:ext uri="{FF2B5EF4-FFF2-40B4-BE49-F238E27FC236}">
                <a16:creationId xmlns:a16="http://schemas.microsoft.com/office/drawing/2014/main" id="{E2146F94-D508-37AF-2915-98022F399B54}"/>
              </a:ext>
            </a:extLst>
          </p:cNvPr>
          <p:cNvSpPr>
            <a:spLocks noGrp="1"/>
          </p:cNvSpPr>
          <p:nvPr>
            <p:ph type="body" sz="quarter" idx="31"/>
          </p:nvPr>
        </p:nvSpPr>
        <p:spPr>
          <a:xfrm>
            <a:off x="6142345" y="4702239"/>
            <a:ext cx="2800843" cy="1331302"/>
          </a:xfrm>
        </p:spPr>
        <p:txBody>
          <a:bodyPr>
            <a:noAutofit/>
          </a:bodyPr>
          <a:lstStyle/>
          <a:p>
            <a:pPr lvl="0"/>
            <a:r>
              <a:rPr lang="en-GB" dirty="0"/>
              <a:t>Click to edit Master text styles</a:t>
            </a:r>
          </a:p>
        </p:txBody>
      </p:sp>
      <p:sp>
        <p:nvSpPr>
          <p:cNvPr id="14" name="Text Placeholder 3">
            <a:extLst>
              <a:ext uri="{FF2B5EF4-FFF2-40B4-BE49-F238E27FC236}">
                <a16:creationId xmlns:a16="http://schemas.microsoft.com/office/drawing/2014/main" id="{9214BAC1-6655-2F4A-1F54-72B109BD321E}"/>
              </a:ext>
            </a:extLst>
          </p:cNvPr>
          <p:cNvSpPr>
            <a:spLocks noGrp="1"/>
          </p:cNvSpPr>
          <p:nvPr>
            <p:ph type="body" sz="quarter" idx="32"/>
          </p:nvPr>
        </p:nvSpPr>
        <p:spPr>
          <a:xfrm>
            <a:off x="9035880" y="4702239"/>
            <a:ext cx="2800843" cy="1331302"/>
          </a:xfrm>
        </p:spPr>
        <p:txBody>
          <a:bodyPr>
            <a:noAutofit/>
          </a:bodyPr>
          <a:lstStyle/>
          <a:p>
            <a:pPr lvl="0"/>
            <a:r>
              <a:rPr lang="en-GB" dirty="0"/>
              <a:t>Click to edit Master text styles</a:t>
            </a:r>
          </a:p>
        </p:txBody>
      </p:sp>
      <p:sp>
        <p:nvSpPr>
          <p:cNvPr id="6" name="Footer Placeholder 5">
            <a:extLst>
              <a:ext uri="{FF2B5EF4-FFF2-40B4-BE49-F238E27FC236}">
                <a16:creationId xmlns:a16="http://schemas.microsoft.com/office/drawing/2014/main" id="{E36C0CCF-78F9-73D5-EE94-107A7802D29F}"/>
              </a:ext>
            </a:extLst>
          </p:cNvPr>
          <p:cNvSpPr>
            <a:spLocks noGrp="1"/>
          </p:cNvSpPr>
          <p:nvPr>
            <p:ph type="ftr" sz="quarter" idx="33"/>
          </p:nvPr>
        </p:nvSpPr>
        <p:spPr/>
        <p:txBody>
          <a:bodyPr/>
          <a:lstStyle/>
          <a:p>
            <a:endParaRPr lang="en-US" dirty="0"/>
          </a:p>
        </p:txBody>
      </p:sp>
    </p:spTree>
    <p:extLst>
      <p:ext uri="{BB962C8B-B14F-4D97-AF65-F5344CB8AC3E}">
        <p14:creationId xmlns:p14="http://schemas.microsoft.com/office/powerpoint/2010/main" val="3736882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ints x5">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FEE6C1A7-B9F7-C6BA-C7EB-0B7DB8902E66}"/>
              </a:ext>
            </a:extLst>
          </p:cNvPr>
          <p:cNvSpPr>
            <a:spLocks noGrp="1"/>
          </p:cNvSpPr>
          <p:nvPr>
            <p:ph type="pic" sz="quarter" idx="12"/>
          </p:nvPr>
        </p:nvSpPr>
        <p:spPr>
          <a:xfrm>
            <a:off x="355279" y="1587406"/>
            <a:ext cx="2246552"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9" name="Picture Placeholder 6">
            <a:extLst>
              <a:ext uri="{FF2B5EF4-FFF2-40B4-BE49-F238E27FC236}">
                <a16:creationId xmlns:a16="http://schemas.microsoft.com/office/drawing/2014/main" id="{E7798D67-607C-EAD0-F619-8528210A23D9}"/>
              </a:ext>
            </a:extLst>
          </p:cNvPr>
          <p:cNvSpPr>
            <a:spLocks noGrp="1"/>
          </p:cNvSpPr>
          <p:nvPr>
            <p:ph type="pic" sz="quarter" idx="19"/>
          </p:nvPr>
        </p:nvSpPr>
        <p:spPr>
          <a:xfrm>
            <a:off x="9590168" y="1587406"/>
            <a:ext cx="2246552"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6">
            <a:extLst>
              <a:ext uri="{FF2B5EF4-FFF2-40B4-BE49-F238E27FC236}">
                <a16:creationId xmlns:a16="http://schemas.microsoft.com/office/drawing/2014/main" id="{9CF9A011-F18B-3967-1FC1-7859BC0C42DA}"/>
              </a:ext>
            </a:extLst>
          </p:cNvPr>
          <p:cNvSpPr>
            <a:spLocks noGrp="1"/>
          </p:cNvSpPr>
          <p:nvPr>
            <p:ph type="pic" sz="quarter" idx="21"/>
          </p:nvPr>
        </p:nvSpPr>
        <p:spPr>
          <a:xfrm>
            <a:off x="7281448" y="1587406"/>
            <a:ext cx="2246552"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2" name="Picture Placeholder 6">
            <a:extLst>
              <a:ext uri="{FF2B5EF4-FFF2-40B4-BE49-F238E27FC236}">
                <a16:creationId xmlns:a16="http://schemas.microsoft.com/office/drawing/2014/main" id="{EE2A02A7-FB18-46D5-6BF6-F69ABB3A5A65}"/>
              </a:ext>
            </a:extLst>
          </p:cNvPr>
          <p:cNvSpPr>
            <a:spLocks noGrp="1"/>
          </p:cNvSpPr>
          <p:nvPr>
            <p:ph type="pic" sz="quarter" idx="23"/>
          </p:nvPr>
        </p:nvSpPr>
        <p:spPr>
          <a:xfrm>
            <a:off x="4972725" y="1587406"/>
            <a:ext cx="2246552"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4" name="Picture Placeholder 6">
            <a:extLst>
              <a:ext uri="{FF2B5EF4-FFF2-40B4-BE49-F238E27FC236}">
                <a16:creationId xmlns:a16="http://schemas.microsoft.com/office/drawing/2014/main" id="{1654B175-8F23-9CE5-607F-D341C7E1B888}"/>
              </a:ext>
            </a:extLst>
          </p:cNvPr>
          <p:cNvSpPr>
            <a:spLocks noGrp="1"/>
          </p:cNvSpPr>
          <p:nvPr>
            <p:ph type="pic" sz="quarter" idx="25"/>
          </p:nvPr>
        </p:nvSpPr>
        <p:spPr>
          <a:xfrm>
            <a:off x="2664002" y="1587406"/>
            <a:ext cx="2246552"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itle 1">
            <a:extLst>
              <a:ext uri="{FF2B5EF4-FFF2-40B4-BE49-F238E27FC236}">
                <a16:creationId xmlns:a16="http://schemas.microsoft.com/office/drawing/2014/main" id="{AA77493F-41A4-7911-0549-C66D4545E7CE}"/>
              </a:ext>
            </a:extLst>
          </p:cNvPr>
          <p:cNvSpPr>
            <a:spLocks noGrp="1"/>
          </p:cNvSpPr>
          <p:nvPr>
            <p:ph type="ctrTitle"/>
          </p:nvPr>
        </p:nvSpPr>
        <p:spPr>
          <a:xfrm>
            <a:off x="362079" y="310081"/>
            <a:ext cx="11467842"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a:t>Click to edit Master title style</a:t>
            </a:r>
            <a:endParaRPr lang="en-US"/>
          </a:p>
        </p:txBody>
      </p:sp>
      <p:sp>
        <p:nvSpPr>
          <p:cNvPr id="2" name="Text Placeholder 3">
            <a:extLst>
              <a:ext uri="{FF2B5EF4-FFF2-40B4-BE49-F238E27FC236}">
                <a16:creationId xmlns:a16="http://schemas.microsoft.com/office/drawing/2014/main" id="{D50A7116-EF60-CBFE-ACEB-410AC83743C5}"/>
              </a:ext>
            </a:extLst>
          </p:cNvPr>
          <p:cNvSpPr>
            <a:spLocks noGrp="1"/>
          </p:cNvSpPr>
          <p:nvPr>
            <p:ph type="body" sz="quarter" idx="33"/>
          </p:nvPr>
        </p:nvSpPr>
        <p:spPr>
          <a:xfrm>
            <a:off x="355278" y="4702239"/>
            <a:ext cx="2246552" cy="1331302"/>
          </a:xfrm>
        </p:spPr>
        <p:txBody>
          <a:bodyPr>
            <a:noAutofit/>
          </a:bodyPr>
          <a:lstStyle/>
          <a:p>
            <a:pPr lvl="0"/>
            <a:r>
              <a:rPr lang="en-GB" dirty="0"/>
              <a:t>Click to edit Master text styles</a:t>
            </a:r>
          </a:p>
        </p:txBody>
      </p:sp>
      <p:sp>
        <p:nvSpPr>
          <p:cNvPr id="5" name="Text Placeholder 3">
            <a:extLst>
              <a:ext uri="{FF2B5EF4-FFF2-40B4-BE49-F238E27FC236}">
                <a16:creationId xmlns:a16="http://schemas.microsoft.com/office/drawing/2014/main" id="{84DCA0C1-3603-7806-55E7-281C25608AE1}"/>
              </a:ext>
            </a:extLst>
          </p:cNvPr>
          <p:cNvSpPr>
            <a:spLocks noGrp="1"/>
          </p:cNvSpPr>
          <p:nvPr>
            <p:ph type="body" sz="quarter" idx="34"/>
          </p:nvPr>
        </p:nvSpPr>
        <p:spPr>
          <a:xfrm>
            <a:off x="2664001" y="4702239"/>
            <a:ext cx="2246552" cy="1331302"/>
          </a:xfrm>
        </p:spPr>
        <p:txBody>
          <a:bodyPr>
            <a:noAutofit/>
          </a:bodyPr>
          <a:lstStyle/>
          <a:p>
            <a:pPr lvl="0"/>
            <a:r>
              <a:rPr lang="en-GB" dirty="0"/>
              <a:t>Click to edit Master text styles</a:t>
            </a:r>
          </a:p>
        </p:txBody>
      </p:sp>
      <p:sp>
        <p:nvSpPr>
          <p:cNvPr id="7" name="Text Placeholder 3">
            <a:extLst>
              <a:ext uri="{FF2B5EF4-FFF2-40B4-BE49-F238E27FC236}">
                <a16:creationId xmlns:a16="http://schemas.microsoft.com/office/drawing/2014/main" id="{DF22F853-DEF1-1267-C59F-714E807976B6}"/>
              </a:ext>
            </a:extLst>
          </p:cNvPr>
          <p:cNvSpPr>
            <a:spLocks noGrp="1"/>
          </p:cNvSpPr>
          <p:nvPr>
            <p:ph type="body" sz="quarter" idx="35"/>
          </p:nvPr>
        </p:nvSpPr>
        <p:spPr>
          <a:xfrm>
            <a:off x="4972723" y="4702239"/>
            <a:ext cx="2246552" cy="1331302"/>
          </a:xfrm>
        </p:spPr>
        <p:txBody>
          <a:bodyPr>
            <a:noAutofit/>
          </a:bodyPr>
          <a:lstStyle/>
          <a:p>
            <a:pPr lvl="0"/>
            <a:r>
              <a:rPr lang="en-GB" dirty="0"/>
              <a:t>Click to edit Master text styles</a:t>
            </a:r>
          </a:p>
        </p:txBody>
      </p:sp>
      <p:sp>
        <p:nvSpPr>
          <p:cNvPr id="10" name="Text Placeholder 3">
            <a:extLst>
              <a:ext uri="{FF2B5EF4-FFF2-40B4-BE49-F238E27FC236}">
                <a16:creationId xmlns:a16="http://schemas.microsoft.com/office/drawing/2014/main" id="{21D96BA7-0D41-8F32-451F-4DA9755C707C}"/>
              </a:ext>
            </a:extLst>
          </p:cNvPr>
          <p:cNvSpPr>
            <a:spLocks noGrp="1"/>
          </p:cNvSpPr>
          <p:nvPr>
            <p:ph type="body" sz="quarter" idx="36"/>
          </p:nvPr>
        </p:nvSpPr>
        <p:spPr>
          <a:xfrm>
            <a:off x="7281446" y="4702239"/>
            <a:ext cx="2246552" cy="1331302"/>
          </a:xfrm>
        </p:spPr>
        <p:txBody>
          <a:bodyPr>
            <a:noAutofit/>
          </a:bodyPr>
          <a:lstStyle/>
          <a:p>
            <a:pPr lvl="0"/>
            <a:r>
              <a:rPr lang="en-GB" dirty="0"/>
              <a:t>Click to edit Master text styles</a:t>
            </a:r>
          </a:p>
        </p:txBody>
      </p:sp>
      <p:sp>
        <p:nvSpPr>
          <p:cNvPr id="14" name="Text Placeholder 3">
            <a:extLst>
              <a:ext uri="{FF2B5EF4-FFF2-40B4-BE49-F238E27FC236}">
                <a16:creationId xmlns:a16="http://schemas.microsoft.com/office/drawing/2014/main" id="{357C3502-37F0-E9F5-AF8A-5FFB7B86943F}"/>
              </a:ext>
            </a:extLst>
          </p:cNvPr>
          <p:cNvSpPr>
            <a:spLocks noGrp="1"/>
          </p:cNvSpPr>
          <p:nvPr>
            <p:ph type="body" sz="quarter" idx="37"/>
          </p:nvPr>
        </p:nvSpPr>
        <p:spPr>
          <a:xfrm>
            <a:off x="9590168" y="4702239"/>
            <a:ext cx="2246552" cy="1331302"/>
          </a:xfrm>
        </p:spPr>
        <p:txBody>
          <a:bodyPr>
            <a:noAutofit/>
          </a:bodyPr>
          <a:lstStyle/>
          <a:p>
            <a:pPr lvl="0"/>
            <a:r>
              <a:rPr lang="en-GB" dirty="0"/>
              <a:t>Click to edit Master text styles</a:t>
            </a:r>
          </a:p>
        </p:txBody>
      </p:sp>
      <p:sp>
        <p:nvSpPr>
          <p:cNvPr id="8" name="Footer Placeholder 7">
            <a:extLst>
              <a:ext uri="{FF2B5EF4-FFF2-40B4-BE49-F238E27FC236}">
                <a16:creationId xmlns:a16="http://schemas.microsoft.com/office/drawing/2014/main" id="{C4C03F37-B562-A17A-B018-B8AB6B888FB6}"/>
              </a:ext>
            </a:extLst>
          </p:cNvPr>
          <p:cNvSpPr>
            <a:spLocks noGrp="1"/>
          </p:cNvSpPr>
          <p:nvPr>
            <p:ph type="ftr" sz="quarter" idx="38"/>
          </p:nvPr>
        </p:nvSpPr>
        <p:spPr/>
        <p:txBody>
          <a:bodyPr/>
          <a:lstStyle/>
          <a:p>
            <a:endParaRPr lang="en-US" dirty="0"/>
          </a:p>
        </p:txBody>
      </p:sp>
    </p:spTree>
    <p:extLst>
      <p:ext uri="{BB962C8B-B14F-4D97-AF65-F5344CB8AC3E}">
        <p14:creationId xmlns:p14="http://schemas.microsoft.com/office/powerpoint/2010/main" val="249926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ints x6">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FEE6C1A7-B9F7-C6BA-C7EB-0B7DB8902E66}"/>
              </a:ext>
            </a:extLst>
          </p:cNvPr>
          <p:cNvSpPr>
            <a:spLocks noGrp="1"/>
          </p:cNvSpPr>
          <p:nvPr>
            <p:ph type="pic" sz="quarter" idx="12"/>
          </p:nvPr>
        </p:nvSpPr>
        <p:spPr>
          <a:xfrm>
            <a:off x="355279" y="1587407"/>
            <a:ext cx="2115625" cy="1426600"/>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itle 1">
            <a:extLst>
              <a:ext uri="{FF2B5EF4-FFF2-40B4-BE49-F238E27FC236}">
                <a16:creationId xmlns:a16="http://schemas.microsoft.com/office/drawing/2014/main" id="{434DD00F-BCD2-EB06-FBC2-71493079821F}"/>
              </a:ext>
            </a:extLst>
          </p:cNvPr>
          <p:cNvSpPr>
            <a:spLocks noGrp="1"/>
          </p:cNvSpPr>
          <p:nvPr>
            <p:ph type="ctrTitle"/>
          </p:nvPr>
        </p:nvSpPr>
        <p:spPr>
          <a:xfrm>
            <a:off x="362079" y="310081"/>
            <a:ext cx="11467842"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a:t>Click to edit Master title style</a:t>
            </a:r>
            <a:endParaRPr lang="en-US"/>
          </a:p>
        </p:txBody>
      </p:sp>
      <p:sp>
        <p:nvSpPr>
          <p:cNvPr id="9" name="Picture Placeholder 6">
            <a:extLst>
              <a:ext uri="{FF2B5EF4-FFF2-40B4-BE49-F238E27FC236}">
                <a16:creationId xmlns:a16="http://schemas.microsoft.com/office/drawing/2014/main" id="{EFACCC8E-65A9-42A1-1B7D-496526140F4B}"/>
              </a:ext>
            </a:extLst>
          </p:cNvPr>
          <p:cNvSpPr>
            <a:spLocks noGrp="1"/>
          </p:cNvSpPr>
          <p:nvPr>
            <p:ph type="pic" sz="quarter" idx="27"/>
          </p:nvPr>
        </p:nvSpPr>
        <p:spPr>
          <a:xfrm>
            <a:off x="355279" y="3085440"/>
            <a:ext cx="2115625" cy="145006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3" name="Picture Placeholder 6">
            <a:extLst>
              <a:ext uri="{FF2B5EF4-FFF2-40B4-BE49-F238E27FC236}">
                <a16:creationId xmlns:a16="http://schemas.microsoft.com/office/drawing/2014/main" id="{2DF25D75-BC08-03A4-2500-7BB1F4C828EE}"/>
              </a:ext>
            </a:extLst>
          </p:cNvPr>
          <p:cNvSpPr>
            <a:spLocks noGrp="1"/>
          </p:cNvSpPr>
          <p:nvPr>
            <p:ph type="pic" sz="quarter" idx="29"/>
          </p:nvPr>
        </p:nvSpPr>
        <p:spPr>
          <a:xfrm>
            <a:off x="355279" y="4606940"/>
            <a:ext cx="2115625" cy="1426601"/>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6" name="Picture Placeholder 6">
            <a:extLst>
              <a:ext uri="{FF2B5EF4-FFF2-40B4-BE49-F238E27FC236}">
                <a16:creationId xmlns:a16="http://schemas.microsoft.com/office/drawing/2014/main" id="{63FB890B-0CD7-DC1E-DF9D-EC90D65808B8}"/>
              </a:ext>
            </a:extLst>
          </p:cNvPr>
          <p:cNvSpPr>
            <a:spLocks noGrp="1"/>
          </p:cNvSpPr>
          <p:nvPr>
            <p:ph type="pic" sz="quarter" idx="30"/>
          </p:nvPr>
        </p:nvSpPr>
        <p:spPr>
          <a:xfrm>
            <a:off x="6140579" y="1587407"/>
            <a:ext cx="2115625" cy="1426600"/>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0" name="Picture Placeholder 6">
            <a:extLst>
              <a:ext uri="{FF2B5EF4-FFF2-40B4-BE49-F238E27FC236}">
                <a16:creationId xmlns:a16="http://schemas.microsoft.com/office/drawing/2014/main" id="{7086F2BF-4AA8-E35D-0D10-2A640EAFFE1B}"/>
              </a:ext>
            </a:extLst>
          </p:cNvPr>
          <p:cNvSpPr>
            <a:spLocks noGrp="1"/>
          </p:cNvSpPr>
          <p:nvPr>
            <p:ph type="pic" sz="quarter" idx="32"/>
          </p:nvPr>
        </p:nvSpPr>
        <p:spPr>
          <a:xfrm>
            <a:off x="6140579" y="3085440"/>
            <a:ext cx="2115625" cy="145006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1" name="Picture Placeholder 6">
            <a:extLst>
              <a:ext uri="{FF2B5EF4-FFF2-40B4-BE49-F238E27FC236}">
                <a16:creationId xmlns:a16="http://schemas.microsoft.com/office/drawing/2014/main" id="{C9D05AC8-9EC8-2EBC-2ED2-2CA66876DA22}"/>
              </a:ext>
            </a:extLst>
          </p:cNvPr>
          <p:cNvSpPr>
            <a:spLocks noGrp="1"/>
          </p:cNvSpPr>
          <p:nvPr>
            <p:ph type="pic" sz="quarter" idx="33"/>
          </p:nvPr>
        </p:nvSpPr>
        <p:spPr>
          <a:xfrm>
            <a:off x="6140579" y="4606940"/>
            <a:ext cx="2115625" cy="1426601"/>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Text Placeholder 3">
            <a:extLst>
              <a:ext uri="{FF2B5EF4-FFF2-40B4-BE49-F238E27FC236}">
                <a16:creationId xmlns:a16="http://schemas.microsoft.com/office/drawing/2014/main" id="{9A3085D3-7B42-9277-716F-BD917103DE8C}"/>
              </a:ext>
            </a:extLst>
          </p:cNvPr>
          <p:cNvSpPr>
            <a:spLocks noGrp="1"/>
          </p:cNvSpPr>
          <p:nvPr>
            <p:ph type="body" sz="quarter" idx="37"/>
          </p:nvPr>
        </p:nvSpPr>
        <p:spPr>
          <a:xfrm>
            <a:off x="2630618" y="1559720"/>
            <a:ext cx="2800844" cy="1450728"/>
          </a:xfrm>
        </p:spPr>
        <p:txBody>
          <a:bodyPr>
            <a:noAutofit/>
          </a:bodyPr>
          <a:lstStyle/>
          <a:p>
            <a:pPr lvl="0"/>
            <a:r>
              <a:rPr lang="en-GB" dirty="0"/>
              <a:t>Click to edit Master text styles</a:t>
            </a:r>
          </a:p>
        </p:txBody>
      </p:sp>
      <p:sp>
        <p:nvSpPr>
          <p:cNvPr id="8" name="Text Placeholder 3">
            <a:extLst>
              <a:ext uri="{FF2B5EF4-FFF2-40B4-BE49-F238E27FC236}">
                <a16:creationId xmlns:a16="http://schemas.microsoft.com/office/drawing/2014/main" id="{CB7ECA9C-C5F4-9B36-1E76-76B738902F34}"/>
              </a:ext>
            </a:extLst>
          </p:cNvPr>
          <p:cNvSpPr>
            <a:spLocks noGrp="1"/>
          </p:cNvSpPr>
          <p:nvPr>
            <p:ph type="body" sz="quarter" idx="44"/>
          </p:nvPr>
        </p:nvSpPr>
        <p:spPr>
          <a:xfrm>
            <a:off x="2630618" y="4572916"/>
            <a:ext cx="2800844" cy="1450728"/>
          </a:xfrm>
        </p:spPr>
        <p:txBody>
          <a:bodyPr>
            <a:noAutofit/>
          </a:bodyPr>
          <a:lstStyle/>
          <a:p>
            <a:pPr lvl="0"/>
            <a:r>
              <a:rPr lang="en-GB" dirty="0"/>
              <a:t>Click to edit Master text styles</a:t>
            </a:r>
          </a:p>
        </p:txBody>
      </p:sp>
      <p:sp>
        <p:nvSpPr>
          <p:cNvPr id="15" name="Text Placeholder 3">
            <a:extLst>
              <a:ext uri="{FF2B5EF4-FFF2-40B4-BE49-F238E27FC236}">
                <a16:creationId xmlns:a16="http://schemas.microsoft.com/office/drawing/2014/main" id="{8A9FA226-B85F-5524-8497-C69729BED37D}"/>
              </a:ext>
            </a:extLst>
          </p:cNvPr>
          <p:cNvSpPr>
            <a:spLocks noGrp="1"/>
          </p:cNvSpPr>
          <p:nvPr>
            <p:ph type="body" sz="quarter" idx="45"/>
          </p:nvPr>
        </p:nvSpPr>
        <p:spPr>
          <a:xfrm>
            <a:off x="8415918" y="1559720"/>
            <a:ext cx="2800844" cy="1450728"/>
          </a:xfrm>
        </p:spPr>
        <p:txBody>
          <a:bodyPr>
            <a:noAutofit/>
          </a:bodyPr>
          <a:lstStyle/>
          <a:p>
            <a:pPr lvl="0"/>
            <a:r>
              <a:rPr lang="en-GB" dirty="0"/>
              <a:t>Click to edit Master text styles</a:t>
            </a:r>
          </a:p>
        </p:txBody>
      </p:sp>
      <p:sp>
        <p:nvSpPr>
          <p:cNvPr id="17" name="Text Placeholder 3">
            <a:extLst>
              <a:ext uri="{FF2B5EF4-FFF2-40B4-BE49-F238E27FC236}">
                <a16:creationId xmlns:a16="http://schemas.microsoft.com/office/drawing/2014/main" id="{C171F80B-452B-308D-29AF-795D3906054C}"/>
              </a:ext>
            </a:extLst>
          </p:cNvPr>
          <p:cNvSpPr>
            <a:spLocks noGrp="1"/>
          </p:cNvSpPr>
          <p:nvPr>
            <p:ph type="body" sz="quarter" idx="46"/>
          </p:nvPr>
        </p:nvSpPr>
        <p:spPr>
          <a:xfrm>
            <a:off x="8415918" y="3051199"/>
            <a:ext cx="2800844" cy="1450728"/>
          </a:xfrm>
        </p:spPr>
        <p:txBody>
          <a:bodyPr>
            <a:noAutofit/>
          </a:bodyPr>
          <a:lstStyle/>
          <a:p>
            <a:pPr lvl="0"/>
            <a:r>
              <a:rPr lang="en-GB" dirty="0"/>
              <a:t>Click to edit Master text styles</a:t>
            </a:r>
          </a:p>
        </p:txBody>
      </p:sp>
      <p:sp>
        <p:nvSpPr>
          <p:cNvPr id="18" name="Text Placeholder 3">
            <a:extLst>
              <a:ext uri="{FF2B5EF4-FFF2-40B4-BE49-F238E27FC236}">
                <a16:creationId xmlns:a16="http://schemas.microsoft.com/office/drawing/2014/main" id="{2160CF0D-B2FA-45ED-01DF-413753281D89}"/>
              </a:ext>
            </a:extLst>
          </p:cNvPr>
          <p:cNvSpPr>
            <a:spLocks noGrp="1"/>
          </p:cNvSpPr>
          <p:nvPr>
            <p:ph type="body" sz="quarter" idx="47"/>
          </p:nvPr>
        </p:nvSpPr>
        <p:spPr>
          <a:xfrm>
            <a:off x="8415918" y="4572916"/>
            <a:ext cx="2800844" cy="1450728"/>
          </a:xfrm>
        </p:spPr>
        <p:txBody>
          <a:bodyPr>
            <a:noAutofit/>
          </a:bodyPr>
          <a:lstStyle/>
          <a:p>
            <a:pPr lvl="0"/>
            <a:r>
              <a:rPr lang="en-GB" dirty="0"/>
              <a:t>Click to edit Master text styles</a:t>
            </a:r>
          </a:p>
        </p:txBody>
      </p:sp>
      <p:sp>
        <p:nvSpPr>
          <p:cNvPr id="19" name="Text Placeholder 3">
            <a:extLst>
              <a:ext uri="{FF2B5EF4-FFF2-40B4-BE49-F238E27FC236}">
                <a16:creationId xmlns:a16="http://schemas.microsoft.com/office/drawing/2014/main" id="{90A08CA4-44D6-FC85-791C-E09B9355D212}"/>
              </a:ext>
            </a:extLst>
          </p:cNvPr>
          <p:cNvSpPr>
            <a:spLocks noGrp="1"/>
          </p:cNvSpPr>
          <p:nvPr>
            <p:ph type="body" sz="quarter" idx="48"/>
          </p:nvPr>
        </p:nvSpPr>
        <p:spPr>
          <a:xfrm>
            <a:off x="2630618" y="3051199"/>
            <a:ext cx="2800844" cy="1450728"/>
          </a:xfrm>
        </p:spPr>
        <p:txBody>
          <a:bodyPr>
            <a:noAutofit/>
          </a:bodyPr>
          <a:lstStyle/>
          <a:p>
            <a:pPr lvl="0"/>
            <a:r>
              <a:rPr lang="en-GB" dirty="0"/>
              <a:t>Click to edit Master text styles</a:t>
            </a:r>
          </a:p>
        </p:txBody>
      </p:sp>
      <p:sp>
        <p:nvSpPr>
          <p:cNvPr id="6" name="Footer Placeholder 5">
            <a:extLst>
              <a:ext uri="{FF2B5EF4-FFF2-40B4-BE49-F238E27FC236}">
                <a16:creationId xmlns:a16="http://schemas.microsoft.com/office/drawing/2014/main" id="{27EC5F47-1461-27C2-FB8A-7AEF1A64914C}"/>
              </a:ext>
            </a:extLst>
          </p:cNvPr>
          <p:cNvSpPr>
            <a:spLocks noGrp="1"/>
          </p:cNvSpPr>
          <p:nvPr>
            <p:ph type="ftr" sz="quarter" idx="49"/>
          </p:nvPr>
        </p:nvSpPr>
        <p:spPr/>
        <p:txBody>
          <a:bodyPr/>
          <a:lstStyle/>
          <a:p>
            <a:endParaRPr lang="en-US" dirty="0"/>
          </a:p>
        </p:txBody>
      </p:sp>
    </p:spTree>
    <p:extLst>
      <p:ext uri="{BB962C8B-B14F-4D97-AF65-F5344CB8AC3E}">
        <p14:creationId xmlns:p14="http://schemas.microsoft.com/office/powerpoint/2010/main" val="180529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Images x8">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855EFD-06E5-5A8A-79E6-EBD8EF7020A4}"/>
              </a:ext>
            </a:extLst>
          </p:cNvPr>
          <p:cNvSpPr>
            <a:spLocks noGrp="1"/>
          </p:cNvSpPr>
          <p:nvPr>
            <p:ph type="ctrTitle"/>
          </p:nvPr>
        </p:nvSpPr>
        <p:spPr>
          <a:xfrm>
            <a:off x="362079" y="310081"/>
            <a:ext cx="11467842" cy="332399"/>
          </a:xfrm>
          <a:prstGeom prst="rect">
            <a:avLst/>
          </a:prstGeom>
        </p:spPr>
        <p:txBody>
          <a:bodyPr lIns="0" tIns="0" rIns="0" bIns="0" anchor="t" anchorCtr="0">
            <a:spAutoFit/>
          </a:bodyPr>
          <a:lstStyle>
            <a:lvl1pPr algn="l">
              <a:defRPr sz="2400" spc="-60" baseline="0">
                <a:latin typeface="FE Sans Office Subhead" panose="020B0503030203020204" pitchFamily="34" charset="0"/>
              </a:defRPr>
            </a:lvl1pPr>
          </a:lstStyle>
          <a:p>
            <a:r>
              <a:rPr lang="en-GB" dirty="0"/>
              <a:t>Click to edit Master title style</a:t>
            </a:r>
            <a:endParaRPr lang="en-US" dirty="0"/>
          </a:p>
        </p:txBody>
      </p:sp>
      <p:sp>
        <p:nvSpPr>
          <p:cNvPr id="24" name="Picture Placeholder 6">
            <a:extLst>
              <a:ext uri="{FF2B5EF4-FFF2-40B4-BE49-F238E27FC236}">
                <a16:creationId xmlns:a16="http://schemas.microsoft.com/office/drawing/2014/main" id="{8A60D982-7C9F-9D68-4F5C-15DA23DC9E59}"/>
              </a:ext>
            </a:extLst>
          </p:cNvPr>
          <p:cNvSpPr>
            <a:spLocks noGrp="1"/>
          </p:cNvSpPr>
          <p:nvPr>
            <p:ph type="pic" sz="quarter" idx="25"/>
          </p:nvPr>
        </p:nvSpPr>
        <p:spPr>
          <a:xfrm>
            <a:off x="3242553" y="1093427"/>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6" name="Picture Placeholder 6">
            <a:extLst>
              <a:ext uri="{FF2B5EF4-FFF2-40B4-BE49-F238E27FC236}">
                <a16:creationId xmlns:a16="http://schemas.microsoft.com/office/drawing/2014/main" id="{2206AC13-2D68-933B-6E19-B69A6B072189}"/>
              </a:ext>
            </a:extLst>
          </p:cNvPr>
          <p:cNvSpPr>
            <a:spLocks noGrp="1"/>
          </p:cNvSpPr>
          <p:nvPr>
            <p:ph type="pic" sz="quarter" idx="26"/>
          </p:nvPr>
        </p:nvSpPr>
        <p:spPr>
          <a:xfrm>
            <a:off x="6142907" y="1093427"/>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8" name="Picture Placeholder 6">
            <a:extLst>
              <a:ext uri="{FF2B5EF4-FFF2-40B4-BE49-F238E27FC236}">
                <a16:creationId xmlns:a16="http://schemas.microsoft.com/office/drawing/2014/main" id="{D97A2062-EBEC-5611-6CB0-B274936E5DE6}"/>
              </a:ext>
            </a:extLst>
          </p:cNvPr>
          <p:cNvSpPr>
            <a:spLocks noGrp="1"/>
          </p:cNvSpPr>
          <p:nvPr>
            <p:ph type="pic" sz="quarter" idx="28"/>
          </p:nvPr>
        </p:nvSpPr>
        <p:spPr>
          <a:xfrm>
            <a:off x="6142907" y="3684653"/>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9" name="Picture Placeholder 6">
            <a:extLst>
              <a:ext uri="{FF2B5EF4-FFF2-40B4-BE49-F238E27FC236}">
                <a16:creationId xmlns:a16="http://schemas.microsoft.com/office/drawing/2014/main" id="{C7BA9D51-155A-F76B-915A-D2BFF88F8F20}"/>
              </a:ext>
            </a:extLst>
          </p:cNvPr>
          <p:cNvSpPr>
            <a:spLocks noGrp="1"/>
          </p:cNvSpPr>
          <p:nvPr>
            <p:ph type="pic" sz="quarter" idx="29"/>
          </p:nvPr>
        </p:nvSpPr>
        <p:spPr>
          <a:xfrm>
            <a:off x="9030181" y="3684653"/>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0" name="Picture Placeholder 6">
            <a:extLst>
              <a:ext uri="{FF2B5EF4-FFF2-40B4-BE49-F238E27FC236}">
                <a16:creationId xmlns:a16="http://schemas.microsoft.com/office/drawing/2014/main" id="{320CDFB0-DD93-A823-0BC4-BB73DCCCD0EA}"/>
              </a:ext>
            </a:extLst>
          </p:cNvPr>
          <p:cNvSpPr>
            <a:spLocks noGrp="1"/>
          </p:cNvSpPr>
          <p:nvPr>
            <p:ph type="pic" sz="quarter" idx="30"/>
          </p:nvPr>
        </p:nvSpPr>
        <p:spPr>
          <a:xfrm>
            <a:off x="353970" y="3684653"/>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1" name="Picture Placeholder 6">
            <a:extLst>
              <a:ext uri="{FF2B5EF4-FFF2-40B4-BE49-F238E27FC236}">
                <a16:creationId xmlns:a16="http://schemas.microsoft.com/office/drawing/2014/main" id="{115E2EC4-B6AC-5AF3-881E-C22754FD9195}"/>
              </a:ext>
            </a:extLst>
          </p:cNvPr>
          <p:cNvSpPr>
            <a:spLocks noGrp="1"/>
          </p:cNvSpPr>
          <p:nvPr>
            <p:ph type="pic" sz="quarter" idx="31"/>
          </p:nvPr>
        </p:nvSpPr>
        <p:spPr>
          <a:xfrm>
            <a:off x="3241244" y="3684653"/>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2" name="Picture Placeholder 6">
            <a:extLst>
              <a:ext uri="{FF2B5EF4-FFF2-40B4-BE49-F238E27FC236}">
                <a16:creationId xmlns:a16="http://schemas.microsoft.com/office/drawing/2014/main" id="{EAFD3993-2585-3F01-68EB-4A0F931DF52E}"/>
              </a:ext>
            </a:extLst>
          </p:cNvPr>
          <p:cNvSpPr>
            <a:spLocks noGrp="1"/>
          </p:cNvSpPr>
          <p:nvPr>
            <p:ph type="pic" sz="quarter" idx="27"/>
          </p:nvPr>
        </p:nvSpPr>
        <p:spPr>
          <a:xfrm>
            <a:off x="9030181" y="1093427"/>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3" name="Picture Placeholder 6">
            <a:extLst>
              <a:ext uri="{FF2B5EF4-FFF2-40B4-BE49-F238E27FC236}">
                <a16:creationId xmlns:a16="http://schemas.microsoft.com/office/drawing/2014/main" id="{43DFD654-A42E-8AD6-8A6E-E9FEB94CB43E}"/>
              </a:ext>
            </a:extLst>
          </p:cNvPr>
          <p:cNvSpPr>
            <a:spLocks noGrp="1"/>
          </p:cNvSpPr>
          <p:nvPr>
            <p:ph type="pic" sz="quarter" idx="12"/>
          </p:nvPr>
        </p:nvSpPr>
        <p:spPr>
          <a:xfrm>
            <a:off x="355279" y="1093427"/>
            <a:ext cx="2806542" cy="251144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Footer Placeholder 3">
            <a:extLst>
              <a:ext uri="{FF2B5EF4-FFF2-40B4-BE49-F238E27FC236}">
                <a16:creationId xmlns:a16="http://schemas.microsoft.com/office/drawing/2014/main" id="{9D06D4A6-7C61-1E12-CC88-86594BFCFFB4}"/>
              </a:ext>
            </a:extLst>
          </p:cNvPr>
          <p:cNvSpPr>
            <a:spLocks noGrp="1"/>
          </p:cNvSpPr>
          <p:nvPr>
            <p:ph type="ftr" sz="quarter" idx="32"/>
          </p:nvPr>
        </p:nvSpPr>
        <p:spPr/>
        <p:txBody>
          <a:bodyPr/>
          <a:lstStyle/>
          <a:p>
            <a:endParaRPr lang="en-US" dirty="0"/>
          </a:p>
        </p:txBody>
      </p:sp>
    </p:spTree>
    <p:extLst>
      <p:ext uri="{BB962C8B-B14F-4D97-AF65-F5344CB8AC3E}">
        <p14:creationId xmlns:p14="http://schemas.microsoft.com/office/powerpoint/2010/main" val="2659436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x2">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C2908120-D771-F3AC-EC8E-897688866B9F}"/>
              </a:ext>
            </a:extLst>
          </p:cNvPr>
          <p:cNvSpPr>
            <a:spLocks noGrp="1"/>
          </p:cNvSpPr>
          <p:nvPr>
            <p:ph type="pic" sz="quarter" idx="11"/>
          </p:nvPr>
        </p:nvSpPr>
        <p:spPr>
          <a:xfrm>
            <a:off x="6096000" y="-13585"/>
            <a:ext cx="6111299" cy="688516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Picture Placeholder 6">
            <a:extLst>
              <a:ext uri="{FF2B5EF4-FFF2-40B4-BE49-F238E27FC236}">
                <a16:creationId xmlns:a16="http://schemas.microsoft.com/office/drawing/2014/main" id="{8E568C01-9946-CDB4-673F-83FCA5361BE3}"/>
              </a:ext>
            </a:extLst>
          </p:cNvPr>
          <p:cNvSpPr>
            <a:spLocks noGrp="1"/>
          </p:cNvSpPr>
          <p:nvPr>
            <p:ph type="pic" sz="quarter" idx="12"/>
          </p:nvPr>
        </p:nvSpPr>
        <p:spPr>
          <a:xfrm>
            <a:off x="-15301" y="-13585"/>
            <a:ext cx="6111300" cy="688516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11142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x3">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F2FE350-7BB1-178A-042D-EC3ABB874D3A}"/>
              </a:ext>
            </a:extLst>
          </p:cNvPr>
          <p:cNvSpPr>
            <a:spLocks noGrp="1"/>
          </p:cNvSpPr>
          <p:nvPr>
            <p:ph type="pic" sz="quarter" idx="11"/>
          </p:nvPr>
        </p:nvSpPr>
        <p:spPr>
          <a:xfrm>
            <a:off x="6096000" y="-13585"/>
            <a:ext cx="6095999" cy="3442586"/>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Picture Placeholder 6">
            <a:extLst>
              <a:ext uri="{FF2B5EF4-FFF2-40B4-BE49-F238E27FC236}">
                <a16:creationId xmlns:a16="http://schemas.microsoft.com/office/drawing/2014/main" id="{1144FAA5-A972-DD1C-D993-4C7D5E9D32C4}"/>
              </a:ext>
            </a:extLst>
          </p:cNvPr>
          <p:cNvSpPr>
            <a:spLocks noGrp="1"/>
          </p:cNvSpPr>
          <p:nvPr>
            <p:ph type="pic" sz="quarter" idx="14"/>
          </p:nvPr>
        </p:nvSpPr>
        <p:spPr>
          <a:xfrm>
            <a:off x="6096000" y="3428998"/>
            <a:ext cx="6095999" cy="3442585"/>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Picture Placeholder 6">
            <a:extLst>
              <a:ext uri="{FF2B5EF4-FFF2-40B4-BE49-F238E27FC236}">
                <a16:creationId xmlns:a16="http://schemas.microsoft.com/office/drawing/2014/main" id="{E1F100C8-7C69-B248-5538-E63FAB5A9C52}"/>
              </a:ext>
            </a:extLst>
          </p:cNvPr>
          <p:cNvSpPr>
            <a:spLocks noGrp="1"/>
          </p:cNvSpPr>
          <p:nvPr>
            <p:ph type="pic" sz="quarter" idx="12"/>
          </p:nvPr>
        </p:nvSpPr>
        <p:spPr>
          <a:xfrm>
            <a:off x="-15301" y="-13585"/>
            <a:ext cx="6111300" cy="688516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62091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15" name="Text Placeholder 16">
            <a:extLst>
              <a:ext uri="{FF2B5EF4-FFF2-40B4-BE49-F238E27FC236}">
                <a16:creationId xmlns:a16="http://schemas.microsoft.com/office/drawing/2014/main" id="{2840D15B-D0DE-8FB1-3CD1-A3B31AF025E6}"/>
              </a:ext>
            </a:extLst>
          </p:cNvPr>
          <p:cNvSpPr>
            <a:spLocks noGrp="1"/>
          </p:cNvSpPr>
          <p:nvPr>
            <p:ph type="body" sz="quarter" idx="13" hasCustomPrompt="1"/>
          </p:nvPr>
        </p:nvSpPr>
        <p:spPr>
          <a:xfrm>
            <a:off x="362079" y="1786874"/>
            <a:ext cx="2596154" cy="689035"/>
          </a:xfrm>
          <a:prstGeom prst="rect">
            <a:avLst/>
          </a:prstGeom>
        </p:spPr>
        <p:txBody>
          <a:bodyPr>
            <a:spAutoFit/>
          </a:bodyPr>
          <a:lstStyle>
            <a:lvl1pPr marL="0" indent="0">
              <a:lnSpc>
                <a:spcPct val="130000"/>
              </a:lnSpc>
              <a:spcBef>
                <a:spcPts val="0"/>
              </a:spcBef>
              <a:spcAft>
                <a:spcPts val="0"/>
              </a:spcAft>
              <a:buNone/>
              <a:defRPr sz="900" b="0" i="0">
                <a:latin typeface="FE Sans Office" panose="020B0503020203020204" pitchFamily="34" charset="0"/>
              </a:defRPr>
            </a:lvl1pPr>
            <a:lvl2pPr>
              <a:lnSpc>
                <a:spcPct val="130000"/>
              </a:lnSpc>
              <a:spcAft>
                <a:spcPts val="700"/>
              </a:spcAft>
              <a:defRPr sz="800" b="0" i="0">
                <a:latin typeface="FE Sans Office" panose="020B0503020203020204" pitchFamily="34" charset="0"/>
              </a:defRPr>
            </a:lvl2pPr>
            <a:lvl3pPr>
              <a:lnSpc>
                <a:spcPct val="130000"/>
              </a:lnSpc>
              <a:spcAft>
                <a:spcPts val="700"/>
              </a:spcAft>
              <a:defRPr sz="700" b="0" i="0">
                <a:latin typeface="FE Sans Office" panose="020B0503020203020204" pitchFamily="34" charset="0"/>
              </a:defRPr>
            </a:lvl3pPr>
            <a:lvl4pPr>
              <a:lnSpc>
                <a:spcPct val="130000"/>
              </a:lnSpc>
              <a:spcAft>
                <a:spcPts val="700"/>
              </a:spcAft>
              <a:defRPr sz="600" b="0" i="0">
                <a:latin typeface="FE Sans Office" panose="020B0503020203020204" pitchFamily="34" charset="0"/>
              </a:defRPr>
            </a:lvl4pPr>
            <a:lvl5pPr>
              <a:lnSpc>
                <a:spcPct val="130000"/>
              </a:lnSpc>
              <a:spcAft>
                <a:spcPts val="700"/>
              </a:spcAft>
              <a:defRPr sz="600" b="0" i="0">
                <a:latin typeface="FE Sans Office" panose="020B0503020203020204" pitchFamily="34" charset="0"/>
              </a:defRPr>
            </a:lvl5pPr>
          </a:lstStyle>
          <a:p>
            <a:pPr lvl="0"/>
            <a:r>
              <a:rPr lang="en-GB"/>
              <a:t>Name</a:t>
            </a:r>
            <a:br>
              <a:rPr lang="en-GB"/>
            </a:br>
            <a:r>
              <a:rPr lang="en-GB"/>
              <a:t>Title</a:t>
            </a:r>
            <a:br>
              <a:rPr lang="en-GB"/>
            </a:br>
            <a:r>
              <a:rPr lang="en-GB"/>
              <a:t>Phone number</a:t>
            </a:r>
            <a:br>
              <a:rPr lang="en-GB"/>
            </a:br>
            <a:r>
              <a:rPr lang="en-GB"/>
              <a:t>Email</a:t>
            </a:r>
          </a:p>
        </p:txBody>
      </p:sp>
      <p:sp>
        <p:nvSpPr>
          <p:cNvPr id="17" name="Text Placeholder 16">
            <a:extLst>
              <a:ext uri="{FF2B5EF4-FFF2-40B4-BE49-F238E27FC236}">
                <a16:creationId xmlns:a16="http://schemas.microsoft.com/office/drawing/2014/main" id="{F529EBE7-87EF-482D-48FA-93F9E8731F16}"/>
              </a:ext>
            </a:extLst>
          </p:cNvPr>
          <p:cNvSpPr>
            <a:spLocks noGrp="1"/>
          </p:cNvSpPr>
          <p:nvPr>
            <p:ph type="body" sz="quarter" idx="14" hasCustomPrompt="1"/>
          </p:nvPr>
        </p:nvSpPr>
        <p:spPr>
          <a:xfrm>
            <a:off x="3240007" y="1786874"/>
            <a:ext cx="2596154" cy="689035"/>
          </a:xfrm>
          <a:prstGeom prst="rect">
            <a:avLst/>
          </a:prstGeom>
        </p:spPr>
        <p:txBody>
          <a:bodyPr>
            <a:spAutoFit/>
          </a:bodyPr>
          <a:lstStyle>
            <a:lvl1pPr marL="0" indent="0">
              <a:lnSpc>
                <a:spcPct val="130000"/>
              </a:lnSpc>
              <a:spcBef>
                <a:spcPts val="0"/>
              </a:spcBef>
              <a:spcAft>
                <a:spcPts val="0"/>
              </a:spcAft>
              <a:buNone/>
              <a:defRPr sz="900" b="0" i="0">
                <a:latin typeface="FE Sans Office" panose="020B0503020203020204" pitchFamily="34" charset="0"/>
              </a:defRPr>
            </a:lvl1pPr>
            <a:lvl2pPr>
              <a:lnSpc>
                <a:spcPct val="130000"/>
              </a:lnSpc>
              <a:spcAft>
                <a:spcPts val="700"/>
              </a:spcAft>
              <a:defRPr sz="800" b="0" i="0">
                <a:latin typeface="FE Sans Office" panose="020B0503020203020204" pitchFamily="34" charset="0"/>
              </a:defRPr>
            </a:lvl2pPr>
            <a:lvl3pPr>
              <a:lnSpc>
                <a:spcPct val="130000"/>
              </a:lnSpc>
              <a:spcAft>
                <a:spcPts val="700"/>
              </a:spcAft>
              <a:defRPr sz="700" b="0" i="0">
                <a:latin typeface="FE Sans Office" panose="020B0503020203020204" pitchFamily="34" charset="0"/>
              </a:defRPr>
            </a:lvl3pPr>
            <a:lvl4pPr>
              <a:lnSpc>
                <a:spcPct val="130000"/>
              </a:lnSpc>
              <a:spcAft>
                <a:spcPts val="700"/>
              </a:spcAft>
              <a:defRPr sz="600" b="0" i="0">
                <a:latin typeface="FE Sans Office" panose="020B0503020203020204" pitchFamily="34" charset="0"/>
              </a:defRPr>
            </a:lvl4pPr>
            <a:lvl5pPr>
              <a:lnSpc>
                <a:spcPct val="130000"/>
              </a:lnSpc>
              <a:spcAft>
                <a:spcPts val="700"/>
              </a:spcAft>
              <a:defRPr sz="600" b="0" i="0">
                <a:latin typeface="FE Sans Office" panose="020B0503020203020204" pitchFamily="34" charset="0"/>
              </a:defRPr>
            </a:lvl5pPr>
          </a:lstStyle>
          <a:p>
            <a:pPr lvl="0"/>
            <a:r>
              <a:rPr lang="en-GB"/>
              <a:t>Name</a:t>
            </a:r>
            <a:br>
              <a:rPr lang="en-GB"/>
            </a:br>
            <a:r>
              <a:rPr lang="en-GB"/>
              <a:t>Title</a:t>
            </a:r>
            <a:br>
              <a:rPr lang="en-GB"/>
            </a:br>
            <a:r>
              <a:rPr lang="en-GB"/>
              <a:t>Phone number</a:t>
            </a:r>
            <a:br>
              <a:rPr lang="en-GB"/>
            </a:br>
            <a:r>
              <a:rPr lang="en-GB"/>
              <a:t>Email</a:t>
            </a:r>
          </a:p>
        </p:txBody>
      </p:sp>
      <p:sp>
        <p:nvSpPr>
          <p:cNvPr id="22" name="Text Placeholder 16">
            <a:extLst>
              <a:ext uri="{FF2B5EF4-FFF2-40B4-BE49-F238E27FC236}">
                <a16:creationId xmlns:a16="http://schemas.microsoft.com/office/drawing/2014/main" id="{25540D3D-5A86-7B87-C7BA-4FE4BB4EC4F6}"/>
              </a:ext>
            </a:extLst>
          </p:cNvPr>
          <p:cNvSpPr>
            <a:spLocks noGrp="1"/>
          </p:cNvSpPr>
          <p:nvPr>
            <p:ph type="body" sz="quarter" idx="15" hasCustomPrompt="1"/>
          </p:nvPr>
        </p:nvSpPr>
        <p:spPr>
          <a:xfrm>
            <a:off x="362079" y="3232137"/>
            <a:ext cx="2596154" cy="689035"/>
          </a:xfrm>
          <a:prstGeom prst="rect">
            <a:avLst/>
          </a:prstGeom>
        </p:spPr>
        <p:txBody>
          <a:bodyPr>
            <a:spAutoFit/>
          </a:bodyPr>
          <a:lstStyle>
            <a:lvl1pPr marL="0" indent="0">
              <a:lnSpc>
                <a:spcPct val="130000"/>
              </a:lnSpc>
              <a:spcBef>
                <a:spcPts val="0"/>
              </a:spcBef>
              <a:spcAft>
                <a:spcPts val="0"/>
              </a:spcAft>
              <a:buNone/>
              <a:defRPr sz="900" b="0" i="0">
                <a:latin typeface="FE Sans Office" panose="020B0503020203020204" pitchFamily="34" charset="0"/>
              </a:defRPr>
            </a:lvl1pPr>
            <a:lvl2pPr>
              <a:lnSpc>
                <a:spcPct val="130000"/>
              </a:lnSpc>
              <a:spcAft>
                <a:spcPts val="700"/>
              </a:spcAft>
              <a:defRPr sz="800" b="0" i="0">
                <a:latin typeface="FE Sans Office" panose="020B0503020203020204" pitchFamily="34" charset="0"/>
              </a:defRPr>
            </a:lvl2pPr>
            <a:lvl3pPr>
              <a:lnSpc>
                <a:spcPct val="130000"/>
              </a:lnSpc>
              <a:spcAft>
                <a:spcPts val="700"/>
              </a:spcAft>
              <a:defRPr sz="700" b="0" i="0">
                <a:latin typeface="FE Sans Office" panose="020B0503020203020204" pitchFamily="34" charset="0"/>
              </a:defRPr>
            </a:lvl3pPr>
            <a:lvl4pPr>
              <a:lnSpc>
                <a:spcPct val="130000"/>
              </a:lnSpc>
              <a:spcAft>
                <a:spcPts val="700"/>
              </a:spcAft>
              <a:defRPr sz="600" b="0" i="0">
                <a:latin typeface="FE Sans Office" panose="020B0503020203020204" pitchFamily="34" charset="0"/>
              </a:defRPr>
            </a:lvl4pPr>
            <a:lvl5pPr>
              <a:lnSpc>
                <a:spcPct val="130000"/>
              </a:lnSpc>
              <a:spcAft>
                <a:spcPts val="700"/>
              </a:spcAft>
              <a:defRPr sz="600" b="0" i="0">
                <a:latin typeface="FE Sans Office" panose="020B0503020203020204" pitchFamily="34" charset="0"/>
              </a:defRPr>
            </a:lvl5pPr>
          </a:lstStyle>
          <a:p>
            <a:pPr lvl="0"/>
            <a:r>
              <a:rPr lang="en-GB"/>
              <a:t>Name</a:t>
            </a:r>
            <a:br>
              <a:rPr lang="en-GB"/>
            </a:br>
            <a:r>
              <a:rPr lang="en-GB"/>
              <a:t>Title</a:t>
            </a:r>
            <a:br>
              <a:rPr lang="en-GB"/>
            </a:br>
            <a:r>
              <a:rPr lang="en-GB"/>
              <a:t>Phone number</a:t>
            </a:r>
            <a:br>
              <a:rPr lang="en-GB"/>
            </a:br>
            <a:r>
              <a:rPr lang="en-GB"/>
              <a:t>Email</a:t>
            </a:r>
          </a:p>
        </p:txBody>
      </p:sp>
      <p:sp>
        <p:nvSpPr>
          <p:cNvPr id="23" name="Text Placeholder 16">
            <a:extLst>
              <a:ext uri="{FF2B5EF4-FFF2-40B4-BE49-F238E27FC236}">
                <a16:creationId xmlns:a16="http://schemas.microsoft.com/office/drawing/2014/main" id="{86F410A5-2723-E67A-A80F-7DC3F5EEE5AE}"/>
              </a:ext>
            </a:extLst>
          </p:cNvPr>
          <p:cNvSpPr>
            <a:spLocks noGrp="1"/>
          </p:cNvSpPr>
          <p:nvPr>
            <p:ph type="body" sz="quarter" idx="16" hasCustomPrompt="1"/>
          </p:nvPr>
        </p:nvSpPr>
        <p:spPr>
          <a:xfrm>
            <a:off x="3240007" y="3232137"/>
            <a:ext cx="2596154" cy="689035"/>
          </a:xfrm>
          <a:prstGeom prst="rect">
            <a:avLst/>
          </a:prstGeom>
        </p:spPr>
        <p:txBody>
          <a:bodyPr>
            <a:spAutoFit/>
          </a:bodyPr>
          <a:lstStyle>
            <a:lvl1pPr marL="0" indent="0">
              <a:lnSpc>
                <a:spcPct val="130000"/>
              </a:lnSpc>
              <a:spcBef>
                <a:spcPts val="0"/>
              </a:spcBef>
              <a:spcAft>
                <a:spcPts val="0"/>
              </a:spcAft>
              <a:buNone/>
              <a:defRPr sz="900" b="0" i="0">
                <a:latin typeface="FE Sans Office" panose="020B0503020203020204" pitchFamily="34" charset="0"/>
              </a:defRPr>
            </a:lvl1pPr>
            <a:lvl2pPr>
              <a:lnSpc>
                <a:spcPct val="130000"/>
              </a:lnSpc>
              <a:spcAft>
                <a:spcPts val="700"/>
              </a:spcAft>
              <a:defRPr sz="800" b="0" i="0">
                <a:latin typeface="FE Sans Office" panose="020B0503020203020204" pitchFamily="34" charset="0"/>
              </a:defRPr>
            </a:lvl2pPr>
            <a:lvl3pPr>
              <a:lnSpc>
                <a:spcPct val="130000"/>
              </a:lnSpc>
              <a:spcAft>
                <a:spcPts val="700"/>
              </a:spcAft>
              <a:defRPr sz="700" b="0" i="0">
                <a:latin typeface="FE Sans Office" panose="020B0503020203020204" pitchFamily="34" charset="0"/>
              </a:defRPr>
            </a:lvl3pPr>
            <a:lvl4pPr>
              <a:lnSpc>
                <a:spcPct val="130000"/>
              </a:lnSpc>
              <a:spcAft>
                <a:spcPts val="700"/>
              </a:spcAft>
              <a:defRPr sz="600" b="0" i="0">
                <a:latin typeface="FE Sans Office" panose="020B0503020203020204" pitchFamily="34" charset="0"/>
              </a:defRPr>
            </a:lvl4pPr>
            <a:lvl5pPr>
              <a:lnSpc>
                <a:spcPct val="130000"/>
              </a:lnSpc>
              <a:spcAft>
                <a:spcPts val="700"/>
              </a:spcAft>
              <a:defRPr sz="600" b="0" i="0">
                <a:latin typeface="FE Sans Office" panose="020B0503020203020204" pitchFamily="34" charset="0"/>
              </a:defRPr>
            </a:lvl5pPr>
          </a:lstStyle>
          <a:p>
            <a:pPr lvl="0"/>
            <a:r>
              <a:rPr lang="en-GB"/>
              <a:t>Name</a:t>
            </a:r>
            <a:br>
              <a:rPr lang="en-GB"/>
            </a:br>
            <a:r>
              <a:rPr lang="en-GB"/>
              <a:t>Title</a:t>
            </a:r>
            <a:br>
              <a:rPr lang="en-GB"/>
            </a:br>
            <a:r>
              <a:rPr lang="en-GB"/>
              <a:t>Phone number</a:t>
            </a:r>
            <a:br>
              <a:rPr lang="en-GB"/>
            </a:br>
            <a:r>
              <a:rPr lang="en-GB"/>
              <a:t>Email</a:t>
            </a:r>
          </a:p>
        </p:txBody>
      </p:sp>
      <p:sp>
        <p:nvSpPr>
          <p:cNvPr id="26" name="Text Placeholder 16">
            <a:extLst>
              <a:ext uri="{FF2B5EF4-FFF2-40B4-BE49-F238E27FC236}">
                <a16:creationId xmlns:a16="http://schemas.microsoft.com/office/drawing/2014/main" id="{3E827398-D862-8AB8-EDA3-13D517641CB3}"/>
              </a:ext>
            </a:extLst>
          </p:cNvPr>
          <p:cNvSpPr>
            <a:spLocks noGrp="1"/>
          </p:cNvSpPr>
          <p:nvPr>
            <p:ph type="body" sz="quarter" idx="17" hasCustomPrompt="1"/>
          </p:nvPr>
        </p:nvSpPr>
        <p:spPr>
          <a:xfrm>
            <a:off x="362079" y="4695170"/>
            <a:ext cx="2596154" cy="689035"/>
          </a:xfrm>
          <a:prstGeom prst="rect">
            <a:avLst/>
          </a:prstGeom>
        </p:spPr>
        <p:txBody>
          <a:bodyPr>
            <a:spAutoFit/>
          </a:bodyPr>
          <a:lstStyle>
            <a:lvl1pPr marL="0" indent="0">
              <a:lnSpc>
                <a:spcPct val="130000"/>
              </a:lnSpc>
              <a:spcBef>
                <a:spcPts val="0"/>
              </a:spcBef>
              <a:spcAft>
                <a:spcPts val="0"/>
              </a:spcAft>
              <a:buNone/>
              <a:defRPr sz="900" b="0" i="0">
                <a:latin typeface="FE Sans Office" panose="020B0503020203020204" pitchFamily="34" charset="0"/>
              </a:defRPr>
            </a:lvl1pPr>
            <a:lvl2pPr>
              <a:lnSpc>
                <a:spcPct val="130000"/>
              </a:lnSpc>
              <a:spcAft>
                <a:spcPts val="700"/>
              </a:spcAft>
              <a:defRPr sz="800" b="0" i="0">
                <a:latin typeface="FE Sans Office" panose="020B0503020203020204" pitchFamily="34" charset="0"/>
              </a:defRPr>
            </a:lvl2pPr>
            <a:lvl3pPr>
              <a:lnSpc>
                <a:spcPct val="130000"/>
              </a:lnSpc>
              <a:spcAft>
                <a:spcPts val="700"/>
              </a:spcAft>
              <a:defRPr sz="700" b="0" i="0">
                <a:latin typeface="FE Sans Office" panose="020B0503020203020204" pitchFamily="34" charset="0"/>
              </a:defRPr>
            </a:lvl3pPr>
            <a:lvl4pPr>
              <a:lnSpc>
                <a:spcPct val="130000"/>
              </a:lnSpc>
              <a:spcAft>
                <a:spcPts val="700"/>
              </a:spcAft>
              <a:defRPr sz="600" b="0" i="0">
                <a:latin typeface="FE Sans Office" panose="020B0503020203020204" pitchFamily="34" charset="0"/>
              </a:defRPr>
            </a:lvl4pPr>
            <a:lvl5pPr>
              <a:lnSpc>
                <a:spcPct val="130000"/>
              </a:lnSpc>
              <a:spcAft>
                <a:spcPts val="700"/>
              </a:spcAft>
              <a:defRPr sz="600" b="0" i="0">
                <a:latin typeface="FE Sans Office" panose="020B0503020203020204" pitchFamily="34" charset="0"/>
              </a:defRPr>
            </a:lvl5pPr>
          </a:lstStyle>
          <a:p>
            <a:pPr lvl="0"/>
            <a:r>
              <a:rPr lang="en-GB"/>
              <a:t>Name</a:t>
            </a:r>
            <a:br>
              <a:rPr lang="en-GB"/>
            </a:br>
            <a:r>
              <a:rPr lang="en-GB"/>
              <a:t>Title</a:t>
            </a:r>
            <a:br>
              <a:rPr lang="en-GB"/>
            </a:br>
            <a:r>
              <a:rPr lang="en-GB"/>
              <a:t>Phone number</a:t>
            </a:r>
            <a:br>
              <a:rPr lang="en-GB"/>
            </a:br>
            <a:r>
              <a:rPr lang="en-GB"/>
              <a:t>Email</a:t>
            </a:r>
          </a:p>
        </p:txBody>
      </p:sp>
      <p:sp>
        <p:nvSpPr>
          <p:cNvPr id="27" name="Text Placeholder 16">
            <a:extLst>
              <a:ext uri="{FF2B5EF4-FFF2-40B4-BE49-F238E27FC236}">
                <a16:creationId xmlns:a16="http://schemas.microsoft.com/office/drawing/2014/main" id="{30E4A58D-B0E9-4B2C-2563-29A69FA6CBB4}"/>
              </a:ext>
            </a:extLst>
          </p:cNvPr>
          <p:cNvSpPr>
            <a:spLocks noGrp="1"/>
          </p:cNvSpPr>
          <p:nvPr>
            <p:ph type="body" sz="quarter" idx="18" hasCustomPrompt="1"/>
          </p:nvPr>
        </p:nvSpPr>
        <p:spPr>
          <a:xfrm>
            <a:off x="3240007" y="4695170"/>
            <a:ext cx="2596154" cy="689035"/>
          </a:xfrm>
          <a:prstGeom prst="rect">
            <a:avLst/>
          </a:prstGeom>
        </p:spPr>
        <p:txBody>
          <a:bodyPr>
            <a:spAutoFit/>
          </a:bodyPr>
          <a:lstStyle>
            <a:lvl1pPr marL="0" indent="0">
              <a:lnSpc>
                <a:spcPct val="130000"/>
              </a:lnSpc>
              <a:spcBef>
                <a:spcPts val="0"/>
              </a:spcBef>
              <a:spcAft>
                <a:spcPts val="0"/>
              </a:spcAft>
              <a:buNone/>
              <a:defRPr sz="900" b="0" i="0">
                <a:latin typeface="FE Sans Office" panose="020B0503020203020204" pitchFamily="34" charset="0"/>
              </a:defRPr>
            </a:lvl1pPr>
            <a:lvl2pPr>
              <a:lnSpc>
                <a:spcPct val="130000"/>
              </a:lnSpc>
              <a:spcAft>
                <a:spcPts val="700"/>
              </a:spcAft>
              <a:defRPr sz="800" b="0" i="0">
                <a:latin typeface="FE Sans Office" panose="020B0503020203020204" pitchFamily="34" charset="0"/>
              </a:defRPr>
            </a:lvl2pPr>
            <a:lvl3pPr>
              <a:lnSpc>
                <a:spcPct val="130000"/>
              </a:lnSpc>
              <a:spcAft>
                <a:spcPts val="700"/>
              </a:spcAft>
              <a:defRPr sz="700" b="0" i="0">
                <a:latin typeface="FE Sans Office" panose="020B0503020203020204" pitchFamily="34" charset="0"/>
              </a:defRPr>
            </a:lvl3pPr>
            <a:lvl4pPr>
              <a:lnSpc>
                <a:spcPct val="130000"/>
              </a:lnSpc>
              <a:spcAft>
                <a:spcPts val="700"/>
              </a:spcAft>
              <a:defRPr sz="600" b="0" i="0">
                <a:latin typeface="FE Sans Office" panose="020B0503020203020204" pitchFamily="34" charset="0"/>
              </a:defRPr>
            </a:lvl4pPr>
            <a:lvl5pPr>
              <a:lnSpc>
                <a:spcPct val="130000"/>
              </a:lnSpc>
              <a:spcAft>
                <a:spcPts val="700"/>
              </a:spcAft>
              <a:defRPr sz="600" b="0" i="0">
                <a:latin typeface="FE Sans Office" panose="020B0503020203020204" pitchFamily="34" charset="0"/>
              </a:defRPr>
            </a:lvl5pPr>
          </a:lstStyle>
          <a:p>
            <a:pPr lvl="0"/>
            <a:r>
              <a:rPr lang="en-GB"/>
              <a:t>Name</a:t>
            </a:r>
            <a:br>
              <a:rPr lang="en-GB"/>
            </a:br>
            <a:r>
              <a:rPr lang="en-GB"/>
              <a:t>Title</a:t>
            </a:r>
            <a:br>
              <a:rPr lang="en-GB"/>
            </a:br>
            <a:r>
              <a:rPr lang="en-GB"/>
              <a:t>Phone number</a:t>
            </a:r>
            <a:br>
              <a:rPr lang="en-GB"/>
            </a:br>
            <a:r>
              <a:rPr lang="en-GB"/>
              <a:t>Email</a:t>
            </a:r>
          </a:p>
        </p:txBody>
      </p:sp>
      <p:sp>
        <p:nvSpPr>
          <p:cNvPr id="7" name="Title 1">
            <a:extLst>
              <a:ext uri="{FF2B5EF4-FFF2-40B4-BE49-F238E27FC236}">
                <a16:creationId xmlns:a16="http://schemas.microsoft.com/office/drawing/2014/main" id="{C38BA51D-BFA5-8972-1A7E-3FF6DD23AA38}"/>
              </a:ext>
            </a:extLst>
          </p:cNvPr>
          <p:cNvSpPr>
            <a:spLocks noGrp="1"/>
          </p:cNvSpPr>
          <p:nvPr>
            <p:ph type="ctrTitle" hasCustomPrompt="1"/>
          </p:nvPr>
        </p:nvSpPr>
        <p:spPr>
          <a:xfrm>
            <a:off x="362079" y="310081"/>
            <a:ext cx="5444955" cy="332399"/>
          </a:xfrm>
          <a:prstGeom prst="rect">
            <a:avLst/>
          </a:prstGeom>
        </p:spPr>
        <p:txBody>
          <a:bodyPr lIns="0" tIns="0" rIns="0" bIns="0" anchor="t" anchorCtr="0">
            <a:spAutoFit/>
          </a:bodyPr>
          <a:lstStyle>
            <a:lvl1pPr algn="l">
              <a:defRPr sz="2400" spc="-60" baseline="0">
                <a:latin typeface="FE Sans Office Subhead" panose="020B0503030203020204" pitchFamily="34" charset="0"/>
              </a:defRPr>
            </a:lvl1pPr>
          </a:lstStyle>
          <a:p>
            <a:r>
              <a:rPr lang="en-GB"/>
              <a:t>Contacts, details, etc</a:t>
            </a:r>
            <a:endParaRPr lang="en-US"/>
          </a:p>
        </p:txBody>
      </p:sp>
      <p:sp>
        <p:nvSpPr>
          <p:cNvPr id="30" name="Picture Placeholder 6">
            <a:extLst>
              <a:ext uri="{FF2B5EF4-FFF2-40B4-BE49-F238E27FC236}">
                <a16:creationId xmlns:a16="http://schemas.microsoft.com/office/drawing/2014/main" id="{B05D5FED-511B-44C0-657E-663D3CAF08F2}"/>
              </a:ext>
            </a:extLst>
          </p:cNvPr>
          <p:cNvSpPr>
            <a:spLocks noGrp="1"/>
          </p:cNvSpPr>
          <p:nvPr>
            <p:ph type="pic" sz="quarter" idx="11"/>
          </p:nvPr>
        </p:nvSpPr>
        <p:spPr>
          <a:xfrm>
            <a:off x="7581309" y="-13583"/>
            <a:ext cx="4635856" cy="688516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 name="Footer Placeholder 1">
            <a:extLst>
              <a:ext uri="{FF2B5EF4-FFF2-40B4-BE49-F238E27FC236}">
                <a16:creationId xmlns:a16="http://schemas.microsoft.com/office/drawing/2014/main" id="{C16978CC-9F3E-4722-A81A-49CBC2F25463}"/>
              </a:ext>
            </a:extLst>
          </p:cNvPr>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859269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oter only - Dark">
    <p:bg>
      <p:bgPr>
        <a:solidFill>
          <a:srgbClr val="00000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BC2683-6209-CF66-3A14-834366D35C49}"/>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61989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2110C20-F888-93E3-4530-8A3A98A80059}"/>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4683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9970C777-E5DE-1C35-19FA-6608AFE8EEF9}"/>
              </a:ext>
            </a:extLst>
          </p:cNvPr>
          <p:cNvSpPr>
            <a:spLocks noGrp="1"/>
          </p:cNvSpPr>
          <p:nvPr>
            <p:ph type="pic" sz="quarter" idx="13"/>
          </p:nvPr>
        </p:nvSpPr>
        <p:spPr>
          <a:xfrm>
            <a:off x="-15301" y="-13585"/>
            <a:ext cx="7387981" cy="688516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itle 1">
            <a:extLst>
              <a:ext uri="{FF2B5EF4-FFF2-40B4-BE49-F238E27FC236}">
                <a16:creationId xmlns:a16="http://schemas.microsoft.com/office/drawing/2014/main" id="{4DCDDF8D-19AF-27D9-05D5-973DD947294B}"/>
              </a:ext>
            </a:extLst>
          </p:cNvPr>
          <p:cNvSpPr>
            <a:spLocks noGrp="1"/>
          </p:cNvSpPr>
          <p:nvPr>
            <p:ph type="ctrTitle" hasCustomPrompt="1"/>
          </p:nvPr>
        </p:nvSpPr>
        <p:spPr>
          <a:xfrm>
            <a:off x="7579283" y="874803"/>
            <a:ext cx="3971382" cy="1661993"/>
          </a:xfrm>
          <a:prstGeom prst="rect">
            <a:avLst/>
          </a:prstGeom>
        </p:spPr>
        <p:txBody>
          <a:bodyPr lIns="0" tIns="0" rIns="0" bIns="0" anchor="t" anchorCtr="0">
            <a:spAutoFit/>
          </a:bodyPr>
          <a:lstStyle>
            <a:lvl1pPr algn="l">
              <a:defRPr sz="4000" spc="-60" baseline="0">
                <a:latin typeface="FE Sans Office Headline" panose="020B0503040203020204" pitchFamily="34" charset="0"/>
              </a:defRPr>
            </a:lvl1pPr>
          </a:lstStyle>
          <a:p>
            <a:r>
              <a:rPr lang="en-GB"/>
              <a:t>Insert </a:t>
            </a:r>
            <a:br>
              <a:rPr lang="en-GB"/>
            </a:br>
            <a:r>
              <a:rPr lang="en-GB"/>
              <a:t>section </a:t>
            </a:r>
            <a:br>
              <a:rPr lang="en-GB"/>
            </a:br>
            <a:r>
              <a:rPr lang="en-GB"/>
              <a:t>title </a:t>
            </a:r>
          </a:p>
        </p:txBody>
      </p:sp>
      <p:sp>
        <p:nvSpPr>
          <p:cNvPr id="6" name="Subtitle 2">
            <a:extLst>
              <a:ext uri="{FF2B5EF4-FFF2-40B4-BE49-F238E27FC236}">
                <a16:creationId xmlns:a16="http://schemas.microsoft.com/office/drawing/2014/main" id="{F5FB5DF6-5AF7-3528-12BA-483E08C4CF7D}"/>
              </a:ext>
            </a:extLst>
          </p:cNvPr>
          <p:cNvSpPr>
            <a:spLocks noGrp="1"/>
          </p:cNvSpPr>
          <p:nvPr>
            <p:ph type="subTitle" idx="1" hasCustomPrompt="1"/>
          </p:nvPr>
        </p:nvSpPr>
        <p:spPr>
          <a:xfrm>
            <a:off x="7579282" y="210408"/>
            <a:ext cx="3971384" cy="661720"/>
          </a:xfrm>
          <a:prstGeom prst="rect">
            <a:avLst/>
          </a:prstGeom>
        </p:spPr>
        <p:txBody>
          <a:bodyPr wrap="square" lIns="0" tIns="0" rIns="0" bIns="0">
            <a:spAutoFit/>
          </a:bodyPr>
          <a:lstStyle>
            <a:lvl1pPr marL="0" indent="0" algn="l">
              <a:lnSpc>
                <a:spcPct val="130000"/>
              </a:lnSpc>
              <a:spcBef>
                <a:spcPts val="100"/>
              </a:spcBef>
              <a:spcAft>
                <a:spcPts val="100"/>
              </a:spcAft>
              <a:buNone/>
              <a:defRPr sz="4000" b="0" i="0">
                <a:solidFill>
                  <a:schemeClr val="tx2"/>
                </a:solidFill>
                <a:latin typeface="FE Sans Office"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00</a:t>
            </a:r>
            <a:endParaRPr lang="en-US"/>
          </a:p>
        </p:txBody>
      </p:sp>
      <p:sp>
        <p:nvSpPr>
          <p:cNvPr id="3" name="Text Placeholder 3">
            <a:extLst>
              <a:ext uri="{FF2B5EF4-FFF2-40B4-BE49-F238E27FC236}">
                <a16:creationId xmlns:a16="http://schemas.microsoft.com/office/drawing/2014/main" id="{B9D4D053-53DB-6B92-3123-994ADD0CFA93}"/>
              </a:ext>
            </a:extLst>
          </p:cNvPr>
          <p:cNvSpPr>
            <a:spLocks noGrp="1"/>
          </p:cNvSpPr>
          <p:nvPr>
            <p:ph type="body" sz="quarter" idx="25"/>
          </p:nvPr>
        </p:nvSpPr>
        <p:spPr>
          <a:xfrm>
            <a:off x="7579282" y="2663394"/>
            <a:ext cx="3971383" cy="1301907"/>
          </a:xfrm>
        </p:spPr>
        <p:txBody>
          <a:bodyPr/>
          <a:lstStyle/>
          <a:p>
            <a:pPr lvl="0"/>
            <a:r>
              <a:rPr lang="en-GB" dirty="0"/>
              <a:t>Click to edit Master text styles</a:t>
            </a:r>
          </a:p>
        </p:txBody>
      </p:sp>
    </p:spTree>
    <p:extLst>
      <p:ext uri="{BB962C8B-B14F-4D97-AF65-F5344CB8AC3E}">
        <p14:creationId xmlns:p14="http://schemas.microsoft.com/office/powerpoint/2010/main" val="1271223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Numbers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229919-DF9B-8248-99E5-8665F981ABB7}"/>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335785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11" userDrawn="1">
          <p15:clr>
            <a:srgbClr val="FBAE40"/>
          </p15:clr>
        </p15:guide>
        <p15:guide id="4" orient="horz" pos="346" userDrawn="1">
          <p15:clr>
            <a:srgbClr val="FBAE40"/>
          </p15:clr>
        </p15:guide>
        <p15:guide id="5" orient="horz" pos="3974" userDrawn="1">
          <p15:clr>
            <a:srgbClr val="FBAE40"/>
          </p15:clr>
        </p15:guide>
        <p15:guide id="6" pos="746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adient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685E8F-E729-0E67-8900-8971782D3B84}"/>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326272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4BB234C1-4B2E-EEE5-F71A-1F8D1D51748B}"/>
              </a:ext>
            </a:extLst>
          </p:cNvPr>
          <p:cNvGrpSpPr/>
          <p:nvPr userDrawn="1"/>
        </p:nvGrpSpPr>
        <p:grpSpPr>
          <a:xfrm>
            <a:off x="355277" y="318753"/>
            <a:ext cx="11481445" cy="5879680"/>
            <a:chOff x="0" y="0"/>
            <a:chExt cx="22892939" cy="13716396"/>
          </a:xfrm>
        </p:grpSpPr>
        <p:sp>
          <p:nvSpPr>
            <p:cNvPr id="3" name="Rectangle">
              <a:extLst>
                <a:ext uri="{FF2B5EF4-FFF2-40B4-BE49-F238E27FC236}">
                  <a16:creationId xmlns:a16="http://schemas.microsoft.com/office/drawing/2014/main" id="{C2E5562C-C223-E0CA-6045-91C10DF3F03E}"/>
                </a:ext>
              </a:extLst>
            </p:cNvPr>
            <p:cNvSpPr/>
            <p:nvPr/>
          </p:nvSpPr>
          <p:spPr>
            <a:xfrm>
              <a:off x="0" y="0"/>
              <a:ext cx="2717514"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sp>
          <p:nvSpPr>
            <p:cNvPr id="4" name="Rectangle">
              <a:extLst>
                <a:ext uri="{FF2B5EF4-FFF2-40B4-BE49-F238E27FC236}">
                  <a16:creationId xmlns:a16="http://schemas.microsoft.com/office/drawing/2014/main" id="{B9E21D78-568C-0DB5-0ED2-DFBA53E315DC}"/>
                </a:ext>
              </a:extLst>
            </p:cNvPr>
            <p:cNvSpPr/>
            <p:nvPr/>
          </p:nvSpPr>
          <p:spPr>
            <a:xfrm>
              <a:off x="2883693" y="0"/>
              <a:ext cx="2717515"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sp>
          <p:nvSpPr>
            <p:cNvPr id="5" name="Rectangle">
              <a:extLst>
                <a:ext uri="{FF2B5EF4-FFF2-40B4-BE49-F238E27FC236}">
                  <a16:creationId xmlns:a16="http://schemas.microsoft.com/office/drawing/2014/main" id="{F614A4BA-71FE-6EEE-519F-1703556A3C5B}"/>
                </a:ext>
              </a:extLst>
            </p:cNvPr>
            <p:cNvSpPr/>
            <p:nvPr/>
          </p:nvSpPr>
          <p:spPr>
            <a:xfrm>
              <a:off x="5767386" y="0"/>
              <a:ext cx="2717515"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sp>
          <p:nvSpPr>
            <p:cNvPr id="6" name="Rectangle">
              <a:extLst>
                <a:ext uri="{FF2B5EF4-FFF2-40B4-BE49-F238E27FC236}">
                  <a16:creationId xmlns:a16="http://schemas.microsoft.com/office/drawing/2014/main" id="{1F412A84-466F-7333-F5DE-CBDCAE84E3CA}"/>
                </a:ext>
              </a:extLst>
            </p:cNvPr>
            <p:cNvSpPr/>
            <p:nvPr/>
          </p:nvSpPr>
          <p:spPr>
            <a:xfrm>
              <a:off x="8651081" y="0"/>
              <a:ext cx="2717515"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sp>
          <p:nvSpPr>
            <p:cNvPr id="7" name="Rectangle">
              <a:extLst>
                <a:ext uri="{FF2B5EF4-FFF2-40B4-BE49-F238E27FC236}">
                  <a16:creationId xmlns:a16="http://schemas.microsoft.com/office/drawing/2014/main" id="{5B7DF7A7-C966-06D4-0AD8-EE6609A0CFA2}"/>
                </a:ext>
              </a:extLst>
            </p:cNvPr>
            <p:cNvSpPr/>
            <p:nvPr/>
          </p:nvSpPr>
          <p:spPr>
            <a:xfrm>
              <a:off x="11529559" y="0"/>
              <a:ext cx="2717515"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sp>
          <p:nvSpPr>
            <p:cNvPr id="8" name="Rectangle">
              <a:extLst>
                <a:ext uri="{FF2B5EF4-FFF2-40B4-BE49-F238E27FC236}">
                  <a16:creationId xmlns:a16="http://schemas.microsoft.com/office/drawing/2014/main" id="{97720B58-8B7D-5A71-4AFA-35BAE3FBDDEA}"/>
                </a:ext>
              </a:extLst>
            </p:cNvPr>
            <p:cNvSpPr/>
            <p:nvPr/>
          </p:nvSpPr>
          <p:spPr>
            <a:xfrm>
              <a:off x="14413253" y="0"/>
              <a:ext cx="2717515"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sp>
          <p:nvSpPr>
            <p:cNvPr id="9" name="Rectangle">
              <a:extLst>
                <a:ext uri="{FF2B5EF4-FFF2-40B4-BE49-F238E27FC236}">
                  <a16:creationId xmlns:a16="http://schemas.microsoft.com/office/drawing/2014/main" id="{2B2E8706-7817-3294-FF9D-994E40A79020}"/>
                </a:ext>
              </a:extLst>
            </p:cNvPr>
            <p:cNvSpPr/>
            <p:nvPr/>
          </p:nvSpPr>
          <p:spPr>
            <a:xfrm>
              <a:off x="17296945" y="0"/>
              <a:ext cx="2717515"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sp>
          <p:nvSpPr>
            <p:cNvPr id="10" name="Rectangle">
              <a:extLst>
                <a:ext uri="{FF2B5EF4-FFF2-40B4-BE49-F238E27FC236}">
                  <a16:creationId xmlns:a16="http://schemas.microsoft.com/office/drawing/2014/main" id="{541A5098-E0A3-DF85-A460-04E81B765A5D}"/>
                </a:ext>
              </a:extLst>
            </p:cNvPr>
            <p:cNvSpPr/>
            <p:nvPr/>
          </p:nvSpPr>
          <p:spPr>
            <a:xfrm>
              <a:off x="20175425" y="0"/>
              <a:ext cx="2717515" cy="13716397"/>
            </a:xfrm>
            <a:prstGeom prst="rect">
              <a:avLst/>
            </a:prstGeom>
            <a:noFill/>
            <a:ln w="6350" cap="flat">
              <a:solidFill>
                <a:srgbClr val="D5D5D5">
                  <a:alpha val="54278"/>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b="0" i="0">
                <a:latin typeface="Polaris Medium Italic" panose="02000000000000000000" pitchFamily="2" charset="77"/>
                <a:ea typeface="Polaris Medium Italic" panose="02000000000000000000" pitchFamily="2" charset="77"/>
                <a:cs typeface="Polaris Medium Italic" panose="02000000000000000000" pitchFamily="2" charset="77"/>
              </a:endParaRPr>
            </a:p>
          </p:txBody>
        </p:sp>
      </p:grpSp>
    </p:spTree>
    <p:extLst>
      <p:ext uri="{BB962C8B-B14F-4D97-AF65-F5344CB8AC3E}">
        <p14:creationId xmlns:p14="http://schemas.microsoft.com/office/powerpoint/2010/main" val="420354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CC0B1F57-1296-8AA5-B6DD-973C15A81AFE}"/>
              </a:ext>
            </a:extLst>
          </p:cNvPr>
          <p:cNvSpPr>
            <a:spLocks noGrp="1"/>
          </p:cNvSpPr>
          <p:nvPr>
            <p:ph type="pic" sz="quarter" idx="11"/>
          </p:nvPr>
        </p:nvSpPr>
        <p:spPr>
          <a:xfrm>
            <a:off x="-15300" y="-13583"/>
            <a:ext cx="12222600" cy="688516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ubtitle 2">
            <a:extLst>
              <a:ext uri="{FF2B5EF4-FFF2-40B4-BE49-F238E27FC236}">
                <a16:creationId xmlns:a16="http://schemas.microsoft.com/office/drawing/2014/main" id="{2D22D2E1-0027-B025-9407-4318CE353907}"/>
              </a:ext>
            </a:extLst>
          </p:cNvPr>
          <p:cNvSpPr>
            <a:spLocks noGrp="1"/>
          </p:cNvSpPr>
          <p:nvPr>
            <p:ph type="subTitle" idx="1"/>
          </p:nvPr>
        </p:nvSpPr>
        <p:spPr>
          <a:xfrm>
            <a:off x="368778" y="2930402"/>
            <a:ext cx="5444955" cy="997196"/>
          </a:xfrm>
          <a:prstGeom prst="rect">
            <a:avLst/>
          </a:prstGeom>
        </p:spPr>
        <p:txBody>
          <a:bodyPr lIns="0" tIns="0" rIns="0" bIns="0" anchor="ctr" anchorCtr="0">
            <a:spAutoFit/>
          </a:bodyPr>
          <a:lstStyle>
            <a:lvl1pPr marL="0" indent="0" algn="l">
              <a:lnSpc>
                <a:spcPct val="90000"/>
              </a:lnSpc>
              <a:spcBef>
                <a:spcPts val="0"/>
              </a:spcBef>
              <a:spcAft>
                <a:spcPts val="600"/>
              </a:spcAft>
              <a:buNone/>
              <a:defRPr sz="3600" b="1" i="0" spc="-60" baseline="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3" name="Footer Placeholder 2">
            <a:extLst>
              <a:ext uri="{FF2B5EF4-FFF2-40B4-BE49-F238E27FC236}">
                <a16:creationId xmlns:a16="http://schemas.microsoft.com/office/drawing/2014/main" id="{B5D14E09-85EF-38F1-9CF6-76886E4397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64886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6E6D003-3407-C059-B431-3DDDAF7F9047}"/>
              </a:ext>
            </a:extLst>
          </p:cNvPr>
          <p:cNvSpPr>
            <a:spLocks noGrp="1"/>
          </p:cNvSpPr>
          <p:nvPr>
            <p:ph type="subTitle" idx="1" hasCustomPrompt="1"/>
          </p:nvPr>
        </p:nvSpPr>
        <p:spPr>
          <a:xfrm>
            <a:off x="809547" y="3080250"/>
            <a:ext cx="6034243" cy="609398"/>
          </a:xfrm>
          <a:prstGeom prst="rect">
            <a:avLst/>
          </a:prstGeom>
        </p:spPr>
        <p:txBody>
          <a:bodyPr wrap="square" lIns="0" tIns="0" rIns="0" bIns="0" anchor="ctr" anchorCtr="0">
            <a:spAutoFit/>
          </a:bodyPr>
          <a:lstStyle>
            <a:lvl1pPr marL="0" indent="0" algn="ctr">
              <a:lnSpc>
                <a:spcPct val="90000"/>
              </a:lnSpc>
              <a:spcBef>
                <a:spcPts val="0"/>
              </a:spcBef>
              <a:spcAft>
                <a:spcPts val="600"/>
              </a:spcAft>
              <a:buNone/>
              <a:defRPr sz="4400" b="1" i="0" spc="-60" baseline="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quote.”</a:t>
            </a:r>
          </a:p>
        </p:txBody>
      </p:sp>
      <p:sp>
        <p:nvSpPr>
          <p:cNvPr id="13" name="Text Placeholder 12">
            <a:extLst>
              <a:ext uri="{FF2B5EF4-FFF2-40B4-BE49-F238E27FC236}">
                <a16:creationId xmlns:a16="http://schemas.microsoft.com/office/drawing/2014/main" id="{1C5405C3-0CAE-CFF6-A448-01DF9BC086F6}"/>
              </a:ext>
            </a:extLst>
          </p:cNvPr>
          <p:cNvSpPr>
            <a:spLocks noGrp="1"/>
          </p:cNvSpPr>
          <p:nvPr>
            <p:ph type="body" sz="quarter" idx="25" hasCustomPrompt="1"/>
          </p:nvPr>
        </p:nvSpPr>
        <p:spPr>
          <a:xfrm>
            <a:off x="2292350" y="346581"/>
            <a:ext cx="3068638" cy="148887"/>
          </a:xfrm>
          <a:prstGeom prst="rect">
            <a:avLst/>
          </a:prstGeom>
        </p:spPr>
        <p:txBody>
          <a:bodyPr>
            <a:spAutoFit/>
          </a:bodyPr>
          <a:lstStyle>
            <a:lvl1pPr marL="0" indent="0" algn="ctr">
              <a:buNone/>
              <a:defRPr/>
            </a:lvl1pPr>
          </a:lstStyle>
          <a:p>
            <a:pPr lvl="0"/>
            <a:r>
              <a:rPr lang="en-US" dirty="0" err="1"/>
              <a:t>Firstname</a:t>
            </a:r>
            <a:r>
              <a:rPr lang="en-US" dirty="0"/>
              <a:t> </a:t>
            </a:r>
            <a:r>
              <a:rPr lang="en-US" dirty="0" err="1"/>
              <a:t>Lastname</a:t>
            </a:r>
            <a:r>
              <a:rPr lang="en-US" dirty="0"/>
              <a:t>, Company A</a:t>
            </a:r>
          </a:p>
        </p:txBody>
      </p:sp>
      <p:sp>
        <p:nvSpPr>
          <p:cNvPr id="11" name="Picture Placeholder 6">
            <a:extLst>
              <a:ext uri="{FF2B5EF4-FFF2-40B4-BE49-F238E27FC236}">
                <a16:creationId xmlns:a16="http://schemas.microsoft.com/office/drawing/2014/main" id="{A17B7ADA-F994-A9A1-881B-2A080D35046C}"/>
              </a:ext>
            </a:extLst>
          </p:cNvPr>
          <p:cNvSpPr>
            <a:spLocks noGrp="1"/>
          </p:cNvSpPr>
          <p:nvPr>
            <p:ph type="pic" sz="quarter" idx="11"/>
          </p:nvPr>
        </p:nvSpPr>
        <p:spPr>
          <a:xfrm>
            <a:off x="7578844" y="-13584"/>
            <a:ext cx="4613156" cy="6885168"/>
          </a:xfrm>
          <a:prstGeom prst="rect">
            <a:avLst/>
          </a:prstGeom>
        </p:spPr>
        <p:txBody>
          <a:bodyPr/>
          <a:lstStyle>
            <a:lvl1pPr>
              <a:defRPr>
                <a:solidFill>
                  <a:schemeClr val="accent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4F44C15C-AE83-F214-56D1-35CA6222E3E2}"/>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423816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855EFD-06E5-5A8A-79E6-EBD8EF7020A4}"/>
              </a:ext>
            </a:extLst>
          </p:cNvPr>
          <p:cNvSpPr>
            <a:spLocks noGrp="1"/>
          </p:cNvSpPr>
          <p:nvPr>
            <p:ph type="ctrTitle"/>
          </p:nvPr>
        </p:nvSpPr>
        <p:spPr>
          <a:xfrm>
            <a:off x="362079" y="310081"/>
            <a:ext cx="11467842" cy="332399"/>
          </a:xfrm>
          <a:prstGeom prst="rect">
            <a:avLst/>
          </a:prstGeom>
        </p:spPr>
        <p:txBody>
          <a:bodyPr lIns="0" tIns="0" rIns="0" bIns="0" anchor="t" anchorCtr="0">
            <a:spAutoFit/>
          </a:bodyPr>
          <a:lstStyle>
            <a:lvl1pPr algn="l">
              <a:defRPr sz="2400" spc="-60" baseline="0">
                <a:latin typeface="FE Sans Office Subhead" panose="020B0503030203020204" pitchFamily="34" charset="0"/>
              </a:defRPr>
            </a:lvl1pPr>
          </a:lstStyle>
          <a:p>
            <a:r>
              <a:rPr lang="en-GB"/>
              <a:t>Click to edit Master title style</a:t>
            </a:r>
            <a:endParaRPr lang="en-US"/>
          </a:p>
        </p:txBody>
      </p:sp>
      <p:sp>
        <p:nvSpPr>
          <p:cNvPr id="5" name="Text Placeholder 3">
            <a:extLst>
              <a:ext uri="{FF2B5EF4-FFF2-40B4-BE49-F238E27FC236}">
                <a16:creationId xmlns:a16="http://schemas.microsoft.com/office/drawing/2014/main" id="{73C8C154-3C74-E00E-C539-BC2C9DF4B6B0}"/>
              </a:ext>
            </a:extLst>
          </p:cNvPr>
          <p:cNvSpPr>
            <a:spLocks noGrp="1"/>
          </p:cNvSpPr>
          <p:nvPr>
            <p:ph type="body" sz="quarter" idx="25"/>
          </p:nvPr>
        </p:nvSpPr>
        <p:spPr>
          <a:xfrm>
            <a:off x="361950" y="1580299"/>
            <a:ext cx="4470400" cy="4168429"/>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3">
            <a:extLst>
              <a:ext uri="{FF2B5EF4-FFF2-40B4-BE49-F238E27FC236}">
                <a16:creationId xmlns:a16="http://schemas.microsoft.com/office/drawing/2014/main" id="{CBDEF19E-0945-3A84-99F7-9500D88AB62E}"/>
              </a:ext>
            </a:extLst>
          </p:cNvPr>
          <p:cNvSpPr>
            <a:spLocks noGrp="1"/>
          </p:cNvSpPr>
          <p:nvPr>
            <p:ph type="body" sz="quarter" idx="26"/>
          </p:nvPr>
        </p:nvSpPr>
        <p:spPr>
          <a:xfrm>
            <a:off x="6135732" y="1580299"/>
            <a:ext cx="4470400" cy="4168429"/>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7">
            <a:extLst>
              <a:ext uri="{FF2B5EF4-FFF2-40B4-BE49-F238E27FC236}">
                <a16:creationId xmlns:a16="http://schemas.microsoft.com/office/drawing/2014/main" id="{DCEEA9A3-D68F-E5D7-C4AC-9FDA7B8B98C6}"/>
              </a:ext>
            </a:extLst>
          </p:cNvPr>
          <p:cNvSpPr>
            <a:spLocks noGrp="1"/>
          </p:cNvSpPr>
          <p:nvPr>
            <p:ph type="ftr" sz="quarter" idx="27"/>
          </p:nvPr>
        </p:nvSpPr>
        <p:spPr/>
        <p:txBody>
          <a:bodyPr/>
          <a:lstStyle/>
          <a:p>
            <a:endParaRPr lang="en-US" dirty="0"/>
          </a:p>
        </p:txBody>
      </p:sp>
    </p:spTree>
    <p:extLst>
      <p:ext uri="{BB962C8B-B14F-4D97-AF65-F5344CB8AC3E}">
        <p14:creationId xmlns:p14="http://schemas.microsoft.com/office/powerpoint/2010/main" val="428708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F2FE350-7BB1-178A-042D-EC3ABB874D3A}"/>
              </a:ext>
            </a:extLst>
          </p:cNvPr>
          <p:cNvSpPr>
            <a:spLocks noGrp="1"/>
          </p:cNvSpPr>
          <p:nvPr>
            <p:ph type="pic" sz="quarter" idx="11"/>
          </p:nvPr>
        </p:nvSpPr>
        <p:spPr>
          <a:xfrm>
            <a:off x="6096000" y="-13583"/>
            <a:ext cx="6111299" cy="6885168"/>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Title 1">
            <a:extLst>
              <a:ext uri="{FF2B5EF4-FFF2-40B4-BE49-F238E27FC236}">
                <a16:creationId xmlns:a16="http://schemas.microsoft.com/office/drawing/2014/main" id="{29D14ED6-49E8-CB80-2676-E611ECC0B64C}"/>
              </a:ext>
            </a:extLst>
          </p:cNvPr>
          <p:cNvSpPr>
            <a:spLocks noGrp="1"/>
          </p:cNvSpPr>
          <p:nvPr>
            <p:ph type="ctrTitle"/>
          </p:nvPr>
        </p:nvSpPr>
        <p:spPr>
          <a:xfrm>
            <a:off x="362079" y="310081"/>
            <a:ext cx="5567857"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7556D936-CEA8-92C9-F4F0-ED73B7BE7B92}"/>
              </a:ext>
            </a:extLst>
          </p:cNvPr>
          <p:cNvSpPr>
            <a:spLocks noGrp="1"/>
          </p:cNvSpPr>
          <p:nvPr>
            <p:ph type="body" sz="quarter" idx="25"/>
          </p:nvPr>
        </p:nvSpPr>
        <p:spPr>
          <a:xfrm>
            <a:off x="361950" y="1580299"/>
            <a:ext cx="4470400" cy="4168429"/>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DD67F6EC-2876-8985-FA3D-CF68AE4D9509}"/>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456544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py &amp; Image (full bleed)">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8BA01DA1-7753-8DD9-849A-97AF85EBBF4F}"/>
              </a:ext>
            </a:extLst>
          </p:cNvPr>
          <p:cNvSpPr>
            <a:spLocks noGrp="1"/>
          </p:cNvSpPr>
          <p:nvPr>
            <p:ph type="pic" sz="quarter" idx="11"/>
          </p:nvPr>
        </p:nvSpPr>
        <p:spPr>
          <a:xfrm>
            <a:off x="-15300" y="-13583"/>
            <a:ext cx="12222600" cy="6885168"/>
          </a:xfrm>
          <a:prstGeom prst="rect">
            <a:avLst/>
          </a:prstGeom>
        </p:spPr>
        <p:txBody>
          <a:bodyPr/>
          <a:lstStyle>
            <a:lvl1pPr>
              <a:defRPr>
                <a:solidFill>
                  <a:schemeClr val="accent1"/>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itle 1">
            <a:extLst>
              <a:ext uri="{FF2B5EF4-FFF2-40B4-BE49-F238E27FC236}">
                <a16:creationId xmlns:a16="http://schemas.microsoft.com/office/drawing/2014/main" id="{9A00CC2D-BB43-E52E-262D-9C690375DC95}"/>
              </a:ext>
            </a:extLst>
          </p:cNvPr>
          <p:cNvSpPr>
            <a:spLocks noGrp="1"/>
          </p:cNvSpPr>
          <p:nvPr>
            <p:ph type="ctrTitle"/>
          </p:nvPr>
        </p:nvSpPr>
        <p:spPr>
          <a:xfrm>
            <a:off x="362079" y="310081"/>
            <a:ext cx="5567857"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dirty="0"/>
              <a:t>Click to edit Master title style</a:t>
            </a:r>
            <a:endParaRPr lang="en-US" dirty="0"/>
          </a:p>
        </p:txBody>
      </p:sp>
      <p:sp>
        <p:nvSpPr>
          <p:cNvPr id="2" name="Text Placeholder 3">
            <a:extLst>
              <a:ext uri="{FF2B5EF4-FFF2-40B4-BE49-F238E27FC236}">
                <a16:creationId xmlns:a16="http://schemas.microsoft.com/office/drawing/2014/main" id="{BFA5BA9E-B30F-40B3-06AC-AD0FBE2D5535}"/>
              </a:ext>
            </a:extLst>
          </p:cNvPr>
          <p:cNvSpPr>
            <a:spLocks noGrp="1"/>
          </p:cNvSpPr>
          <p:nvPr>
            <p:ph type="body" sz="quarter" idx="25"/>
          </p:nvPr>
        </p:nvSpPr>
        <p:spPr>
          <a:xfrm>
            <a:off x="361950" y="1580299"/>
            <a:ext cx="4470400" cy="4168429"/>
          </a:xfr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8EB24096-42B1-F8CA-BCD2-9BAFA1E0301B}"/>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10292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Lar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00CC2D-BB43-E52E-262D-9C690375DC95}"/>
              </a:ext>
            </a:extLst>
          </p:cNvPr>
          <p:cNvSpPr>
            <a:spLocks noGrp="1"/>
          </p:cNvSpPr>
          <p:nvPr>
            <p:ph type="ctrTitle"/>
          </p:nvPr>
        </p:nvSpPr>
        <p:spPr>
          <a:xfrm>
            <a:off x="362079" y="310081"/>
            <a:ext cx="5567857"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dirty="0"/>
              <a:t>Click to edit Master title style</a:t>
            </a:r>
            <a:endParaRPr lang="en-US" dirty="0"/>
          </a:p>
        </p:txBody>
      </p:sp>
      <p:sp>
        <p:nvSpPr>
          <p:cNvPr id="11" name="Text Placeholder 16">
            <a:extLst>
              <a:ext uri="{FF2B5EF4-FFF2-40B4-BE49-F238E27FC236}">
                <a16:creationId xmlns:a16="http://schemas.microsoft.com/office/drawing/2014/main" id="{434B2530-876D-47AA-9DE6-B5D808F8BFD0}"/>
              </a:ext>
            </a:extLst>
          </p:cNvPr>
          <p:cNvSpPr>
            <a:spLocks noGrp="1"/>
          </p:cNvSpPr>
          <p:nvPr>
            <p:ph type="body" sz="quarter" idx="25"/>
          </p:nvPr>
        </p:nvSpPr>
        <p:spPr>
          <a:xfrm>
            <a:off x="362078" y="1686598"/>
            <a:ext cx="6813842" cy="4168430"/>
          </a:xfrm>
          <a:prstGeom prst="rect">
            <a:avLst/>
          </a:prstGeom>
        </p:spPr>
        <p:txBody>
          <a:bodyPr>
            <a:noAutofit/>
          </a:bodyPr>
          <a:lstStyle>
            <a:lvl1pPr marL="357188" indent="-357188">
              <a:lnSpc>
                <a:spcPct val="100000"/>
              </a:lnSpc>
              <a:spcBef>
                <a:spcPts val="0"/>
              </a:spcBef>
              <a:spcAft>
                <a:spcPts val="1200"/>
              </a:spcAft>
              <a:buFont typeface="Arial" panose="020B0604020202020204" pitchFamily="34" charset="0"/>
              <a:buChar char="•"/>
              <a:tabLst/>
              <a:defRPr sz="2400" b="0" i="0">
                <a:latin typeface="FE Sans Office" panose="020B0503020203020204" pitchFamily="34" charset="0"/>
              </a:defRPr>
            </a:lvl1pPr>
            <a:lvl2pPr>
              <a:lnSpc>
                <a:spcPct val="130000"/>
              </a:lnSpc>
              <a:spcAft>
                <a:spcPts val="300"/>
              </a:spcAft>
              <a:defRPr sz="900" b="0" i="0">
                <a:latin typeface="FE Sans Office" panose="020B0503020203020204" pitchFamily="34" charset="0"/>
              </a:defRPr>
            </a:lvl2pPr>
            <a:lvl3pPr>
              <a:lnSpc>
                <a:spcPct val="130000"/>
              </a:lnSpc>
              <a:spcAft>
                <a:spcPts val="300"/>
              </a:spcAft>
              <a:defRPr sz="900" b="0" i="0">
                <a:latin typeface="FE Sans Office" panose="020B0503020203020204" pitchFamily="34" charset="0"/>
              </a:defRPr>
            </a:lvl3pPr>
            <a:lvl4pPr>
              <a:lnSpc>
                <a:spcPct val="130000"/>
              </a:lnSpc>
              <a:spcAft>
                <a:spcPts val="700"/>
              </a:spcAft>
              <a:defRPr sz="600" b="0" i="0">
                <a:latin typeface="FE Sans Office" panose="020B0503020203020204" pitchFamily="34" charset="0"/>
              </a:defRPr>
            </a:lvl4pPr>
            <a:lvl5pPr>
              <a:lnSpc>
                <a:spcPct val="130000"/>
              </a:lnSpc>
              <a:spcAft>
                <a:spcPts val="700"/>
              </a:spcAft>
              <a:defRPr sz="600" b="0" i="0">
                <a:latin typeface="FE Sans Office" panose="020B0503020203020204" pitchFamily="34" charset="0"/>
              </a:defRPr>
            </a:lvl5pPr>
          </a:lstStyle>
          <a:p>
            <a:pPr lvl="0"/>
            <a:endParaRPr lang="en-GB" dirty="0"/>
          </a:p>
        </p:txBody>
      </p:sp>
      <p:sp>
        <p:nvSpPr>
          <p:cNvPr id="4" name="Footer Placeholder 3">
            <a:extLst>
              <a:ext uri="{FF2B5EF4-FFF2-40B4-BE49-F238E27FC236}">
                <a16:creationId xmlns:a16="http://schemas.microsoft.com/office/drawing/2014/main" id="{EF73BE6C-7A45-95CB-0E6B-263AFA9DC628}"/>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8493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ints x2">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F2FE350-7BB1-178A-042D-EC3ABB874D3A}"/>
              </a:ext>
            </a:extLst>
          </p:cNvPr>
          <p:cNvSpPr>
            <a:spLocks noGrp="1"/>
          </p:cNvSpPr>
          <p:nvPr>
            <p:ph type="pic" sz="quarter" idx="11"/>
          </p:nvPr>
        </p:nvSpPr>
        <p:spPr>
          <a:xfrm>
            <a:off x="6140077" y="1587406"/>
            <a:ext cx="5689844"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Picture Placeholder 6">
            <a:extLst>
              <a:ext uri="{FF2B5EF4-FFF2-40B4-BE49-F238E27FC236}">
                <a16:creationId xmlns:a16="http://schemas.microsoft.com/office/drawing/2014/main" id="{FEE6C1A7-B9F7-C6BA-C7EB-0B7DB8902E66}"/>
              </a:ext>
            </a:extLst>
          </p:cNvPr>
          <p:cNvSpPr>
            <a:spLocks noGrp="1"/>
          </p:cNvSpPr>
          <p:nvPr>
            <p:ph type="pic" sz="quarter" idx="12"/>
          </p:nvPr>
        </p:nvSpPr>
        <p:spPr>
          <a:xfrm>
            <a:off x="355279" y="1587406"/>
            <a:ext cx="5689844" cy="2800849"/>
          </a:xfrm>
          <a:prstGeom prst="rect">
            <a:avLst/>
          </a:prstGeom>
        </p:spPr>
        <p:txBody>
          <a:bodyPr/>
          <a:lstStyle>
            <a:lvl1pPr>
              <a:defRPr>
                <a:solidFill>
                  <a:schemeClr val="accent1"/>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Title 1">
            <a:extLst>
              <a:ext uri="{FF2B5EF4-FFF2-40B4-BE49-F238E27FC236}">
                <a16:creationId xmlns:a16="http://schemas.microsoft.com/office/drawing/2014/main" id="{DEFF1B3B-3E0B-FE98-92A4-8E2758874383}"/>
              </a:ext>
            </a:extLst>
          </p:cNvPr>
          <p:cNvSpPr>
            <a:spLocks noGrp="1"/>
          </p:cNvSpPr>
          <p:nvPr>
            <p:ph type="ctrTitle"/>
          </p:nvPr>
        </p:nvSpPr>
        <p:spPr>
          <a:xfrm>
            <a:off x="362079" y="310081"/>
            <a:ext cx="11467842" cy="332399"/>
          </a:xfrm>
          <a:prstGeom prst="rect">
            <a:avLst/>
          </a:prstGeom>
        </p:spPr>
        <p:txBody>
          <a:bodyPr wrap="square" lIns="0" tIns="0" rIns="0" bIns="0" anchor="t" anchorCtr="0">
            <a:spAutoFit/>
          </a:bodyPr>
          <a:lstStyle>
            <a:lvl1pPr algn="l">
              <a:defRPr sz="2400" spc="-60" baseline="0">
                <a:latin typeface="FE Sans Office Subhead" panose="020B0503030203020204" pitchFamily="34" charset="0"/>
              </a:defRPr>
            </a:lvl1pPr>
          </a:lstStyle>
          <a:p>
            <a:r>
              <a:rPr lang="en-GB"/>
              <a:t>Click to edit Master title style</a:t>
            </a:r>
            <a:endParaRPr lang="en-US"/>
          </a:p>
        </p:txBody>
      </p:sp>
      <p:sp>
        <p:nvSpPr>
          <p:cNvPr id="6" name="Text Placeholder 3">
            <a:extLst>
              <a:ext uri="{FF2B5EF4-FFF2-40B4-BE49-F238E27FC236}">
                <a16:creationId xmlns:a16="http://schemas.microsoft.com/office/drawing/2014/main" id="{A4D68F66-8135-10C9-309D-3FE16C15CEF5}"/>
              </a:ext>
            </a:extLst>
          </p:cNvPr>
          <p:cNvSpPr>
            <a:spLocks noGrp="1"/>
          </p:cNvSpPr>
          <p:nvPr>
            <p:ph type="body" sz="quarter" idx="25"/>
          </p:nvPr>
        </p:nvSpPr>
        <p:spPr>
          <a:xfrm>
            <a:off x="361950" y="4702239"/>
            <a:ext cx="5184120" cy="1331302"/>
          </a:xfrm>
        </p:spPr>
        <p:txBody>
          <a:bodyPr>
            <a:noAutofit/>
          </a:bodyPr>
          <a:lstStyle/>
          <a:p>
            <a:pPr lvl="0"/>
            <a:r>
              <a:rPr lang="en-GB" dirty="0"/>
              <a:t>Click to edit Master text styles</a:t>
            </a:r>
          </a:p>
        </p:txBody>
      </p:sp>
      <p:sp>
        <p:nvSpPr>
          <p:cNvPr id="9" name="Text Placeholder 3">
            <a:extLst>
              <a:ext uri="{FF2B5EF4-FFF2-40B4-BE49-F238E27FC236}">
                <a16:creationId xmlns:a16="http://schemas.microsoft.com/office/drawing/2014/main" id="{6808BCAF-211D-3DA8-C430-0627F4723968}"/>
              </a:ext>
            </a:extLst>
          </p:cNvPr>
          <p:cNvSpPr>
            <a:spLocks noGrp="1"/>
          </p:cNvSpPr>
          <p:nvPr>
            <p:ph type="body" sz="quarter" idx="26"/>
          </p:nvPr>
        </p:nvSpPr>
        <p:spPr>
          <a:xfrm>
            <a:off x="6140076" y="4702239"/>
            <a:ext cx="5184120" cy="1331302"/>
          </a:xfrm>
        </p:spPr>
        <p:txBody>
          <a:bodyPr>
            <a:noAutofit/>
          </a:bodyPr>
          <a:lstStyle/>
          <a:p>
            <a:pPr lvl="0"/>
            <a:r>
              <a:rPr lang="en-GB" dirty="0"/>
              <a:t>Click to edit Master text styles</a:t>
            </a:r>
          </a:p>
        </p:txBody>
      </p:sp>
      <p:sp>
        <p:nvSpPr>
          <p:cNvPr id="7" name="Footer Placeholder 6">
            <a:extLst>
              <a:ext uri="{FF2B5EF4-FFF2-40B4-BE49-F238E27FC236}">
                <a16:creationId xmlns:a16="http://schemas.microsoft.com/office/drawing/2014/main" id="{951B8EB7-9D06-3C20-62BE-AD9A3B62CF0C}"/>
              </a:ext>
            </a:extLst>
          </p:cNvPr>
          <p:cNvSpPr>
            <a:spLocks noGrp="1"/>
          </p:cNvSpPr>
          <p:nvPr>
            <p:ph type="ftr" sz="quarter" idx="27"/>
          </p:nvPr>
        </p:nvSpPr>
        <p:spPr/>
        <p:txBody>
          <a:bodyPr/>
          <a:lstStyle/>
          <a:p>
            <a:endParaRPr lang="en-US" dirty="0"/>
          </a:p>
        </p:txBody>
      </p:sp>
    </p:spTree>
    <p:extLst>
      <p:ext uri="{BB962C8B-B14F-4D97-AF65-F5344CB8AC3E}">
        <p14:creationId xmlns:p14="http://schemas.microsoft.com/office/powerpoint/2010/main" val="3340997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79EB02-8D18-4AD6-CE13-BC9A3F36BE00}"/>
              </a:ext>
            </a:extLst>
          </p:cNvPr>
          <p:cNvSpPr>
            <a:spLocks noGrp="1"/>
          </p:cNvSpPr>
          <p:nvPr>
            <p:ph type="body" idx="1"/>
          </p:nvPr>
        </p:nvSpPr>
        <p:spPr>
          <a:xfrm>
            <a:off x="309283" y="1825625"/>
            <a:ext cx="11553656"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9" name="TextBox 8">
            <a:extLst>
              <a:ext uri="{FF2B5EF4-FFF2-40B4-BE49-F238E27FC236}">
                <a16:creationId xmlns:a16="http://schemas.microsoft.com/office/drawing/2014/main" id="{01B9132C-B1C9-DCC9-6B0D-0FA4404BC4D5}"/>
              </a:ext>
            </a:extLst>
          </p:cNvPr>
          <p:cNvSpPr txBox="1"/>
          <p:nvPr userDrawn="1"/>
        </p:nvSpPr>
        <p:spPr>
          <a:xfrm>
            <a:off x="10978880" y="6352723"/>
            <a:ext cx="337803" cy="138499"/>
          </a:xfrm>
          <a:prstGeom prst="rect">
            <a:avLst/>
          </a:prstGeom>
          <a:noFill/>
        </p:spPr>
        <p:txBody>
          <a:bodyPr wrap="square" lIns="0" tIns="0" rIns="0" bIns="0" rtlCol="0" anchor="b" anchorCtr="0">
            <a:spAutoFit/>
          </a:bodyPr>
          <a:lstStyle/>
          <a:p>
            <a:pPr algn="r">
              <a:lnSpc>
                <a:spcPct val="120000"/>
              </a:lnSpc>
              <a:spcAft>
                <a:spcPts val="700"/>
              </a:spcAft>
            </a:pPr>
            <a:fld id="{B96FFE81-FD49-274E-ADA7-D317AB1AFDBE}" type="slidenum">
              <a:rPr lang="en-US" sz="900" b="0" i="0" smtClean="0">
                <a:solidFill>
                  <a:srgbClr val="A4A49E"/>
                </a:solidFill>
                <a:latin typeface="FE Sans Office" panose="020B0503020203020204" pitchFamily="34" charset="0"/>
              </a:rPr>
              <a:pPr algn="r">
                <a:lnSpc>
                  <a:spcPct val="120000"/>
                </a:lnSpc>
                <a:spcAft>
                  <a:spcPts val="700"/>
                </a:spcAft>
              </a:pPr>
              <a:t>‹#›</a:t>
            </a:fld>
            <a:endParaRPr lang="en-US" sz="900" b="0" i="0" dirty="0">
              <a:solidFill>
                <a:srgbClr val="A4A49E"/>
              </a:solidFill>
              <a:latin typeface="FE Sans Office" panose="020B0503020203020204" pitchFamily="34" charset="0"/>
            </a:endParaRPr>
          </a:p>
        </p:txBody>
      </p:sp>
      <p:sp>
        <p:nvSpPr>
          <p:cNvPr id="15" name="Title Placeholder 14">
            <a:extLst>
              <a:ext uri="{FF2B5EF4-FFF2-40B4-BE49-F238E27FC236}">
                <a16:creationId xmlns:a16="http://schemas.microsoft.com/office/drawing/2014/main" id="{1AE024BC-DE04-60D1-E2D2-25F8715A8736}"/>
              </a:ext>
            </a:extLst>
          </p:cNvPr>
          <p:cNvSpPr>
            <a:spLocks noGrp="1"/>
          </p:cNvSpPr>
          <p:nvPr>
            <p:ph type="title"/>
          </p:nvPr>
        </p:nvSpPr>
        <p:spPr>
          <a:xfrm>
            <a:off x="309282" y="365125"/>
            <a:ext cx="11553656"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5" name="Footer Placeholder 1">
            <a:extLst>
              <a:ext uri="{FF2B5EF4-FFF2-40B4-BE49-F238E27FC236}">
                <a16:creationId xmlns:a16="http://schemas.microsoft.com/office/drawing/2014/main" id="{C38AA2DB-EB0A-CCA8-0112-46E562819A3F}"/>
              </a:ext>
            </a:extLst>
          </p:cNvPr>
          <p:cNvSpPr>
            <a:spLocks noGrp="1"/>
          </p:cNvSpPr>
          <p:nvPr>
            <p:ph type="ftr" sz="quarter" idx="3"/>
          </p:nvPr>
        </p:nvSpPr>
        <p:spPr>
          <a:xfrm>
            <a:off x="362078" y="6411775"/>
            <a:ext cx="5575172" cy="99643"/>
          </a:xfrm>
          <a:prstGeom prst="rect">
            <a:avLst/>
          </a:prstGeom>
        </p:spPr>
        <p:txBody>
          <a:bodyPr vert="horz" wrap="square" lIns="0" tIns="0" rIns="0" bIns="0" rtlCol="0" anchor="b" anchorCtr="0">
            <a:spAutoFit/>
          </a:bodyPr>
          <a:lstStyle>
            <a:lvl1pPr algn="l">
              <a:lnSpc>
                <a:spcPct val="110000"/>
              </a:lnSpc>
              <a:spcAft>
                <a:spcPts val="300"/>
              </a:spcAft>
              <a:defRPr sz="700" b="0" i="0">
                <a:solidFill>
                  <a:schemeClr val="tx1">
                    <a:tint val="75000"/>
                  </a:schemeClr>
                </a:solidFill>
                <a:latin typeface="FE Sans Office" panose="020B0503020203020204" pitchFamily="34" charset="0"/>
              </a:defRPr>
            </a:lvl1pPr>
          </a:lstStyle>
          <a:p>
            <a:endParaRPr lang="en-US" dirty="0"/>
          </a:p>
        </p:txBody>
      </p:sp>
    </p:spTree>
    <p:extLst>
      <p:ext uri="{BB962C8B-B14F-4D97-AF65-F5344CB8AC3E}">
        <p14:creationId xmlns:p14="http://schemas.microsoft.com/office/powerpoint/2010/main" val="582193492"/>
      </p:ext>
    </p:extLst>
  </p:cSld>
  <p:clrMap bg1="lt1" tx1="dk1" bg2="lt2" tx2="dk2" accent1="accent1" accent2="accent2" accent3="accent3" accent4="accent4" accent5="accent5" accent6="accent6" hlink="hlink" folHlink="folHlink"/>
  <p:sldLayoutIdLst>
    <p:sldLayoutId id="2147483686" r:id="rId1"/>
    <p:sldLayoutId id="2147483702" r:id="rId2"/>
    <p:sldLayoutId id="2147483696" r:id="rId3"/>
    <p:sldLayoutId id="2147483703" r:id="rId4"/>
    <p:sldLayoutId id="2147483675" r:id="rId5"/>
    <p:sldLayoutId id="2147483685" r:id="rId6"/>
    <p:sldLayoutId id="2147483687" r:id="rId7"/>
    <p:sldLayoutId id="2147483711" r:id="rId8"/>
    <p:sldLayoutId id="2147483688" r:id="rId9"/>
    <p:sldLayoutId id="2147483689" r:id="rId10"/>
    <p:sldLayoutId id="2147483690" r:id="rId11"/>
    <p:sldLayoutId id="2147483691" r:id="rId12"/>
    <p:sldLayoutId id="2147483692" r:id="rId13"/>
    <p:sldLayoutId id="2147483710" r:id="rId14"/>
    <p:sldLayoutId id="2147483693" r:id="rId15"/>
    <p:sldLayoutId id="2147483694" r:id="rId16"/>
    <p:sldLayoutId id="2147483697" r:id="rId17"/>
    <p:sldLayoutId id="2147483661" r:id="rId18"/>
    <p:sldLayoutId id="2147483660" r:id="rId19"/>
    <p:sldLayoutId id="2147483657" r:id="rId20"/>
    <p:sldLayoutId id="2147483712" r:id="rId21"/>
    <p:sldLayoutId id="2147483704" r:id="rId22"/>
  </p:sldLayoutIdLst>
  <p:hf sldNum="0" hdr="0" dt="0"/>
  <p:txStyles>
    <p:title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p:titleStyle>
    <p:bodyStyle>
      <a:lvl1pPr marL="171450" indent="-171450" algn="l" defTabSz="914400" rtl="0" eaLnBrk="1" latinLnBrk="0" hangingPunct="1">
        <a:lnSpc>
          <a:spcPct val="130000"/>
        </a:lnSpc>
        <a:spcBef>
          <a:spcPts val="0"/>
        </a:spcBef>
        <a:spcAft>
          <a:spcPts val="300"/>
        </a:spcAft>
        <a:buSzPct val="100000"/>
        <a:buFont typeface="Wingdings" pitchFamily="2" charset="2"/>
        <a:buChar char="§"/>
        <a:defRPr sz="900" b="1" i="0" kern="1200">
          <a:solidFill>
            <a:schemeClr val="tx1"/>
          </a:solidFill>
          <a:latin typeface="Montserrat SemiBold" pitchFamily="2" charset="77"/>
          <a:ea typeface="+mn-ea"/>
          <a:cs typeface="+mn-cs"/>
        </a:defRPr>
      </a:lvl1pPr>
      <a:lvl2pPr marL="492125" indent="-173038" algn="l" defTabSz="914400" rtl="0" eaLnBrk="1" latinLnBrk="0" hangingPunct="1">
        <a:lnSpc>
          <a:spcPct val="130000"/>
        </a:lnSpc>
        <a:spcBef>
          <a:spcPts val="0"/>
        </a:spcBef>
        <a:spcAft>
          <a:spcPts val="300"/>
        </a:spcAft>
        <a:buFont typeface="Arial" panose="020B0604020202020204" pitchFamily="34" charset="0"/>
        <a:buChar char="•"/>
        <a:tabLst/>
        <a:defRPr sz="900" b="1" i="0" kern="1200">
          <a:solidFill>
            <a:schemeClr val="tx1"/>
          </a:solidFill>
          <a:latin typeface="Montserrat SemiBold" pitchFamily="2" charset="77"/>
          <a:ea typeface="+mn-ea"/>
          <a:cs typeface="+mn-cs"/>
        </a:defRPr>
      </a:lvl2pPr>
      <a:lvl3pPr marL="715963" indent="-173038" algn="l" defTabSz="914400" rtl="0" eaLnBrk="1" latinLnBrk="0" hangingPunct="1">
        <a:lnSpc>
          <a:spcPct val="130000"/>
        </a:lnSpc>
        <a:spcBef>
          <a:spcPts val="0"/>
        </a:spcBef>
        <a:spcAft>
          <a:spcPts val="300"/>
        </a:spcAft>
        <a:buFont typeface="System Font Regular"/>
        <a:buChar char="⁃"/>
        <a:tabLst/>
        <a:defRPr sz="900" b="1" i="0" kern="1200">
          <a:solidFill>
            <a:schemeClr val="tx1"/>
          </a:solidFill>
          <a:latin typeface="Montserrat SemiBold" pitchFamily="2" charset="77"/>
          <a:ea typeface="+mn-ea"/>
          <a:cs typeface="+mn-cs"/>
        </a:defRPr>
      </a:lvl3pPr>
      <a:lvl4pPr marL="984250" indent="-173038" algn="l" defTabSz="914400" rtl="0" eaLnBrk="1" latinLnBrk="0" hangingPunct="1">
        <a:lnSpc>
          <a:spcPct val="130000"/>
        </a:lnSpc>
        <a:spcBef>
          <a:spcPts val="0"/>
        </a:spcBef>
        <a:spcAft>
          <a:spcPts val="300"/>
        </a:spcAft>
        <a:buFont typeface="System Font Regular"/>
        <a:buChar char="⁃"/>
        <a:tabLst/>
        <a:defRPr sz="900" b="1" i="0" kern="1200">
          <a:solidFill>
            <a:schemeClr val="tx1"/>
          </a:solidFill>
          <a:latin typeface="Montserrat SemiBold" pitchFamily="2" charset="77"/>
          <a:ea typeface="+mn-ea"/>
          <a:cs typeface="+mn-cs"/>
        </a:defRPr>
      </a:lvl4pPr>
      <a:lvl5pPr marL="1200150" indent="-173038" algn="l" defTabSz="914400" rtl="0" eaLnBrk="1" latinLnBrk="0" hangingPunct="1">
        <a:lnSpc>
          <a:spcPct val="130000"/>
        </a:lnSpc>
        <a:spcBef>
          <a:spcPts val="0"/>
        </a:spcBef>
        <a:spcAft>
          <a:spcPts val="300"/>
        </a:spcAft>
        <a:buFont typeface="System Font Regular"/>
        <a:buChar char="⁃"/>
        <a:tabLst/>
        <a:defRPr sz="900" b="1" i="0" kern="1200">
          <a:solidFill>
            <a:schemeClr val="tx1"/>
          </a:solidFill>
          <a:latin typeface="Montserrat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olumes/RS%202TB/B22%20and%20RS%20Work%20overflow/Carlton%20Brown/Logos%20and%20assets/2023%20UKBBEC_LOGO%20SUITE_WHITE%20GOLD.png" TargetMode="External"/><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Tech10_mr.jpg" TargetMode="External"/><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heylagostechie-IgUR1iX0mqM-unsplash_mr.jpg" TargetMode="External"/><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1.emf"/></Relationships>
</file>

<file path=ppt/slides/_rels/slide13.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39.emf"/><Relationship Id="rId18" Type="http://schemas.openxmlformats.org/officeDocument/2006/relationships/image" Target="../media/image44.emf"/><Relationship Id="rId3" Type="http://schemas.openxmlformats.org/officeDocument/2006/relationships/image" Target="../media/image32.emf"/><Relationship Id="rId7" Type="http://schemas.openxmlformats.org/officeDocument/2006/relationships/image" Target="../media/image34.emf"/><Relationship Id="rId12" Type="http://schemas.openxmlformats.org/officeDocument/2006/relationships/image" Target="../media/image38.emf"/><Relationship Id="rId17" Type="http://schemas.openxmlformats.org/officeDocument/2006/relationships/image" Target="../media/image43.emf"/><Relationship Id="rId2" Type="http://schemas.openxmlformats.org/officeDocument/2006/relationships/notesSlide" Target="../notesSlides/notesSlide1.xml"/><Relationship Id="rId16" Type="http://schemas.openxmlformats.org/officeDocument/2006/relationships/image" Target="../media/image42.emf"/><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7.emf"/><Relationship Id="rId5" Type="http://schemas.openxmlformats.org/officeDocument/2006/relationships/image" Target="../media/image30.emf"/><Relationship Id="rId15" Type="http://schemas.openxmlformats.org/officeDocument/2006/relationships/image" Target="../media/image41.emf"/><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image" Target="../media/image26.emf"/><Relationship Id="rId1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6.emf"/><Relationship Id="rId4" Type="http://schemas.openxmlformats.org/officeDocument/2006/relationships/image" Target="file:////Volumes/RS%202TB/B22%20and%20RS%20Work%20overflow/Carlton%20Brown/The%20UK%20Black%20Business%20Entrepreneur%20Presentation/Free%20stock%20images/Screenshot%202023-07-07%20at%2016.46.33.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shutterstock_606741587_small_mr.jpg" TargetMode="External"/><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Business-Intelligence-Analytics-Services-1_MONO_mr.jpg" TargetMode="External"/><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50.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30.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mountaineers%20vs%20miners_MONO_mr.jpg"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4.emf"/><Relationship Id="rId7"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5.xml.rels><?xml version="1.0" encoding="UTF-8" standalone="yes"?>
<Relationships xmlns="http://schemas.openxmlformats.org/package/2006/relationships"><Relationship Id="rId3" Type="http://schemas.openxmlformats.org/officeDocument/2006/relationships/image" Target="file:////Volumes/RS%202TB/B22%20and%20RS%20Work%20overflow/Carlton%20Brown/Logos%20and%20assets/drive-download-20230121T145005Z-001/Tech210_MONO.jpg" TargetMode="External"/><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taylor-grote-415993-unsplash_MONO_mr.jpg" TargetMode="External"/><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file:////Volumes/RS%202TB/B22%20and%20RS%20Work%20overflow/Carlton%20Brown/Logos%20and%20assets/drive-download-20230121T145005Z-001/christina-wocintechchat-com-Q2W7KdULXaE-unsplash_small.jpg" TargetMode="External"/><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6.emf"/><Relationship Id="rId5" Type="http://schemas.openxmlformats.org/officeDocument/2006/relationships/image" Target="file:////Volumes/RS%202TB/B22%20and%20RS%20Work%20overflow/Elle%20/Formula%20E/Images%20for%20presentation/Black-to-transparent-gradient2.png" TargetMode="Externa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Logos/Westminster%20logo.pn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31.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Freepik/lr_christina-wocintechchat-com-rg1y72eKw6o-unsplash.jpg" TargetMode="External"/><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Layout" Target="../slideLayouts/slideLayout3.xml"/><Relationship Id="rId5" Type="http://schemas.openxmlformats.org/officeDocument/2006/relationships/image" Target="../media/image6.emf"/><Relationship Id="rId4" Type="http://schemas.openxmlformats.org/officeDocument/2006/relationships/image" Target="file:////Volumes/RS%202TB/B22%20and%20RS%20Work%20overflow/Carlton%20Brown/The%20UK%20Black%20Business%20Entrepreneur%20Presentation/Free%20stock%20images/Screenshot%202023-07-07%20at%2016.56.58.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Freepik/lr_shutterstock_2125939343_MONO.jpg" TargetMode="External"/><Relationship Id="rId2" Type="http://schemas.openxmlformats.org/officeDocument/2006/relationships/image" Target="../media/image87.jpe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image" Target="../media/image88.emf"/><Relationship Id="rId1" Type="http://schemas.openxmlformats.org/officeDocument/2006/relationships/slideLayout" Target="../slideLayouts/slideLayout3.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35.xml.rels><?xml version="1.0" encoding="UTF-8" standalone="yes"?>
<Relationships xmlns="http://schemas.openxmlformats.org/package/2006/relationships"><Relationship Id="rId8" Type="http://schemas.openxmlformats.org/officeDocument/2006/relationships/image" Target="../media/image99.emf"/><Relationship Id="rId13" Type="http://schemas.openxmlformats.org/officeDocument/2006/relationships/image" Target="../media/image101.emf"/><Relationship Id="rId3" Type="http://schemas.openxmlformats.org/officeDocument/2006/relationships/image" Target="../media/image94.emf"/><Relationship Id="rId7" Type="http://schemas.openxmlformats.org/officeDocument/2006/relationships/image" Target="../media/image98.emf"/><Relationship Id="rId12" Type="http://schemas.openxmlformats.org/officeDocument/2006/relationships/image" Target="../media/image93.emf"/><Relationship Id="rId2" Type="http://schemas.openxmlformats.org/officeDocument/2006/relationships/notesSlide" Target="../notesSlides/notesSlide13.xml"/><Relationship Id="rId16" Type="http://schemas.openxmlformats.org/officeDocument/2006/relationships/image" Target="../media/image104.emf"/><Relationship Id="rId1" Type="http://schemas.openxmlformats.org/officeDocument/2006/relationships/slideLayout" Target="../slideLayouts/slideLayout1.xml"/><Relationship Id="rId6" Type="http://schemas.openxmlformats.org/officeDocument/2006/relationships/image" Target="../media/image97.emf"/><Relationship Id="rId11" Type="http://schemas.openxmlformats.org/officeDocument/2006/relationships/image" Target="../media/image90.emf"/><Relationship Id="rId5" Type="http://schemas.openxmlformats.org/officeDocument/2006/relationships/image" Target="../media/image96.emf"/><Relationship Id="rId15" Type="http://schemas.openxmlformats.org/officeDocument/2006/relationships/image" Target="../media/image103.emf"/><Relationship Id="rId10" Type="http://schemas.openxmlformats.org/officeDocument/2006/relationships/image" Target="../media/image91.emf"/><Relationship Id="rId4" Type="http://schemas.openxmlformats.org/officeDocument/2006/relationships/image" Target="../media/image95.emf"/><Relationship Id="rId9" Type="http://schemas.openxmlformats.org/officeDocument/2006/relationships/image" Target="../media/image100.emf"/><Relationship Id="rId14" Type="http://schemas.openxmlformats.org/officeDocument/2006/relationships/image" Target="../media/image102.emf"/></Relationships>
</file>

<file path=ppt/slides/_rels/slide36.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Freepik/medium-shot-people-discussing_bw_lr.jpg" TargetMode="External"/><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pexels-vishal-amin-910307_lr.jpg" TargetMode="External"/><Relationship Id="rId2" Type="http://schemas.openxmlformats.org/officeDocument/2006/relationships/image" Target="../media/image106.jpe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christina-wocintechchat-com-faEfWCdOKIg-unsplash_lr.jpg" TargetMode="External"/><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file:////Volumes/RS%202TB/B22%20and%20RS%20Work%20overflow/Carlton%20Brown/Presentation/Working%20files%20and%20links/logo1.png" TargetMode="External"/><Relationship Id="rId26" Type="http://schemas.microsoft.com/office/2007/relationships/hdphoto" Target="../media/hdphoto6.wdp"/><Relationship Id="rId39" Type="http://schemas.openxmlformats.org/officeDocument/2006/relationships/image" Target="../media/image131.png"/><Relationship Id="rId21" Type="http://schemas.openxmlformats.org/officeDocument/2006/relationships/image" Target="../media/image121.png"/><Relationship Id="rId34" Type="http://schemas.microsoft.com/office/2007/relationships/hdphoto" Target="../media/hdphoto10.wdp"/><Relationship Id="rId42" Type="http://schemas.openxmlformats.org/officeDocument/2006/relationships/image" Target="file:////Volumes/RS%202TB/B22%20and%20RS%20Work%20overflow/Carlton%20Brown/Presentation/Logos/Screenshot%202023-05-26%20at%2008.10.01.png" TargetMode="External"/><Relationship Id="rId7" Type="http://schemas.openxmlformats.org/officeDocument/2006/relationships/image" Target="../media/image110.png"/><Relationship Id="rId2" Type="http://schemas.openxmlformats.org/officeDocument/2006/relationships/notesSlide" Target="../notesSlides/notesSlide15.xml"/><Relationship Id="rId16" Type="http://schemas.openxmlformats.org/officeDocument/2006/relationships/image" Target="file:////Volumes/RS%202TB/B22%20and%20RS%20Work%20overflow/Carlton%20Brown/Presentation/Working%20files%20and%20links/BEO_logo_transparent.png" TargetMode="External"/><Relationship Id="rId29"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114.png"/><Relationship Id="rId24" Type="http://schemas.openxmlformats.org/officeDocument/2006/relationships/image" Target="file:////Volumes/RS%202TB/B22%20and%20RS%20Work%20overflow/Carlton%20Brown/M&amp;B%20Pitch%20Deck/Images/bud%20logo.png" TargetMode="External"/><Relationship Id="rId32" Type="http://schemas.microsoft.com/office/2007/relationships/hdphoto" Target="../media/hdphoto9.wdp"/><Relationship Id="rId37" Type="http://schemas.openxmlformats.org/officeDocument/2006/relationships/image" Target="../media/image129.png"/><Relationship Id="rId40" Type="http://schemas.microsoft.com/office/2007/relationships/hdphoto" Target="../media/hdphoto12.wdp"/><Relationship Id="rId45" Type="http://schemas.openxmlformats.org/officeDocument/2006/relationships/image" Target="../media/image134.png"/><Relationship Id="rId5" Type="http://schemas.openxmlformats.org/officeDocument/2006/relationships/image" Target="file:////Volumes/RS%202TB/B22%20and%20RS%20Work%20overflow/Carlton%20Brown/M&amp;B%20Pitch%20Deck/Photoshop%20work%20general/TV%20flat_mr.jpg" TargetMode="External"/><Relationship Id="rId15" Type="http://schemas.openxmlformats.org/officeDocument/2006/relationships/image" Target="../media/image118.png"/><Relationship Id="rId23" Type="http://schemas.openxmlformats.org/officeDocument/2006/relationships/image" Target="../media/image122.png"/><Relationship Id="rId28" Type="http://schemas.microsoft.com/office/2007/relationships/hdphoto" Target="../media/hdphoto7.wdp"/><Relationship Id="rId36" Type="http://schemas.microsoft.com/office/2007/relationships/hdphoto" Target="../media/hdphoto11.wdp"/><Relationship Id="rId10" Type="http://schemas.openxmlformats.org/officeDocument/2006/relationships/image" Target="../media/image113.png"/><Relationship Id="rId19" Type="http://schemas.openxmlformats.org/officeDocument/2006/relationships/image" Target="../media/image120.png"/><Relationship Id="rId31" Type="http://schemas.openxmlformats.org/officeDocument/2006/relationships/image" Target="../media/image126.png"/><Relationship Id="rId44" Type="http://schemas.openxmlformats.org/officeDocument/2006/relationships/image" Target="file:////Volumes/RS%202TB/B22%20and%20RS%20Work%20overflow/Carlton%20Brown/Presentation/Logos/download.png" TargetMode="External"/><Relationship Id="rId4" Type="http://schemas.microsoft.com/office/2007/relationships/hdphoto" Target="../media/hdphoto4.wdp"/><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file:////Volumes/RS%202TB/B22%20and%20RS%20Work%20overflow/Carlton%20Brown/Presentation/Logos/Screenshot%202023-05-26%20at%2008.03.57.png" TargetMode="External"/><Relationship Id="rId27" Type="http://schemas.openxmlformats.org/officeDocument/2006/relationships/image" Target="../media/image124.png"/><Relationship Id="rId30" Type="http://schemas.microsoft.com/office/2007/relationships/hdphoto" Target="../media/hdphoto8.wdp"/><Relationship Id="rId35" Type="http://schemas.openxmlformats.org/officeDocument/2006/relationships/image" Target="../media/image128.png"/><Relationship Id="rId43" Type="http://schemas.openxmlformats.org/officeDocument/2006/relationships/image" Target="../media/image133.png"/><Relationship Id="rId8" Type="http://schemas.openxmlformats.org/officeDocument/2006/relationships/image" Target="../media/image111.png"/><Relationship Id="rId3" Type="http://schemas.openxmlformats.org/officeDocument/2006/relationships/image" Target="../media/image108.png"/><Relationship Id="rId12" Type="http://schemas.openxmlformats.org/officeDocument/2006/relationships/image" Target="../media/image115.png"/><Relationship Id="rId17" Type="http://schemas.openxmlformats.org/officeDocument/2006/relationships/image" Target="../media/image119.png"/><Relationship Id="rId25" Type="http://schemas.openxmlformats.org/officeDocument/2006/relationships/image" Target="../media/image123.png"/><Relationship Id="rId33" Type="http://schemas.openxmlformats.org/officeDocument/2006/relationships/image" Target="../media/image127.png"/><Relationship Id="rId38" Type="http://schemas.openxmlformats.org/officeDocument/2006/relationships/image" Target="../media/image130.png"/><Relationship Id="rId46" Type="http://schemas.openxmlformats.org/officeDocument/2006/relationships/image" Target="file:////Volumes/RS%202TB/B22%20and%20RS%20Work%20overflow/Carlton%20Brown/The%20UK%20Black%20Business%20Entrepreneur%20Presentation/Logos/hsbc.png" TargetMode="External"/><Relationship Id="rId20" Type="http://schemas.microsoft.com/office/2007/relationships/hdphoto" Target="../media/hdphoto5.wdp"/><Relationship Id="rId41"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file:////Volumes/RS%202TB/B22%20and%20RS%20Work%20overflow/Carlton%20Brown/The%20UK%20Black%20Business%20Entrepreneur%20Presentation/Freepik/aiguille-du-grepon-mont-blanc-massif.jpe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businessman-businesswoman-team-office-meeting-business-people-group-conference-discussion-sit-table-with-boss-man-woman_lr.jpg" TargetMode="External"/><Relationship Id="rId2" Type="http://schemas.openxmlformats.org/officeDocument/2006/relationships/image" Target="../media/image13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smiling-business-man_lr.jpg" TargetMode="External"/><Relationship Id="rId2" Type="http://schemas.openxmlformats.org/officeDocument/2006/relationships/image" Target="../media/image137.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boardroom.png" TargetMode="External"/><Relationship Id="rId7" Type="http://schemas.openxmlformats.org/officeDocument/2006/relationships/image" Target="../media/image141.emf"/><Relationship Id="rId2" Type="http://schemas.openxmlformats.org/officeDocument/2006/relationships/image" Target="../media/image138.png"/><Relationship Id="rId1" Type="http://schemas.openxmlformats.org/officeDocument/2006/relationships/slideLayout" Target="../slideLayouts/slideLayout3.xml"/><Relationship Id="rId6" Type="http://schemas.openxmlformats.org/officeDocument/2006/relationships/image" Target="../media/image140.emf"/><Relationship Id="rId5" Type="http://schemas.openxmlformats.org/officeDocument/2006/relationships/image" Target="file:////Volumes/RS%202TB/B22%20and%20RS%20Work%20overflow/Carlton%20Brown/Presentation/Working%20files%20and%20links/frame2.png" TargetMode="External"/><Relationship Id="rId4" Type="http://schemas.openxmlformats.org/officeDocument/2006/relationships/image" Target="../media/image139.png"/></Relationships>
</file>

<file path=ppt/slides/_rels/slide45.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Modern-Glass-Custom-Frame-Shop2.png" TargetMode="External"/><Relationship Id="rId7" Type="http://schemas.openxmlformats.org/officeDocument/2006/relationships/image" Target="../media/image141.emf"/><Relationship Id="rId2"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40.emf"/><Relationship Id="rId5" Type="http://schemas.openxmlformats.org/officeDocument/2006/relationships/image" Target="file:////Volumes/RS%202TB/B22%20and%20RS%20Work%20overflow/Carlton%20Brown/Presentation/Working%20files%20and%20links/Screenshot%202023-02-06%20at%2021.31.11_rs_bw.png" TargetMode="External"/><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Freepik/black-adult-beautiful-american-business_lr.jpg" TargetMode="External"/><Relationship Id="rId2" Type="http://schemas.openxmlformats.org/officeDocument/2006/relationships/image" Target="../media/image144.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7.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portrait-woman-smiling-camera-while-colleagues-working_lr.jpg" TargetMode="External"/><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Freepik/black-adult-beautiful-american-business_lr.jpg" TargetMode="External"/><Relationship Id="rId2" Type="http://schemas.openxmlformats.org/officeDocument/2006/relationships/image" Target="../media/image144.jpe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49.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Working%20files%20and%20links/business-meeting-long-table_lr.jpg" TargetMode="External"/><Relationship Id="rId2" Type="http://schemas.openxmlformats.org/officeDocument/2006/relationships/image" Target="../media/image14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hootology.com/supplierdiversityimpactindicato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file:////Volumes/RS%202TB/B22%20and%20RS%20Work%20overflow/Carlton%20Brown/The%20UK%20Black%20Business%20Entrepreneur%20Presentation/Logos/UPS-Emblem-1.png" TargetMode="External"/><Relationship Id="rId5" Type="http://schemas.openxmlformats.org/officeDocument/2006/relationships/image" Target="../media/image149.png"/><Relationship Id="rId4" Type="http://schemas.openxmlformats.org/officeDocument/2006/relationships/image" Target="file:////Volumes/RS%202TB/B22%20and%20RS%20Work%20overflow/Carlton%20Brown/The%20UK%20Black%20Business%20Entrepreneur%20Presentation/Logos/d0c4fc6ce0984afa391ba403b0f7664b.jpg" TargetMode="Externa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file:////Volumes/RS%202TB/B22%20and%20RS%20Work%20overflow/Carlton%20Brown/Presentation/Freepik/ideas-happen-when-teams-cooperate-cropped-shot-two-unrecognizbale-businesspeople-standing-together-holding-lightbulb-office_lr.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Freepik/beautiful-skyscraper-with-architecture-building-around-city_lr.jpg" TargetMode="External"/><Relationship Id="rId2" Type="http://schemas.openxmlformats.org/officeDocument/2006/relationships/image" Target="../media/image151.jpe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56.xml.rels><?xml version="1.0" encoding="UTF-8" standalone="yes"?>
<Relationships xmlns="http://schemas.openxmlformats.org/package/2006/relationships"><Relationship Id="rId3" Type="http://schemas.openxmlformats.org/officeDocument/2006/relationships/image" Target="file:////Volumes/RS%202TB/B22%20and%20RS%20Work%20overflow/Carlton%20Brown/Presentation/Freepik/woman-looking-up-light-bulb_lr.jpg" TargetMode="External"/><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3" Type="http://schemas.openxmlformats.org/officeDocument/2006/relationships/image" Target="file:////Volumes/RS%202TB/B22%20and%20RS%20Work%20overflow/Carlton%20Brown/The%20UK%20Black%20Business%20Entrepreneur%20Presentation/Working%20files%20and%20links/Khalia%20Ismain.png" TargetMode="External"/><Relationship Id="rId18" Type="http://schemas.openxmlformats.org/officeDocument/2006/relationships/image" Target="file:////Volumes/RS%202TB/B22%20and%20RS%20Work%20overflow/Carlton%20Brown/The%20UK%20Black%20Business%20Entrepreneur%20Presentation/Working%20files%20and%20links/Alicya%20Sinclair.png" TargetMode="External"/><Relationship Id="rId26" Type="http://schemas.openxmlformats.org/officeDocument/2006/relationships/image" Target="file:////Volumes/RS%202TB/B22%20and%20RS%20Work%20overflow/Carlton%20Brown/The%20UK%20Black%20Business%20Entrepreneur%20Presentation/Working%20files%20and%20links/Reece%20Wabara%20.png" TargetMode="External"/><Relationship Id="rId21" Type="http://schemas.openxmlformats.org/officeDocument/2006/relationships/image" Target="../media/image160.png"/><Relationship Id="rId34" Type="http://schemas.openxmlformats.org/officeDocument/2006/relationships/image" Target="file:////Volumes/RS%202TB/B22%20and%20RS%20Work%20overflow/Carlton%20Brown/The%20UK%20Black%20Business%20Entrepreneur%20Presentation/Working%20files%20and%20links/Nubian%20Skin%20.png" TargetMode="External"/><Relationship Id="rId7" Type="http://schemas.openxmlformats.org/officeDocument/2006/relationships/image" Target="file:////Volumes/RS%202TB/B22%20and%20RS%20Work%20overflow/Carlton%20Brown/The%20UK%20Black%20Business%20Entrepreneur%20Presentation/Working%20files%20and%20links/Charmaine%20Hayden%20.png" TargetMode="External"/><Relationship Id="rId12" Type="http://schemas.microsoft.com/office/2007/relationships/hdphoto" Target="../media/hdphoto15.wdp"/><Relationship Id="rId17" Type="http://schemas.openxmlformats.org/officeDocument/2006/relationships/image" Target="../media/image158.png"/><Relationship Id="rId25" Type="http://schemas.microsoft.com/office/2007/relationships/hdphoto" Target="../media/hdphoto18.wdp"/><Relationship Id="rId33" Type="http://schemas.microsoft.com/office/2007/relationships/hdphoto" Target="../media/hdphoto20.wdp"/><Relationship Id="rId2" Type="http://schemas.openxmlformats.org/officeDocument/2006/relationships/notesSlide" Target="../notesSlides/notesSlide23.xml"/><Relationship Id="rId16" Type="http://schemas.openxmlformats.org/officeDocument/2006/relationships/image" Target="file:////Volumes/RS%202TB/B22%20and%20RS%20Work%20overflow/Carlton%20Brown/The%20UK%20Black%20Business%20Entrepreneur%20Presentation/Working%20files%20and%20links/Sir%20Damon%20Buffini%20.png" TargetMode="External"/><Relationship Id="rId20" Type="http://schemas.openxmlformats.org/officeDocument/2006/relationships/image" Target="file:////Volumes/RS%202TB/B22%20and%20RS%20Work%20overflow/Carlton%20Brown/The%20UK%20Black%20Business%20Entrepreneur%20Presentation/Working%20files%20and%20links/Darren%20Tenkorang.png" TargetMode="External"/><Relationship Id="rId29" Type="http://schemas.openxmlformats.org/officeDocument/2006/relationships/image" Target="file:////Volumes/RS%202TB/B22%20and%20RS%20Work%20overflow/Carlton%20Brown/The%20UK%20Black%20Business%20Entrepreneur%20Presentation/Working%20files%20and%20links/Valerie%20Moran%20.png" TargetMode="External"/><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156.png"/><Relationship Id="rId24" Type="http://schemas.openxmlformats.org/officeDocument/2006/relationships/image" Target="../media/image161.png"/><Relationship Id="rId32" Type="http://schemas.openxmlformats.org/officeDocument/2006/relationships/image" Target="../media/image164.png"/><Relationship Id="rId37" Type="http://schemas.openxmlformats.org/officeDocument/2006/relationships/image" Target="file:////Volumes/RS%202TB/B22%20and%20RS%20Work%20overflow/Carlton%20Brown/The%20UK%20Black%20Business%20Entrepreneur%20Presentation/Working%20files%20and%20links/Demi%20Ariyo%20.png" TargetMode="External"/><Relationship Id="rId5" Type="http://schemas.openxmlformats.org/officeDocument/2006/relationships/image" Target="../media/image154.png"/><Relationship Id="rId15" Type="http://schemas.microsoft.com/office/2007/relationships/hdphoto" Target="../media/hdphoto16.wdp"/><Relationship Id="rId23" Type="http://schemas.openxmlformats.org/officeDocument/2006/relationships/image" Target="file:////Volumes/RS%202TB/B22%20and%20RS%20Work%20overflow/Carlton%20Brown/The%20UK%20Black%20Business%20Entrepreneur%20Presentation/Working%20files%20and%20links/Elizabeth%20Solaru.png" TargetMode="External"/><Relationship Id="rId28" Type="http://schemas.microsoft.com/office/2007/relationships/hdphoto" Target="../media/hdphoto19.wdp"/><Relationship Id="rId36" Type="http://schemas.microsoft.com/office/2007/relationships/hdphoto" Target="../media/hdphoto21.wdp"/><Relationship Id="rId10" Type="http://schemas.openxmlformats.org/officeDocument/2006/relationships/image" Target="file:////Volumes/RS%202TB/B22%20and%20RS%20Work%20overflow/Carlton%20Brown/The%20UK%20Black%20Business%20Entrepreneur%20Presentation/Working%20files%20and%20links/Danny%20Manu.png" TargetMode="External"/><Relationship Id="rId19" Type="http://schemas.openxmlformats.org/officeDocument/2006/relationships/image" Target="../media/image159.png"/><Relationship Id="rId31" Type="http://schemas.openxmlformats.org/officeDocument/2006/relationships/image" Target="file:////Volumes/RS%202TB/B22%20and%20RS%20Work%20overflow/Carlton%20Brown/The%20UK%20Black%20Business%20Entrepreneur%20Presentation/Working%20files%20and%20links/Gerald%20Manu.png" TargetMode="External"/><Relationship Id="rId4" Type="http://schemas.openxmlformats.org/officeDocument/2006/relationships/image" Target="file:////Volumes/RS%202TB/B22%20and%20RS%20Work%20overflow/Carlton%20Brown/Presentation/Working%20files%20and%20links/Talent.jpg" TargetMode="External"/><Relationship Id="rId9" Type="http://schemas.microsoft.com/office/2007/relationships/hdphoto" Target="../media/hdphoto14.wdp"/><Relationship Id="rId14" Type="http://schemas.openxmlformats.org/officeDocument/2006/relationships/image" Target="../media/image157.png"/><Relationship Id="rId22" Type="http://schemas.microsoft.com/office/2007/relationships/hdphoto" Target="../media/hdphoto17.wdp"/><Relationship Id="rId27" Type="http://schemas.openxmlformats.org/officeDocument/2006/relationships/image" Target="../media/image162.png"/><Relationship Id="rId30" Type="http://schemas.openxmlformats.org/officeDocument/2006/relationships/image" Target="../media/image163.png"/><Relationship Id="rId35" Type="http://schemas.openxmlformats.org/officeDocument/2006/relationships/image" Target="../media/image165.png"/><Relationship Id="rId8" Type="http://schemas.openxmlformats.org/officeDocument/2006/relationships/image" Target="../media/image155.png"/><Relationship Id="rId3" Type="http://schemas.openxmlformats.org/officeDocument/2006/relationships/image" Target="../media/image153.jpeg"/></Relationships>
</file>

<file path=ppt/slides/_rels/slide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file:////Volumes/RS%202TB/B22%20and%20RS%20Work%20overflow/Carlton%20Brown/The%20UK%20Black%20Business%20Entrepreneur%20Presentation/Working%20files%20and%20links/Madam_CJ_Walker_face_circa_1914.jpg" TargetMode="External"/><Relationship Id="rId4" Type="http://schemas.microsoft.com/office/2007/relationships/hdphoto" Target="../media/hdphoto22.wdp"/></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file:////Volumes/RS%202TB/B22%20and%20RS%20Work%20overflow/Carlton%20Brown/Logos%20and%20assets/2023%20UKBBEC_LOGO%20SUITE_WHITE%20GOLD.png" TargetMode="External"/><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file:////Volumes/RS%202TB/B22%20and%20RS%20Work%20overflow/Carlton%20Brown/The%20UK%20Black%20Business%20Entrepreneur%20Presentation/Free%20stock%20images/Screenshot%202023-07-07%20at%2016.44.29.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EE5F6-6EB7-6334-44BD-79CD441810D4}"/>
              </a:ext>
            </a:extLst>
          </p:cNvPr>
          <p:cNvSpPr txBox="1"/>
          <p:nvPr/>
        </p:nvSpPr>
        <p:spPr>
          <a:xfrm>
            <a:off x="334963" y="7089460"/>
            <a:ext cx="6737274" cy="166199"/>
          </a:xfrm>
          <a:prstGeom prst="rect">
            <a:avLst/>
          </a:prstGeom>
          <a:noFill/>
          <a:ln>
            <a:noFill/>
          </a:ln>
        </p:spPr>
        <p:txBody>
          <a:bodyPr wrap="square" lIns="0" tIns="0" bIns="0" rtlCol="0" anchor="b" anchorCtr="0">
            <a:spAutoFit/>
          </a:bodyPr>
          <a:lstStyle/>
          <a:p>
            <a:pPr>
              <a:lnSpc>
                <a:spcPct val="90000"/>
              </a:lnSpc>
            </a:pPr>
            <a:r>
              <a:rPr lang="en-GB" sz="1200" b="1" dirty="0">
                <a:solidFill>
                  <a:schemeClr val="bg1"/>
                </a:solidFill>
                <a:latin typeface="FE Sans Office Subhead" panose="020B0503030203020204" pitchFamily="34" charset="0"/>
                <a:ea typeface="Polaris Bold" panose="02000000000000000000" pitchFamily="2" charset="77"/>
                <a:cs typeface="Polaris Bold" panose="02000000000000000000" pitchFamily="2" charset="77"/>
              </a:rPr>
              <a:t>February 2023</a:t>
            </a:r>
            <a:endParaRPr lang="en-US" sz="1400" b="1" dirty="0">
              <a:solidFill>
                <a:schemeClr val="bg1"/>
              </a:solidFill>
              <a:latin typeface="FE Sans Office Subhead" panose="020B0503030203020204" pitchFamily="34" charset="0"/>
              <a:ea typeface="Polaris Bold" panose="02000000000000000000" pitchFamily="2" charset="77"/>
              <a:cs typeface="Polaris Bold" panose="02000000000000000000" pitchFamily="2" charset="77"/>
            </a:endParaRPr>
          </a:p>
        </p:txBody>
      </p:sp>
      <p:pic>
        <p:nvPicPr>
          <p:cNvPr id="3" name="Picture 2" descr="Text&#10;&#10;Description automatically generated with low confidence">
            <a:extLst>
              <a:ext uri="{FF2B5EF4-FFF2-40B4-BE49-F238E27FC236}">
                <a16:creationId xmlns:a16="http://schemas.microsoft.com/office/drawing/2014/main" id="{92831610-65B9-3BA7-3564-A176F2A54E05}"/>
              </a:ext>
            </a:extLst>
          </p:cNvPr>
          <p:cNvPicPr>
            <a:picLocks noChangeAspect="1"/>
          </p:cNvPicPr>
          <p:nvPr/>
        </p:nvPicPr>
        <p:blipFill>
          <a:blip r:embed="rId2" r:link="rId3"/>
          <a:stretch>
            <a:fillRect/>
          </a:stretch>
        </p:blipFill>
        <p:spPr>
          <a:xfrm>
            <a:off x="2135205" y="1687398"/>
            <a:ext cx="7921590" cy="3520706"/>
          </a:xfrm>
          <a:prstGeom prst="rect">
            <a:avLst/>
          </a:prstGeom>
        </p:spPr>
      </p:pic>
    </p:spTree>
    <p:extLst>
      <p:ext uri="{BB962C8B-B14F-4D97-AF65-F5344CB8AC3E}">
        <p14:creationId xmlns:p14="http://schemas.microsoft.com/office/powerpoint/2010/main" val="1548982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3036789"/>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dirty="0">
                <a:solidFill>
                  <a:srgbClr val="000000"/>
                </a:solidFill>
              </a:rPr>
              <a:t>CHALLENGES</a:t>
            </a:r>
          </a:p>
          <a:p>
            <a:pPr>
              <a:lnSpc>
                <a:spcPct val="100000"/>
              </a:lnSpc>
            </a:pPr>
            <a:r>
              <a:rPr lang="en-US" dirty="0">
                <a:solidFill>
                  <a:srgbClr val="000000"/>
                </a:solidFill>
              </a:rPr>
              <a:t>&amp; OPPORTUNITIES</a:t>
            </a:r>
            <a:br>
              <a:rPr lang="en-US" dirty="0">
                <a:solidFill>
                  <a:srgbClr val="000000"/>
                </a:solidFill>
              </a:rPr>
            </a:br>
            <a:r>
              <a:rPr lang="en-US" dirty="0">
                <a:solidFill>
                  <a:srgbClr val="000000"/>
                </a:solidFill>
              </a:rPr>
              <a:t>ENTREPRENEURSHIP</a:t>
            </a: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a:blip r:embed="rId2" r:link="rId3"/>
          <a:srcRect l="9226" r="9226"/>
          <a:stretch>
            <a:fillRect/>
          </a:stretch>
        </p:blipFill>
        <p:spPr>
          <a:xfrm>
            <a:off x="3810537" y="-1"/>
            <a:ext cx="8381463" cy="6858001"/>
          </a:xfrm>
          <a:prstGeom prst="rect">
            <a:avLst/>
          </a:prstGeom>
        </p:spPr>
      </p:pic>
    </p:spTree>
    <p:extLst>
      <p:ext uri="{BB962C8B-B14F-4D97-AF65-F5344CB8AC3E}">
        <p14:creationId xmlns:p14="http://schemas.microsoft.com/office/powerpoint/2010/main" val="81855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9B3DF-D2F3-17A0-A93B-5A27DA965DA4}"/>
              </a:ext>
            </a:extLst>
          </p:cNvPr>
          <p:cNvPicPr>
            <a:picLocks noChangeAspect="1"/>
          </p:cNvPicPr>
          <p:nvPr/>
        </p:nvPicPr>
        <p:blipFill rotWithShape="1">
          <a:blip r:embed="rId2" r:link="rId3"/>
          <a:srcRect t="4747" r="520" b="11316"/>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DA9898E-1EE4-4C0F-E714-553CE76842A2}"/>
              </a:ext>
            </a:extLst>
          </p:cNvPr>
          <p:cNvSpPr/>
          <p:nvPr/>
        </p:nvSpPr>
        <p:spPr>
          <a:xfrm>
            <a:off x="1" y="0"/>
            <a:ext cx="12191999" cy="6858000"/>
          </a:xfrm>
          <a:prstGeom prst="rect">
            <a:avLst/>
          </a:prstGeom>
          <a:solidFill>
            <a:srgbClr val="00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2469515" y="2249829"/>
            <a:ext cx="7252969" cy="262663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3000" dirty="0">
                <a:solidFill>
                  <a:srgbClr val="B9A46D"/>
                </a:solidFill>
              </a:rPr>
              <a:t>Entrepreneurship is the process </a:t>
            </a:r>
            <a:br>
              <a:rPr lang="en-US" sz="3000" dirty="0">
                <a:solidFill>
                  <a:srgbClr val="B9A46D"/>
                </a:solidFill>
              </a:rPr>
            </a:br>
            <a:r>
              <a:rPr lang="en-US" sz="3000" dirty="0">
                <a:solidFill>
                  <a:srgbClr val="B9A46D"/>
                </a:solidFill>
              </a:rPr>
              <a:t>of doing something new and something different for the purpose of creating wealth for the individual and adding value to Society</a:t>
            </a:r>
          </a:p>
        </p:txBody>
      </p:sp>
      <p:sp>
        <p:nvSpPr>
          <p:cNvPr id="3" name="TextBox 2">
            <a:extLst>
              <a:ext uri="{FF2B5EF4-FFF2-40B4-BE49-F238E27FC236}">
                <a16:creationId xmlns:a16="http://schemas.microsoft.com/office/drawing/2014/main" id="{27B4A519-37FB-4F93-0C7B-9CA524C9FAB5}"/>
              </a:ext>
            </a:extLst>
          </p:cNvPr>
          <p:cNvSpPr txBox="1"/>
          <p:nvPr/>
        </p:nvSpPr>
        <p:spPr>
          <a:xfrm>
            <a:off x="4894841" y="4656529"/>
            <a:ext cx="2329294" cy="219932"/>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rgbClr val="86E6CD"/>
                </a:solidFill>
                <a:effectLst/>
                <a:uLnTx/>
                <a:uFillTx/>
                <a:latin typeface="Libre Caslon Display" pitchFamily="2" charset="77"/>
                <a:cs typeface="BIG CASLON MEDIUM" panose="02000603090000020003" pitchFamily="2" charset="-79"/>
                <a:sym typeface="Arial"/>
              </a:rPr>
              <a:t>Kao,1993</a:t>
            </a:r>
            <a:endParaRPr kumimoji="0" lang="en-US" sz="1200" b="1" u="none" strike="noStrike" kern="1200" cap="none" spc="0" normalizeH="0" baseline="0" noProof="0" dirty="0" err="1">
              <a:ln>
                <a:noFill/>
              </a:ln>
              <a:solidFill>
                <a:srgbClr val="86E6CD"/>
              </a:solidFill>
              <a:effectLst/>
              <a:uLnTx/>
              <a:uFillTx/>
              <a:latin typeface="Libre Caslon Display" pitchFamily="2" charset="77"/>
              <a:cs typeface="BIG CASLON MEDIUM" panose="02000603090000020003" pitchFamily="2" charset="-79"/>
            </a:endParaRPr>
          </a:p>
        </p:txBody>
      </p:sp>
      <p:pic>
        <p:nvPicPr>
          <p:cNvPr id="9" name="Picture 8">
            <a:extLst>
              <a:ext uri="{FF2B5EF4-FFF2-40B4-BE49-F238E27FC236}">
                <a16:creationId xmlns:a16="http://schemas.microsoft.com/office/drawing/2014/main" id="{69C84DA8-56D6-1034-8F3D-22D5005FCF16}"/>
              </a:ext>
            </a:extLst>
          </p:cNvPr>
          <p:cNvPicPr>
            <a:picLocks noChangeAspect="1"/>
          </p:cNvPicPr>
          <p:nvPr/>
        </p:nvPicPr>
        <p:blipFill>
          <a:blip r:embed="rId4"/>
          <a:stretch>
            <a:fillRect/>
          </a:stretch>
        </p:blipFill>
        <p:spPr>
          <a:xfrm rot="10800000">
            <a:off x="8889885" y="4151017"/>
            <a:ext cx="464974" cy="345409"/>
          </a:xfrm>
          <a:prstGeom prst="rect">
            <a:avLst/>
          </a:prstGeom>
        </p:spPr>
      </p:pic>
      <p:pic>
        <p:nvPicPr>
          <p:cNvPr id="13" name="Picture 12">
            <a:extLst>
              <a:ext uri="{FF2B5EF4-FFF2-40B4-BE49-F238E27FC236}">
                <a16:creationId xmlns:a16="http://schemas.microsoft.com/office/drawing/2014/main" id="{E2A2B715-49BE-5B75-F849-9781DD55D0AE}"/>
              </a:ext>
            </a:extLst>
          </p:cNvPr>
          <p:cNvPicPr>
            <a:picLocks noChangeAspect="1"/>
          </p:cNvPicPr>
          <p:nvPr/>
        </p:nvPicPr>
        <p:blipFill>
          <a:blip r:embed="rId4"/>
          <a:stretch>
            <a:fillRect/>
          </a:stretch>
        </p:blipFill>
        <p:spPr>
          <a:xfrm>
            <a:off x="2515476" y="2249829"/>
            <a:ext cx="464974" cy="345409"/>
          </a:xfrm>
          <a:prstGeom prst="rect">
            <a:avLst/>
          </a:prstGeom>
        </p:spPr>
      </p:pic>
      <p:sp>
        <p:nvSpPr>
          <p:cNvPr id="2" name="Title 3">
            <a:extLst>
              <a:ext uri="{FF2B5EF4-FFF2-40B4-BE49-F238E27FC236}">
                <a16:creationId xmlns:a16="http://schemas.microsoft.com/office/drawing/2014/main" id="{12C66D76-7289-3CEB-C350-538CD7BEE111}"/>
              </a:ext>
            </a:extLst>
          </p:cNvPr>
          <p:cNvSpPr txBox="1">
            <a:spLocks/>
          </p:cNvSpPr>
          <p:nvPr/>
        </p:nvSpPr>
        <p:spPr>
          <a:xfrm>
            <a:off x="3569496" y="1828001"/>
            <a:ext cx="4989246" cy="4218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WHY IS ENTREPRENEURSHIP IMPORTANT? </a:t>
            </a:r>
          </a:p>
        </p:txBody>
      </p:sp>
    </p:spTree>
    <p:extLst>
      <p:ext uri="{BB962C8B-B14F-4D97-AF65-F5344CB8AC3E}">
        <p14:creationId xmlns:p14="http://schemas.microsoft.com/office/powerpoint/2010/main" val="402329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F3FE46C4-A9FD-C77B-3774-2A574F9EAADD}"/>
              </a:ext>
            </a:extLst>
          </p:cNvPr>
          <p:cNvSpPr/>
          <p:nvPr/>
        </p:nvSpPr>
        <p:spPr>
          <a:xfrm>
            <a:off x="490011" y="1087437"/>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BB0290B-E8E1-4532-9C97-C80D95C63229}"/>
              </a:ext>
            </a:extLst>
          </p:cNvPr>
          <p:cNvPicPr>
            <a:picLocks noChangeAspect="1"/>
          </p:cNvPicPr>
          <p:nvPr/>
        </p:nvPicPr>
        <p:blipFill>
          <a:blip r:embed="rId2"/>
          <a:stretch>
            <a:fillRect/>
          </a:stretch>
        </p:blipFill>
        <p:spPr>
          <a:xfrm>
            <a:off x="831487" y="2953837"/>
            <a:ext cx="2118007" cy="3341404"/>
          </a:xfrm>
          <a:prstGeom prst="rect">
            <a:avLst/>
          </a:prstGeom>
        </p:spPr>
      </p:pic>
      <p:sp>
        <p:nvSpPr>
          <p:cNvPr id="4" name="Title 3">
            <a:extLst>
              <a:ext uri="{FF2B5EF4-FFF2-40B4-BE49-F238E27FC236}">
                <a16:creationId xmlns:a16="http://schemas.microsoft.com/office/drawing/2014/main" id="{B1F40D26-F012-6B99-91AE-0557F982AAF2}"/>
              </a:ext>
            </a:extLst>
          </p:cNvPr>
          <p:cNvSpPr txBox="1">
            <a:spLocks/>
          </p:cNvSpPr>
          <p:nvPr/>
        </p:nvSpPr>
        <p:spPr>
          <a:xfrm>
            <a:off x="397153" y="2023955"/>
            <a:ext cx="2560320"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dirty="0">
                <a:solidFill>
                  <a:srgbClr val="86E6CD"/>
                </a:solidFill>
                <a:latin typeface="Montserrat Medium" pitchFamily="2" charset="77"/>
              </a:rPr>
              <a:t>Black African ethnicity – </a:t>
            </a:r>
            <a:br>
              <a:rPr lang="en-US" sz="1200" b="0" dirty="0">
                <a:solidFill>
                  <a:srgbClr val="86E6CD"/>
                </a:solidFill>
                <a:latin typeface="Montserrat Medium" pitchFamily="2" charset="77"/>
              </a:rPr>
            </a:br>
            <a:r>
              <a:rPr lang="en-US" sz="1200" b="0" dirty="0">
                <a:solidFill>
                  <a:srgbClr val="86E6CD"/>
                </a:solidFill>
                <a:latin typeface="Montserrat Medium" pitchFamily="2" charset="77"/>
              </a:rPr>
              <a:t>lowest typical wealth </a:t>
            </a:r>
            <a:br>
              <a:rPr lang="en-US" sz="1400" b="0" dirty="0">
                <a:solidFill>
                  <a:srgbClr val="86E6CD"/>
                </a:solidFill>
                <a:latin typeface="Montserrat Medium" pitchFamily="2" charset="77"/>
              </a:rPr>
            </a:br>
            <a:r>
              <a:rPr lang="en-US" sz="1000" b="0" dirty="0">
                <a:solidFill>
                  <a:srgbClr val="86E6CD"/>
                </a:solidFill>
                <a:latin typeface="Montserrat Medium" pitchFamily="2" charset="77"/>
              </a:rPr>
              <a:t>(family wealth per Capita) </a:t>
            </a:r>
          </a:p>
        </p:txBody>
      </p:sp>
      <p:sp>
        <p:nvSpPr>
          <p:cNvPr id="9" name="Title 3">
            <a:extLst>
              <a:ext uri="{FF2B5EF4-FFF2-40B4-BE49-F238E27FC236}">
                <a16:creationId xmlns:a16="http://schemas.microsoft.com/office/drawing/2014/main" id="{B82ED926-18CF-00FB-42A4-E24A73C91187}"/>
              </a:ext>
            </a:extLst>
          </p:cNvPr>
          <p:cNvSpPr txBox="1">
            <a:spLocks/>
          </p:cNvSpPr>
          <p:nvPr/>
        </p:nvSpPr>
        <p:spPr>
          <a:xfrm>
            <a:off x="16192502" y="1484313"/>
            <a:ext cx="2560320"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b="0" dirty="0">
                <a:solidFill>
                  <a:srgbClr val="86E6CD"/>
                </a:solidFill>
                <a:latin typeface="Montserrat Medium" pitchFamily="2" charset="77"/>
              </a:rPr>
              <a:t>White British ethnicity </a:t>
            </a:r>
          </a:p>
        </p:txBody>
      </p:sp>
      <p:sp>
        <p:nvSpPr>
          <p:cNvPr id="12" name="Title 3">
            <a:extLst>
              <a:ext uri="{FF2B5EF4-FFF2-40B4-BE49-F238E27FC236}">
                <a16:creationId xmlns:a16="http://schemas.microsoft.com/office/drawing/2014/main" id="{5C3C337B-DA67-CE73-740C-B481D89A6059}"/>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WEALTH GAP</a:t>
            </a:r>
          </a:p>
        </p:txBody>
      </p:sp>
      <p:pic>
        <p:nvPicPr>
          <p:cNvPr id="20" name="Picture 19">
            <a:extLst>
              <a:ext uri="{FF2B5EF4-FFF2-40B4-BE49-F238E27FC236}">
                <a16:creationId xmlns:a16="http://schemas.microsoft.com/office/drawing/2014/main" id="{78D4D7BC-1911-C7C8-EE6A-F48099FC27E8}"/>
              </a:ext>
            </a:extLst>
          </p:cNvPr>
          <p:cNvPicPr>
            <a:picLocks noChangeAspect="1"/>
          </p:cNvPicPr>
          <p:nvPr/>
        </p:nvPicPr>
        <p:blipFill>
          <a:blip r:embed="rId3"/>
          <a:stretch>
            <a:fillRect/>
          </a:stretch>
        </p:blipFill>
        <p:spPr>
          <a:xfrm>
            <a:off x="5508865" y="1026468"/>
            <a:ext cx="2108200" cy="966950"/>
          </a:xfrm>
          <a:prstGeom prst="rect">
            <a:avLst/>
          </a:prstGeom>
        </p:spPr>
      </p:pic>
      <p:sp>
        <p:nvSpPr>
          <p:cNvPr id="23" name="Title 3">
            <a:extLst>
              <a:ext uri="{FF2B5EF4-FFF2-40B4-BE49-F238E27FC236}">
                <a16:creationId xmlns:a16="http://schemas.microsoft.com/office/drawing/2014/main" id="{ED249EFC-F57F-78FB-A34A-127853DEA60C}"/>
              </a:ext>
            </a:extLst>
          </p:cNvPr>
          <p:cNvSpPr txBox="1">
            <a:spLocks/>
          </p:cNvSpPr>
          <p:nvPr/>
        </p:nvSpPr>
        <p:spPr>
          <a:xfrm>
            <a:off x="5441045" y="2020623"/>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300" b="0" spc="0" dirty="0">
                <a:solidFill>
                  <a:schemeClr val="bg1"/>
                </a:solidFill>
                <a:latin typeface="Montserrat Medium" pitchFamily="2" charset="77"/>
              </a:rPr>
              <a:t>White child </a:t>
            </a:r>
            <a:br>
              <a:rPr lang="en-US" sz="1300" b="0" spc="0" dirty="0">
                <a:solidFill>
                  <a:schemeClr val="bg1"/>
                </a:solidFill>
                <a:latin typeface="Montserrat Medium" pitchFamily="2" charset="77"/>
              </a:rPr>
            </a:br>
            <a:r>
              <a:rPr lang="en-US" sz="1300" b="0" spc="0" dirty="0">
                <a:solidFill>
                  <a:schemeClr val="bg1"/>
                </a:solidFill>
                <a:latin typeface="Montserrat Medium" pitchFamily="2" charset="77"/>
              </a:rPr>
              <a:t>poverty</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24" name="Title 3">
            <a:extLst>
              <a:ext uri="{FF2B5EF4-FFF2-40B4-BE49-F238E27FC236}">
                <a16:creationId xmlns:a16="http://schemas.microsoft.com/office/drawing/2014/main" id="{3DCD4CD1-6208-1830-7A30-B8E66DE4D1E1}"/>
              </a:ext>
            </a:extLst>
          </p:cNvPr>
          <p:cNvSpPr txBox="1">
            <a:spLocks/>
          </p:cNvSpPr>
          <p:nvPr/>
        </p:nvSpPr>
        <p:spPr>
          <a:xfrm>
            <a:off x="6629765" y="2020623"/>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300" b="0" spc="0" dirty="0">
                <a:solidFill>
                  <a:schemeClr val="bg1"/>
                </a:solidFill>
                <a:latin typeface="Montserrat Medium" pitchFamily="2" charset="77"/>
              </a:rPr>
              <a:t>Black child </a:t>
            </a:r>
            <a:br>
              <a:rPr lang="en-US" sz="1300" b="0" spc="0" dirty="0">
                <a:solidFill>
                  <a:schemeClr val="bg1"/>
                </a:solidFill>
                <a:latin typeface="Montserrat Medium" pitchFamily="2" charset="77"/>
              </a:rPr>
            </a:br>
            <a:r>
              <a:rPr lang="en-US" sz="1300" b="0" spc="0" dirty="0">
                <a:solidFill>
                  <a:schemeClr val="bg1"/>
                </a:solidFill>
                <a:latin typeface="Montserrat Medium" pitchFamily="2" charset="77"/>
              </a:rPr>
              <a:t>poverty</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27" name="Title 3">
            <a:extLst>
              <a:ext uri="{FF2B5EF4-FFF2-40B4-BE49-F238E27FC236}">
                <a16:creationId xmlns:a16="http://schemas.microsoft.com/office/drawing/2014/main" id="{D4E46512-741F-3BFD-C783-0C14B28838A4}"/>
              </a:ext>
            </a:extLst>
          </p:cNvPr>
          <p:cNvSpPr txBox="1">
            <a:spLocks/>
          </p:cNvSpPr>
          <p:nvPr/>
        </p:nvSpPr>
        <p:spPr>
          <a:xfrm>
            <a:off x="4510520" y="2553073"/>
            <a:ext cx="355600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rgbClr val="86E6CD"/>
                </a:solidFill>
                <a:latin typeface="Montserrat Medium" pitchFamily="2" charset="77"/>
              </a:rPr>
              <a:t>53% of Black children live in poverty – double the rate of poverty for </a:t>
            </a:r>
            <a:br>
              <a:rPr lang="en-US" sz="1200" b="0" spc="0" dirty="0">
                <a:solidFill>
                  <a:srgbClr val="86E6CD"/>
                </a:solidFill>
                <a:latin typeface="Montserrat Medium" pitchFamily="2" charset="77"/>
              </a:rPr>
            </a:br>
            <a:r>
              <a:rPr lang="en-US" sz="1200" b="0" spc="0" dirty="0">
                <a:solidFill>
                  <a:srgbClr val="86E6CD"/>
                </a:solidFill>
                <a:latin typeface="Montserrat Medium" pitchFamily="2" charset="77"/>
              </a:rPr>
              <a:t>White children.</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cxnSp>
        <p:nvCxnSpPr>
          <p:cNvPr id="10" name="Straight Connector 9">
            <a:extLst>
              <a:ext uri="{FF2B5EF4-FFF2-40B4-BE49-F238E27FC236}">
                <a16:creationId xmlns:a16="http://schemas.microsoft.com/office/drawing/2014/main" id="{0836CF03-C212-3005-ADC7-05B97554ADEF}"/>
              </a:ext>
            </a:extLst>
          </p:cNvPr>
          <p:cNvCxnSpPr>
            <a:cxnSpLocks/>
          </p:cNvCxnSpPr>
          <p:nvPr/>
        </p:nvCxnSpPr>
        <p:spPr>
          <a:xfrm>
            <a:off x="4037692" y="760760"/>
            <a:ext cx="0" cy="557620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2DCF34-3AB6-AF60-7A34-166C879CB17C}"/>
              </a:ext>
            </a:extLst>
          </p:cNvPr>
          <p:cNvCxnSpPr>
            <a:cxnSpLocks/>
          </p:cNvCxnSpPr>
          <p:nvPr/>
        </p:nvCxnSpPr>
        <p:spPr>
          <a:xfrm>
            <a:off x="8154308" y="760760"/>
            <a:ext cx="0" cy="557620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0CD671E-614B-CB19-406E-F1C26B95AD62}"/>
              </a:ext>
            </a:extLst>
          </p:cNvPr>
          <p:cNvPicPr>
            <a:picLocks noChangeAspect="1"/>
          </p:cNvPicPr>
          <p:nvPr/>
        </p:nvPicPr>
        <p:blipFill>
          <a:blip r:embed="rId4"/>
          <a:stretch>
            <a:fillRect/>
          </a:stretch>
        </p:blipFill>
        <p:spPr>
          <a:xfrm>
            <a:off x="614151" y="1197817"/>
            <a:ext cx="227847" cy="258226"/>
          </a:xfrm>
          <a:prstGeom prst="rect">
            <a:avLst/>
          </a:prstGeom>
        </p:spPr>
      </p:pic>
      <p:sp>
        <p:nvSpPr>
          <p:cNvPr id="26" name="Title 3">
            <a:extLst>
              <a:ext uri="{FF2B5EF4-FFF2-40B4-BE49-F238E27FC236}">
                <a16:creationId xmlns:a16="http://schemas.microsoft.com/office/drawing/2014/main" id="{049E5DDC-5A1D-F87F-B53C-F858B6958DF4}"/>
              </a:ext>
            </a:extLst>
          </p:cNvPr>
          <p:cNvSpPr txBox="1">
            <a:spLocks/>
          </p:cNvSpPr>
          <p:nvPr/>
        </p:nvSpPr>
        <p:spPr>
          <a:xfrm>
            <a:off x="342369" y="-1420836"/>
            <a:ext cx="2216493"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800" b="0" spc="0" dirty="0">
                <a:solidFill>
                  <a:schemeClr val="bg1"/>
                </a:solidFill>
                <a:latin typeface="Montserrat Medium" pitchFamily="2" charset="77"/>
              </a:rPr>
              <a:t>Wealth inequalities between people of different ethnicities. In recent data </a:t>
            </a:r>
            <a:br>
              <a:rPr lang="en-US" sz="800" b="0" spc="0" dirty="0">
                <a:solidFill>
                  <a:schemeClr val="bg1"/>
                </a:solidFill>
                <a:latin typeface="Montserrat Medium" pitchFamily="2" charset="77"/>
              </a:rPr>
            </a:br>
            <a:r>
              <a:rPr lang="en-US" sz="800" b="0" spc="0" dirty="0">
                <a:solidFill>
                  <a:schemeClr val="bg1"/>
                </a:solidFill>
                <a:latin typeface="Montserrat Medium" pitchFamily="2" charset="77"/>
              </a:rPr>
              <a:t>(2016-18), Black African ethnicity held the lowest typical wealth (£23,700 family wealth per Capita), less than an eighth of the typical wealth held by a person of White British ethnicity (£197,000).</a:t>
            </a:r>
          </a:p>
          <a:p>
            <a:pPr algn="ctr">
              <a:lnSpc>
                <a:spcPct val="100000"/>
              </a:lnSpc>
            </a:pPr>
            <a:endParaRPr lang="en-US" sz="1400" b="0" dirty="0">
              <a:solidFill>
                <a:srgbClr val="86E6CD"/>
              </a:solidFill>
              <a:latin typeface="Montserrat Medium" pitchFamily="2" charset="77"/>
            </a:endParaRPr>
          </a:p>
        </p:txBody>
      </p:sp>
      <p:sp>
        <p:nvSpPr>
          <p:cNvPr id="28" name="Title 3">
            <a:extLst>
              <a:ext uri="{FF2B5EF4-FFF2-40B4-BE49-F238E27FC236}">
                <a16:creationId xmlns:a16="http://schemas.microsoft.com/office/drawing/2014/main" id="{26797B33-1E48-FFF0-36A4-02AACFC555D4}"/>
              </a:ext>
            </a:extLst>
          </p:cNvPr>
          <p:cNvSpPr txBox="1">
            <a:spLocks/>
          </p:cNvSpPr>
          <p:nvPr/>
        </p:nvSpPr>
        <p:spPr>
          <a:xfrm>
            <a:off x="1029793" y="1191451"/>
            <a:ext cx="2840061" cy="4218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dirty="0">
                <a:solidFill>
                  <a:schemeClr val="bg1"/>
                </a:solidFill>
              </a:rPr>
              <a:t>WEALTH INEQUALITIES </a:t>
            </a:r>
          </a:p>
          <a:p>
            <a:pPr>
              <a:lnSpc>
                <a:spcPct val="100000"/>
              </a:lnSpc>
            </a:pPr>
            <a:endParaRPr lang="en-US" sz="1200" dirty="0">
              <a:solidFill>
                <a:schemeClr val="bg1"/>
              </a:solidFill>
            </a:endParaRPr>
          </a:p>
        </p:txBody>
      </p:sp>
      <p:sp>
        <p:nvSpPr>
          <p:cNvPr id="33" name="Title 3">
            <a:extLst>
              <a:ext uri="{FF2B5EF4-FFF2-40B4-BE49-F238E27FC236}">
                <a16:creationId xmlns:a16="http://schemas.microsoft.com/office/drawing/2014/main" id="{B2571A19-1464-5CEB-C423-3490E63CF47C}"/>
              </a:ext>
            </a:extLst>
          </p:cNvPr>
          <p:cNvSpPr txBox="1">
            <a:spLocks/>
          </p:cNvSpPr>
          <p:nvPr/>
        </p:nvSpPr>
        <p:spPr>
          <a:xfrm>
            <a:off x="2169053" y="1657850"/>
            <a:ext cx="1636312" cy="4218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£197,000</a:t>
            </a:r>
          </a:p>
        </p:txBody>
      </p:sp>
      <p:sp>
        <p:nvSpPr>
          <p:cNvPr id="36" name="Title 3">
            <a:extLst>
              <a:ext uri="{FF2B5EF4-FFF2-40B4-BE49-F238E27FC236}">
                <a16:creationId xmlns:a16="http://schemas.microsoft.com/office/drawing/2014/main" id="{CC3CE288-250E-999F-7127-952BB9140B50}"/>
              </a:ext>
            </a:extLst>
          </p:cNvPr>
          <p:cNvSpPr txBox="1">
            <a:spLocks/>
          </p:cNvSpPr>
          <p:nvPr/>
        </p:nvSpPr>
        <p:spPr>
          <a:xfrm>
            <a:off x="367417" y="1671304"/>
            <a:ext cx="13823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£23,700 </a:t>
            </a:r>
          </a:p>
        </p:txBody>
      </p:sp>
      <p:sp>
        <p:nvSpPr>
          <p:cNvPr id="38" name="Title 3">
            <a:extLst>
              <a:ext uri="{FF2B5EF4-FFF2-40B4-BE49-F238E27FC236}">
                <a16:creationId xmlns:a16="http://schemas.microsoft.com/office/drawing/2014/main" id="{E1F484C5-1723-8E55-3E4C-8024CA689F78}"/>
              </a:ext>
            </a:extLst>
          </p:cNvPr>
          <p:cNvSpPr txBox="1">
            <a:spLocks/>
          </p:cNvSpPr>
          <p:nvPr/>
        </p:nvSpPr>
        <p:spPr>
          <a:xfrm>
            <a:off x="2280314" y="2023955"/>
            <a:ext cx="1636310"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dirty="0">
                <a:solidFill>
                  <a:srgbClr val="86E6CD"/>
                </a:solidFill>
                <a:latin typeface="Montserrat Medium" pitchFamily="2" charset="77"/>
              </a:rPr>
              <a:t>White British </a:t>
            </a:r>
            <a:br>
              <a:rPr lang="en-US" sz="1200" b="0" dirty="0">
                <a:solidFill>
                  <a:srgbClr val="86E6CD"/>
                </a:solidFill>
                <a:latin typeface="Montserrat Medium" pitchFamily="2" charset="77"/>
              </a:rPr>
            </a:br>
            <a:r>
              <a:rPr lang="en-US" sz="1200" b="0" dirty="0">
                <a:solidFill>
                  <a:srgbClr val="86E6CD"/>
                </a:solidFill>
                <a:latin typeface="Montserrat Medium" pitchFamily="2" charset="77"/>
              </a:rPr>
              <a:t>ethnicity </a:t>
            </a:r>
          </a:p>
        </p:txBody>
      </p:sp>
      <p:sp>
        <p:nvSpPr>
          <p:cNvPr id="39" name="Oval 38">
            <a:extLst>
              <a:ext uri="{FF2B5EF4-FFF2-40B4-BE49-F238E27FC236}">
                <a16:creationId xmlns:a16="http://schemas.microsoft.com/office/drawing/2014/main" id="{4A464FB3-DCD3-A37F-E7C5-F6AF0248DB94}"/>
              </a:ext>
            </a:extLst>
          </p:cNvPr>
          <p:cNvSpPr/>
          <p:nvPr/>
        </p:nvSpPr>
        <p:spPr>
          <a:xfrm>
            <a:off x="4614259" y="1101627"/>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A82D613D-1231-4EEA-E0A9-15C987CBCAFC}"/>
              </a:ext>
            </a:extLst>
          </p:cNvPr>
          <p:cNvPicPr>
            <a:picLocks noChangeAspect="1"/>
          </p:cNvPicPr>
          <p:nvPr/>
        </p:nvPicPr>
        <p:blipFill>
          <a:blip r:embed="rId5"/>
          <a:stretch>
            <a:fillRect/>
          </a:stretch>
        </p:blipFill>
        <p:spPr>
          <a:xfrm>
            <a:off x="4698159" y="1181530"/>
            <a:ext cx="318443" cy="297413"/>
          </a:xfrm>
          <a:prstGeom prst="rect">
            <a:avLst/>
          </a:prstGeom>
        </p:spPr>
      </p:pic>
      <p:sp>
        <p:nvSpPr>
          <p:cNvPr id="42" name="Oval 41">
            <a:extLst>
              <a:ext uri="{FF2B5EF4-FFF2-40B4-BE49-F238E27FC236}">
                <a16:creationId xmlns:a16="http://schemas.microsoft.com/office/drawing/2014/main" id="{D538BB4B-190F-7C3D-2FD0-D29ECCE5950B}"/>
              </a:ext>
            </a:extLst>
          </p:cNvPr>
          <p:cNvSpPr/>
          <p:nvPr/>
        </p:nvSpPr>
        <p:spPr>
          <a:xfrm>
            <a:off x="4626026" y="3962270"/>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9D2D2903-0EF9-CB97-A59D-C1255C2BD6CB}"/>
              </a:ext>
            </a:extLst>
          </p:cNvPr>
          <p:cNvPicPr>
            <a:picLocks noChangeAspect="1"/>
          </p:cNvPicPr>
          <p:nvPr/>
        </p:nvPicPr>
        <p:blipFill>
          <a:blip r:embed="rId6"/>
          <a:stretch>
            <a:fillRect/>
          </a:stretch>
        </p:blipFill>
        <p:spPr>
          <a:xfrm>
            <a:off x="5507246" y="3862951"/>
            <a:ext cx="2109811" cy="971842"/>
          </a:xfrm>
          <a:prstGeom prst="rect">
            <a:avLst/>
          </a:prstGeom>
        </p:spPr>
      </p:pic>
      <p:pic>
        <p:nvPicPr>
          <p:cNvPr id="45" name="Picture 44">
            <a:extLst>
              <a:ext uri="{FF2B5EF4-FFF2-40B4-BE49-F238E27FC236}">
                <a16:creationId xmlns:a16="http://schemas.microsoft.com/office/drawing/2014/main" id="{C10EA001-2C1A-C828-D343-74AB6C696FFC}"/>
              </a:ext>
            </a:extLst>
          </p:cNvPr>
          <p:cNvPicPr>
            <a:picLocks noChangeAspect="1"/>
          </p:cNvPicPr>
          <p:nvPr/>
        </p:nvPicPr>
        <p:blipFill>
          <a:blip r:embed="rId7"/>
          <a:stretch>
            <a:fillRect/>
          </a:stretch>
        </p:blipFill>
        <p:spPr>
          <a:xfrm>
            <a:off x="4734549" y="4036560"/>
            <a:ext cx="263072" cy="265486"/>
          </a:xfrm>
          <a:prstGeom prst="rect">
            <a:avLst/>
          </a:prstGeom>
        </p:spPr>
      </p:pic>
      <p:sp>
        <p:nvSpPr>
          <p:cNvPr id="46" name="Title 3">
            <a:extLst>
              <a:ext uri="{FF2B5EF4-FFF2-40B4-BE49-F238E27FC236}">
                <a16:creationId xmlns:a16="http://schemas.microsoft.com/office/drawing/2014/main" id="{18A0D72D-88B9-CA8B-0A79-460245BA9832}"/>
              </a:ext>
            </a:extLst>
          </p:cNvPr>
          <p:cNvSpPr txBox="1">
            <a:spLocks/>
          </p:cNvSpPr>
          <p:nvPr/>
        </p:nvSpPr>
        <p:spPr>
          <a:xfrm>
            <a:off x="4494044" y="4954422"/>
            <a:ext cx="355600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rgbClr val="86E6CD"/>
                </a:solidFill>
                <a:latin typeface="Montserrat Medium" pitchFamily="2" charset="77"/>
              </a:rPr>
              <a:t>COVID-19 pandemic, Black youth unemployment (41.6%) was more than three times higher than White youth unemployment (12.4%).</a:t>
            </a:r>
          </a:p>
          <a:p>
            <a:pPr>
              <a:lnSpc>
                <a:spcPct val="100000"/>
              </a:lnSpc>
            </a:pPr>
            <a:endParaRPr lang="en-US" sz="1600" b="0" spc="0" dirty="0">
              <a:solidFill>
                <a:srgbClr val="86E6CD"/>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pic>
        <p:nvPicPr>
          <p:cNvPr id="47" name="Picture 46">
            <a:extLst>
              <a:ext uri="{FF2B5EF4-FFF2-40B4-BE49-F238E27FC236}">
                <a16:creationId xmlns:a16="http://schemas.microsoft.com/office/drawing/2014/main" id="{B34C0EC8-962A-58BB-5B11-34C80EA372A7}"/>
              </a:ext>
            </a:extLst>
          </p:cNvPr>
          <p:cNvPicPr>
            <a:picLocks noChangeAspect="1"/>
          </p:cNvPicPr>
          <p:nvPr/>
        </p:nvPicPr>
        <p:blipFill>
          <a:blip r:embed="rId8"/>
          <a:stretch>
            <a:fillRect/>
          </a:stretch>
        </p:blipFill>
        <p:spPr>
          <a:xfrm>
            <a:off x="8603763" y="2272855"/>
            <a:ext cx="2981960" cy="920552"/>
          </a:xfrm>
          <a:prstGeom prst="rect">
            <a:avLst/>
          </a:prstGeom>
        </p:spPr>
      </p:pic>
      <p:sp>
        <p:nvSpPr>
          <p:cNvPr id="49" name="Title 3">
            <a:extLst>
              <a:ext uri="{FF2B5EF4-FFF2-40B4-BE49-F238E27FC236}">
                <a16:creationId xmlns:a16="http://schemas.microsoft.com/office/drawing/2014/main" id="{608D1167-3E71-E5E4-2028-CA0770458A93}"/>
              </a:ext>
            </a:extLst>
          </p:cNvPr>
          <p:cNvSpPr txBox="1">
            <a:spLocks/>
          </p:cNvSpPr>
          <p:nvPr/>
        </p:nvSpPr>
        <p:spPr>
          <a:xfrm>
            <a:off x="8560782" y="1191451"/>
            <a:ext cx="296672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rgbClr val="86E6CD"/>
                </a:solidFill>
                <a:latin typeface="Montserrat Medium" pitchFamily="2" charset="77"/>
              </a:rPr>
              <a:t>September 2021, unemployment was highest for Black people (11%), compared to Indian people (5%) and White people (4%).</a:t>
            </a:r>
          </a:p>
          <a:p>
            <a:pPr>
              <a:lnSpc>
                <a:spcPct val="100000"/>
              </a:lnSpc>
            </a:pPr>
            <a:endParaRPr lang="en-US" sz="1600" b="0" spc="0" dirty="0">
              <a:solidFill>
                <a:schemeClr val="bg1"/>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50" name="Title 3">
            <a:extLst>
              <a:ext uri="{FF2B5EF4-FFF2-40B4-BE49-F238E27FC236}">
                <a16:creationId xmlns:a16="http://schemas.microsoft.com/office/drawing/2014/main" id="{7A33E44B-E018-198A-5ABF-DED800588CA6}"/>
              </a:ext>
            </a:extLst>
          </p:cNvPr>
          <p:cNvSpPr txBox="1">
            <a:spLocks/>
          </p:cNvSpPr>
          <p:nvPr/>
        </p:nvSpPr>
        <p:spPr>
          <a:xfrm>
            <a:off x="8539347" y="3300179"/>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Black</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51" name="Title 3">
            <a:extLst>
              <a:ext uri="{FF2B5EF4-FFF2-40B4-BE49-F238E27FC236}">
                <a16:creationId xmlns:a16="http://schemas.microsoft.com/office/drawing/2014/main" id="{5BB399FC-A2CA-6113-5DC1-9427E978B0E9}"/>
              </a:ext>
            </a:extLst>
          </p:cNvPr>
          <p:cNvSpPr txBox="1">
            <a:spLocks/>
          </p:cNvSpPr>
          <p:nvPr/>
        </p:nvSpPr>
        <p:spPr>
          <a:xfrm>
            <a:off x="9687427" y="3310339"/>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Indian</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52" name="Title 3">
            <a:extLst>
              <a:ext uri="{FF2B5EF4-FFF2-40B4-BE49-F238E27FC236}">
                <a16:creationId xmlns:a16="http://schemas.microsoft.com/office/drawing/2014/main" id="{776EBFA9-4E93-78A9-71B4-43A89B649D66}"/>
              </a:ext>
            </a:extLst>
          </p:cNvPr>
          <p:cNvSpPr txBox="1">
            <a:spLocks/>
          </p:cNvSpPr>
          <p:nvPr/>
        </p:nvSpPr>
        <p:spPr>
          <a:xfrm>
            <a:off x="10764387" y="3320499"/>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White</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55" name="Oval 54">
            <a:extLst>
              <a:ext uri="{FF2B5EF4-FFF2-40B4-BE49-F238E27FC236}">
                <a16:creationId xmlns:a16="http://schemas.microsoft.com/office/drawing/2014/main" id="{64143B70-596B-E89A-01F9-3429CF6A203F}"/>
              </a:ext>
            </a:extLst>
          </p:cNvPr>
          <p:cNvSpPr/>
          <p:nvPr/>
        </p:nvSpPr>
        <p:spPr>
          <a:xfrm>
            <a:off x="8644528" y="3962270"/>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a:extLst>
              <a:ext uri="{FF2B5EF4-FFF2-40B4-BE49-F238E27FC236}">
                <a16:creationId xmlns:a16="http://schemas.microsoft.com/office/drawing/2014/main" id="{F0674894-43A5-1A67-CE08-8789D77CB832}"/>
              </a:ext>
            </a:extLst>
          </p:cNvPr>
          <p:cNvPicPr>
            <a:picLocks noChangeAspect="1"/>
          </p:cNvPicPr>
          <p:nvPr/>
        </p:nvPicPr>
        <p:blipFill>
          <a:blip r:embed="rId9"/>
          <a:stretch>
            <a:fillRect/>
          </a:stretch>
        </p:blipFill>
        <p:spPr>
          <a:xfrm>
            <a:off x="8731110" y="4049814"/>
            <a:ext cx="335862" cy="324850"/>
          </a:xfrm>
          <a:prstGeom prst="rect">
            <a:avLst/>
          </a:prstGeom>
        </p:spPr>
      </p:pic>
      <p:sp>
        <p:nvSpPr>
          <p:cNvPr id="57" name="Title 3">
            <a:extLst>
              <a:ext uri="{FF2B5EF4-FFF2-40B4-BE49-F238E27FC236}">
                <a16:creationId xmlns:a16="http://schemas.microsoft.com/office/drawing/2014/main" id="{91FB5E65-89FC-326D-D043-F37292E7A3E5}"/>
              </a:ext>
            </a:extLst>
          </p:cNvPr>
          <p:cNvSpPr txBox="1">
            <a:spLocks/>
          </p:cNvSpPr>
          <p:nvPr/>
        </p:nvSpPr>
        <p:spPr>
          <a:xfrm>
            <a:off x="8525377" y="5046521"/>
            <a:ext cx="2560320"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dirty="0">
                <a:solidFill>
                  <a:srgbClr val="86E6CD"/>
                </a:solidFill>
                <a:latin typeface="Montserrat Medium" pitchFamily="2" charset="77"/>
              </a:rPr>
              <a:t>White worker av. </a:t>
            </a:r>
            <a:br>
              <a:rPr lang="en-US" sz="1400" b="0" dirty="0">
                <a:solidFill>
                  <a:srgbClr val="86E6CD"/>
                </a:solidFill>
                <a:latin typeface="Montserrat Medium" pitchFamily="2" charset="77"/>
              </a:rPr>
            </a:br>
            <a:r>
              <a:rPr lang="en-US" sz="1400" b="0" dirty="0">
                <a:solidFill>
                  <a:srgbClr val="86E6CD"/>
                </a:solidFill>
                <a:latin typeface="Montserrat Medium" pitchFamily="2" charset="77"/>
              </a:rPr>
              <a:t>hourly wage</a:t>
            </a:r>
            <a:endParaRPr lang="en-US" sz="1000" b="0" dirty="0">
              <a:solidFill>
                <a:srgbClr val="86E6CD"/>
              </a:solidFill>
              <a:latin typeface="Montserrat Medium" pitchFamily="2" charset="77"/>
            </a:endParaRPr>
          </a:p>
        </p:txBody>
      </p:sp>
      <p:sp>
        <p:nvSpPr>
          <p:cNvPr id="58" name="Title 3">
            <a:extLst>
              <a:ext uri="{FF2B5EF4-FFF2-40B4-BE49-F238E27FC236}">
                <a16:creationId xmlns:a16="http://schemas.microsoft.com/office/drawing/2014/main" id="{EEDF4B75-3DB1-477F-4B6D-357EEED4325E}"/>
              </a:ext>
            </a:extLst>
          </p:cNvPr>
          <p:cNvSpPr txBox="1">
            <a:spLocks/>
          </p:cNvSpPr>
          <p:nvPr/>
        </p:nvSpPr>
        <p:spPr>
          <a:xfrm>
            <a:off x="8356831" y="4691077"/>
            <a:ext cx="17379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£12.49ph</a:t>
            </a:r>
          </a:p>
        </p:txBody>
      </p:sp>
      <p:sp>
        <p:nvSpPr>
          <p:cNvPr id="59" name="Title 3">
            <a:extLst>
              <a:ext uri="{FF2B5EF4-FFF2-40B4-BE49-F238E27FC236}">
                <a16:creationId xmlns:a16="http://schemas.microsoft.com/office/drawing/2014/main" id="{45DFBF7D-D0E9-DC40-A88D-FB16FEFD999B}"/>
              </a:ext>
            </a:extLst>
          </p:cNvPr>
          <p:cNvSpPr txBox="1">
            <a:spLocks/>
          </p:cNvSpPr>
          <p:nvPr/>
        </p:nvSpPr>
        <p:spPr>
          <a:xfrm>
            <a:off x="10144244" y="5046521"/>
            <a:ext cx="1906129"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dirty="0">
                <a:solidFill>
                  <a:srgbClr val="86E6CD"/>
                </a:solidFill>
                <a:latin typeface="Montserrat Medium" pitchFamily="2" charset="77"/>
              </a:rPr>
              <a:t>Black ethnicity av. </a:t>
            </a:r>
            <a:br>
              <a:rPr lang="en-US" sz="1400" b="0" dirty="0">
                <a:solidFill>
                  <a:srgbClr val="86E6CD"/>
                </a:solidFill>
                <a:latin typeface="Montserrat Medium" pitchFamily="2" charset="77"/>
              </a:rPr>
            </a:br>
            <a:r>
              <a:rPr lang="en-US" sz="1400" b="0" dirty="0">
                <a:solidFill>
                  <a:srgbClr val="86E6CD"/>
                </a:solidFill>
                <a:latin typeface="Montserrat Medium" pitchFamily="2" charset="77"/>
              </a:rPr>
              <a:t>hourly pay </a:t>
            </a:r>
          </a:p>
        </p:txBody>
      </p:sp>
      <p:sp>
        <p:nvSpPr>
          <p:cNvPr id="60" name="Title 3">
            <a:extLst>
              <a:ext uri="{FF2B5EF4-FFF2-40B4-BE49-F238E27FC236}">
                <a16:creationId xmlns:a16="http://schemas.microsoft.com/office/drawing/2014/main" id="{FD4E11A3-E86C-B223-3D8F-E18EC7CB7ED7}"/>
              </a:ext>
            </a:extLst>
          </p:cNvPr>
          <p:cNvSpPr txBox="1">
            <a:spLocks/>
          </p:cNvSpPr>
          <p:nvPr/>
        </p:nvSpPr>
        <p:spPr>
          <a:xfrm>
            <a:off x="9739364" y="4693077"/>
            <a:ext cx="2611672" cy="4218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£12-10.57ph</a:t>
            </a:r>
          </a:p>
        </p:txBody>
      </p:sp>
      <p:sp>
        <p:nvSpPr>
          <p:cNvPr id="3" name="Google Shape;118;g13c822bde9e_0_29">
            <a:extLst>
              <a:ext uri="{FF2B5EF4-FFF2-40B4-BE49-F238E27FC236}">
                <a16:creationId xmlns:a16="http://schemas.microsoft.com/office/drawing/2014/main" id="{A26146B9-EDA3-29E2-AD78-89DB0C5FA7AC}"/>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1238279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4F9685F5-CE46-7071-9F65-3A859BE3AA85}"/>
              </a:ext>
            </a:extLst>
          </p:cNvPr>
          <p:cNvPicPr>
            <a:picLocks noChangeAspect="1"/>
          </p:cNvPicPr>
          <p:nvPr/>
        </p:nvPicPr>
        <p:blipFill>
          <a:blip r:embed="rId3"/>
          <a:stretch>
            <a:fillRect/>
          </a:stretch>
        </p:blipFill>
        <p:spPr>
          <a:xfrm>
            <a:off x="811895" y="2953837"/>
            <a:ext cx="2144455" cy="3383130"/>
          </a:xfrm>
          <a:prstGeom prst="rect">
            <a:avLst/>
          </a:prstGeom>
        </p:spPr>
      </p:pic>
      <p:sp>
        <p:nvSpPr>
          <p:cNvPr id="6" name="Title 3">
            <a:extLst>
              <a:ext uri="{FF2B5EF4-FFF2-40B4-BE49-F238E27FC236}">
                <a16:creationId xmlns:a16="http://schemas.microsoft.com/office/drawing/2014/main" id="{9C3B3EE9-88D1-9DC8-1DBD-969B37953471}"/>
              </a:ext>
            </a:extLst>
          </p:cNvPr>
          <p:cNvSpPr txBox="1">
            <a:spLocks/>
          </p:cNvSpPr>
          <p:nvPr/>
        </p:nvSpPr>
        <p:spPr>
          <a:xfrm>
            <a:off x="16496748" y="1183452"/>
            <a:ext cx="1636312" cy="4218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£197,000</a:t>
            </a:r>
          </a:p>
        </p:txBody>
      </p:sp>
      <p:sp>
        <p:nvSpPr>
          <p:cNvPr id="8" name="Title 3">
            <a:extLst>
              <a:ext uri="{FF2B5EF4-FFF2-40B4-BE49-F238E27FC236}">
                <a16:creationId xmlns:a16="http://schemas.microsoft.com/office/drawing/2014/main" id="{E046D7E4-85A3-C0F3-8638-394130CB38E6}"/>
              </a:ext>
            </a:extLst>
          </p:cNvPr>
          <p:cNvSpPr txBox="1">
            <a:spLocks/>
          </p:cNvSpPr>
          <p:nvPr/>
        </p:nvSpPr>
        <p:spPr>
          <a:xfrm>
            <a:off x="14170108" y="1173292"/>
            <a:ext cx="13823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£23,700 </a:t>
            </a:r>
          </a:p>
        </p:txBody>
      </p:sp>
      <p:sp>
        <p:nvSpPr>
          <p:cNvPr id="9" name="Title 3">
            <a:extLst>
              <a:ext uri="{FF2B5EF4-FFF2-40B4-BE49-F238E27FC236}">
                <a16:creationId xmlns:a16="http://schemas.microsoft.com/office/drawing/2014/main" id="{B82ED926-18CF-00FB-42A4-E24A73C91187}"/>
              </a:ext>
            </a:extLst>
          </p:cNvPr>
          <p:cNvSpPr txBox="1">
            <a:spLocks/>
          </p:cNvSpPr>
          <p:nvPr/>
        </p:nvSpPr>
        <p:spPr>
          <a:xfrm>
            <a:off x="16192502" y="1484313"/>
            <a:ext cx="2560320"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b="0" dirty="0">
                <a:solidFill>
                  <a:srgbClr val="86E6CD"/>
                </a:solidFill>
                <a:latin typeface="Montserrat Medium" pitchFamily="2" charset="77"/>
              </a:rPr>
              <a:t>White British ethnicity </a:t>
            </a:r>
          </a:p>
        </p:txBody>
      </p:sp>
      <p:sp>
        <p:nvSpPr>
          <p:cNvPr id="11" name="Title 3">
            <a:extLst>
              <a:ext uri="{FF2B5EF4-FFF2-40B4-BE49-F238E27FC236}">
                <a16:creationId xmlns:a16="http://schemas.microsoft.com/office/drawing/2014/main" id="{A176A82E-588A-81FE-05B5-3426417C63FE}"/>
              </a:ext>
            </a:extLst>
          </p:cNvPr>
          <p:cNvSpPr txBox="1">
            <a:spLocks/>
          </p:cNvSpPr>
          <p:nvPr/>
        </p:nvSpPr>
        <p:spPr>
          <a:xfrm>
            <a:off x="14201140" y="482412"/>
            <a:ext cx="561848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rgbClr val="86E6CD"/>
                </a:solidFill>
                <a:latin typeface="Montserrat Medium" pitchFamily="2" charset="77"/>
              </a:rPr>
              <a:t>Wealth inequalities between people of different ethnicities. In recent data </a:t>
            </a:r>
            <a:br>
              <a:rPr lang="en-US" sz="1000" b="0" spc="0" dirty="0">
                <a:solidFill>
                  <a:srgbClr val="86E6CD"/>
                </a:solidFill>
                <a:latin typeface="Montserrat Medium" pitchFamily="2" charset="77"/>
              </a:rPr>
            </a:br>
            <a:r>
              <a:rPr lang="en-US" sz="1000" b="0" spc="0" dirty="0">
                <a:solidFill>
                  <a:srgbClr val="86E6CD"/>
                </a:solidFill>
                <a:latin typeface="Montserrat Medium" pitchFamily="2" charset="77"/>
              </a:rPr>
              <a:t>(2016-18), Black African ethnicity held the lowest typical wealth (£23,700 family wealth per Capita), less than an eighth of the typical wealth held by a person of White British ethnicity (£197,000).</a:t>
            </a:r>
          </a:p>
          <a:p>
            <a:pPr algn="ctr">
              <a:lnSpc>
                <a:spcPct val="100000"/>
              </a:lnSpc>
            </a:pPr>
            <a:endParaRPr lang="en-US" sz="1400" b="0" dirty="0">
              <a:solidFill>
                <a:srgbClr val="86E6CD"/>
              </a:solidFill>
              <a:latin typeface="Montserrat Medium" pitchFamily="2" charset="77"/>
            </a:endParaRPr>
          </a:p>
        </p:txBody>
      </p:sp>
      <p:sp>
        <p:nvSpPr>
          <p:cNvPr id="12" name="Title 3">
            <a:extLst>
              <a:ext uri="{FF2B5EF4-FFF2-40B4-BE49-F238E27FC236}">
                <a16:creationId xmlns:a16="http://schemas.microsoft.com/office/drawing/2014/main" id="{5C3C337B-DA67-CE73-740C-B481D89A6059}"/>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WEALTH GAP</a:t>
            </a:r>
          </a:p>
        </p:txBody>
      </p:sp>
      <p:sp>
        <p:nvSpPr>
          <p:cNvPr id="21" name="Title 3">
            <a:extLst>
              <a:ext uri="{FF2B5EF4-FFF2-40B4-BE49-F238E27FC236}">
                <a16:creationId xmlns:a16="http://schemas.microsoft.com/office/drawing/2014/main" id="{8F142F74-F519-0A95-22AD-3AB65C42B829}"/>
              </a:ext>
            </a:extLst>
          </p:cNvPr>
          <p:cNvSpPr txBox="1">
            <a:spLocks/>
          </p:cNvSpPr>
          <p:nvPr/>
        </p:nvSpPr>
        <p:spPr>
          <a:xfrm>
            <a:off x="14221460" y="3866962"/>
            <a:ext cx="355600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rgbClr val="86E6CD"/>
                </a:solidFill>
                <a:latin typeface="Montserrat Medium" pitchFamily="2" charset="77"/>
              </a:rPr>
              <a:t>COVID-19 pandemic, Black youth unemployment (41.6%) was more than three times higher than White youth unemployment (12.4%).</a:t>
            </a:r>
          </a:p>
          <a:p>
            <a:pPr>
              <a:lnSpc>
                <a:spcPct val="100000"/>
              </a:lnSpc>
            </a:pPr>
            <a:endParaRPr lang="en-US" sz="1600" b="0" spc="0" dirty="0">
              <a:solidFill>
                <a:srgbClr val="86E6CD"/>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pic>
        <p:nvPicPr>
          <p:cNvPr id="25" name="Picture 24">
            <a:extLst>
              <a:ext uri="{FF2B5EF4-FFF2-40B4-BE49-F238E27FC236}">
                <a16:creationId xmlns:a16="http://schemas.microsoft.com/office/drawing/2014/main" id="{1F21BDD0-1A0D-BE97-2AB8-2288E6996F2A}"/>
              </a:ext>
            </a:extLst>
          </p:cNvPr>
          <p:cNvPicPr>
            <a:picLocks noChangeAspect="1"/>
          </p:cNvPicPr>
          <p:nvPr/>
        </p:nvPicPr>
        <p:blipFill>
          <a:blip r:embed="rId4"/>
          <a:stretch>
            <a:fillRect/>
          </a:stretch>
        </p:blipFill>
        <p:spPr>
          <a:xfrm>
            <a:off x="17470479" y="3788320"/>
            <a:ext cx="2159000" cy="994500"/>
          </a:xfrm>
          <a:prstGeom prst="rect">
            <a:avLst/>
          </a:prstGeom>
        </p:spPr>
      </p:pic>
      <p:sp>
        <p:nvSpPr>
          <p:cNvPr id="27" name="Title 3">
            <a:extLst>
              <a:ext uri="{FF2B5EF4-FFF2-40B4-BE49-F238E27FC236}">
                <a16:creationId xmlns:a16="http://schemas.microsoft.com/office/drawing/2014/main" id="{D4E46512-741F-3BFD-C783-0C14B28838A4}"/>
              </a:ext>
            </a:extLst>
          </p:cNvPr>
          <p:cNvSpPr txBox="1">
            <a:spLocks/>
          </p:cNvSpPr>
          <p:nvPr/>
        </p:nvSpPr>
        <p:spPr>
          <a:xfrm>
            <a:off x="5213124" y="937398"/>
            <a:ext cx="355600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rgbClr val="86E6CD"/>
                </a:solidFill>
                <a:latin typeface="Montserrat Medium" pitchFamily="2" charset="77"/>
              </a:rPr>
              <a:t>Black graduates earn less </a:t>
            </a:r>
            <a:br>
              <a:rPr lang="en-US" sz="1200" b="0" spc="0" dirty="0">
                <a:solidFill>
                  <a:srgbClr val="86E6CD"/>
                </a:solidFill>
                <a:latin typeface="Montserrat Medium" pitchFamily="2" charset="77"/>
              </a:rPr>
            </a:br>
            <a:r>
              <a:rPr lang="en-US" sz="1200" b="0" spc="0" dirty="0">
                <a:solidFill>
                  <a:srgbClr val="86E6CD"/>
                </a:solidFill>
                <a:latin typeface="Montserrat Medium" pitchFamily="2" charset="77"/>
              </a:rPr>
              <a:t>than White, Asian and Mixed-Race graduates six months after leaving university</a:t>
            </a: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pic>
        <p:nvPicPr>
          <p:cNvPr id="30" name="Picture 29">
            <a:extLst>
              <a:ext uri="{FF2B5EF4-FFF2-40B4-BE49-F238E27FC236}">
                <a16:creationId xmlns:a16="http://schemas.microsoft.com/office/drawing/2014/main" id="{78165C37-1803-C87A-8249-13C886BDC915}"/>
              </a:ext>
            </a:extLst>
          </p:cNvPr>
          <p:cNvPicPr>
            <a:picLocks noChangeAspect="1"/>
          </p:cNvPicPr>
          <p:nvPr/>
        </p:nvPicPr>
        <p:blipFill>
          <a:blip r:embed="rId5"/>
          <a:stretch>
            <a:fillRect/>
          </a:stretch>
        </p:blipFill>
        <p:spPr>
          <a:xfrm>
            <a:off x="14336120" y="5293102"/>
            <a:ext cx="2981960" cy="920552"/>
          </a:xfrm>
          <a:prstGeom prst="rect">
            <a:avLst/>
          </a:prstGeom>
        </p:spPr>
      </p:pic>
      <p:sp>
        <p:nvSpPr>
          <p:cNvPr id="31" name="Title 3">
            <a:extLst>
              <a:ext uri="{FF2B5EF4-FFF2-40B4-BE49-F238E27FC236}">
                <a16:creationId xmlns:a16="http://schemas.microsoft.com/office/drawing/2014/main" id="{1F40BA59-419C-40D6-326F-A972948E436E}"/>
              </a:ext>
            </a:extLst>
          </p:cNvPr>
          <p:cNvSpPr txBox="1">
            <a:spLocks/>
          </p:cNvSpPr>
          <p:nvPr/>
        </p:nvSpPr>
        <p:spPr>
          <a:xfrm>
            <a:off x="17472660" y="5380799"/>
            <a:ext cx="296672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September 2021, unemployment was highest for Black people (11%), compared to Indian people (5%) and White people (4%).</a:t>
            </a:r>
          </a:p>
          <a:p>
            <a:pPr>
              <a:lnSpc>
                <a:spcPct val="100000"/>
              </a:lnSpc>
            </a:pPr>
            <a:endParaRPr lang="en-US" sz="1600" b="0" spc="0" dirty="0">
              <a:solidFill>
                <a:schemeClr val="bg1"/>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32" name="Title 3">
            <a:extLst>
              <a:ext uri="{FF2B5EF4-FFF2-40B4-BE49-F238E27FC236}">
                <a16:creationId xmlns:a16="http://schemas.microsoft.com/office/drawing/2014/main" id="{144423E1-8236-5664-500E-B8B70B6D3275}"/>
              </a:ext>
            </a:extLst>
          </p:cNvPr>
          <p:cNvSpPr txBox="1">
            <a:spLocks/>
          </p:cNvSpPr>
          <p:nvPr/>
        </p:nvSpPr>
        <p:spPr>
          <a:xfrm>
            <a:off x="14265364" y="6253477"/>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Black</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34" name="Title 3">
            <a:extLst>
              <a:ext uri="{FF2B5EF4-FFF2-40B4-BE49-F238E27FC236}">
                <a16:creationId xmlns:a16="http://schemas.microsoft.com/office/drawing/2014/main" id="{F37FB8F3-9867-42DD-073B-800B1D353639}"/>
              </a:ext>
            </a:extLst>
          </p:cNvPr>
          <p:cNvSpPr txBox="1">
            <a:spLocks/>
          </p:cNvSpPr>
          <p:nvPr/>
        </p:nvSpPr>
        <p:spPr>
          <a:xfrm>
            <a:off x="15413444" y="6263637"/>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Indian</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35" name="Title 3">
            <a:extLst>
              <a:ext uri="{FF2B5EF4-FFF2-40B4-BE49-F238E27FC236}">
                <a16:creationId xmlns:a16="http://schemas.microsoft.com/office/drawing/2014/main" id="{0870A78C-5E9D-FE76-DBBE-CB29C50750B0}"/>
              </a:ext>
            </a:extLst>
          </p:cNvPr>
          <p:cNvSpPr txBox="1">
            <a:spLocks/>
          </p:cNvSpPr>
          <p:nvPr/>
        </p:nvSpPr>
        <p:spPr>
          <a:xfrm>
            <a:off x="16490404" y="6273797"/>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White</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cxnSp>
        <p:nvCxnSpPr>
          <p:cNvPr id="10" name="Straight Connector 9">
            <a:extLst>
              <a:ext uri="{FF2B5EF4-FFF2-40B4-BE49-F238E27FC236}">
                <a16:creationId xmlns:a16="http://schemas.microsoft.com/office/drawing/2014/main" id="{0836CF03-C212-3005-ADC7-05B97554ADEF}"/>
              </a:ext>
            </a:extLst>
          </p:cNvPr>
          <p:cNvCxnSpPr>
            <a:cxnSpLocks/>
          </p:cNvCxnSpPr>
          <p:nvPr/>
        </p:nvCxnSpPr>
        <p:spPr>
          <a:xfrm>
            <a:off x="4037692" y="760760"/>
            <a:ext cx="0" cy="557620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2DCF34-3AB6-AF60-7A34-166C879CB17C}"/>
              </a:ext>
            </a:extLst>
          </p:cNvPr>
          <p:cNvCxnSpPr>
            <a:cxnSpLocks/>
          </p:cNvCxnSpPr>
          <p:nvPr/>
        </p:nvCxnSpPr>
        <p:spPr>
          <a:xfrm>
            <a:off x="8154308" y="760760"/>
            <a:ext cx="0" cy="557620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itle 3">
            <a:extLst>
              <a:ext uri="{FF2B5EF4-FFF2-40B4-BE49-F238E27FC236}">
                <a16:creationId xmlns:a16="http://schemas.microsoft.com/office/drawing/2014/main" id="{049E5DDC-5A1D-F87F-B53C-F858B6958DF4}"/>
              </a:ext>
            </a:extLst>
          </p:cNvPr>
          <p:cNvSpPr txBox="1">
            <a:spLocks/>
          </p:cNvSpPr>
          <p:nvPr/>
        </p:nvSpPr>
        <p:spPr>
          <a:xfrm>
            <a:off x="342369" y="-1420836"/>
            <a:ext cx="2216493"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800" b="0" spc="0" dirty="0">
                <a:solidFill>
                  <a:schemeClr val="bg1"/>
                </a:solidFill>
                <a:latin typeface="Montserrat Medium" pitchFamily="2" charset="77"/>
              </a:rPr>
              <a:t>Wealth inequalities between people of different ethnicities. In recent data </a:t>
            </a:r>
            <a:br>
              <a:rPr lang="en-US" sz="800" b="0" spc="0" dirty="0">
                <a:solidFill>
                  <a:schemeClr val="bg1"/>
                </a:solidFill>
                <a:latin typeface="Montserrat Medium" pitchFamily="2" charset="77"/>
              </a:rPr>
            </a:br>
            <a:r>
              <a:rPr lang="en-US" sz="800" b="0" spc="0" dirty="0">
                <a:solidFill>
                  <a:schemeClr val="bg1"/>
                </a:solidFill>
                <a:latin typeface="Montserrat Medium" pitchFamily="2" charset="77"/>
              </a:rPr>
              <a:t>(2016-18), Black African ethnicity held the lowest typical wealth (£23,700 family wealth per Capita), less than an eighth of the typical wealth held by a person of White British ethnicity (£197,000).</a:t>
            </a:r>
          </a:p>
          <a:p>
            <a:pPr algn="ctr">
              <a:lnSpc>
                <a:spcPct val="100000"/>
              </a:lnSpc>
            </a:pPr>
            <a:endParaRPr lang="en-US" sz="1400" b="0" dirty="0">
              <a:solidFill>
                <a:srgbClr val="86E6CD"/>
              </a:solidFill>
              <a:latin typeface="Montserrat Medium" pitchFamily="2" charset="77"/>
            </a:endParaRPr>
          </a:p>
        </p:txBody>
      </p:sp>
      <p:sp>
        <p:nvSpPr>
          <p:cNvPr id="39" name="Oval 38">
            <a:extLst>
              <a:ext uri="{FF2B5EF4-FFF2-40B4-BE49-F238E27FC236}">
                <a16:creationId xmlns:a16="http://schemas.microsoft.com/office/drawing/2014/main" id="{4A464FB3-DCD3-A37F-E7C5-F6AF0248DB94}"/>
              </a:ext>
            </a:extLst>
          </p:cNvPr>
          <p:cNvSpPr/>
          <p:nvPr/>
        </p:nvSpPr>
        <p:spPr>
          <a:xfrm>
            <a:off x="4614259" y="1101627"/>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A82D613D-1231-4EEA-E0A9-15C987CBCAFC}"/>
              </a:ext>
            </a:extLst>
          </p:cNvPr>
          <p:cNvPicPr>
            <a:picLocks noChangeAspect="1"/>
          </p:cNvPicPr>
          <p:nvPr/>
        </p:nvPicPr>
        <p:blipFill>
          <a:blip r:embed="rId6"/>
          <a:stretch>
            <a:fillRect/>
          </a:stretch>
        </p:blipFill>
        <p:spPr>
          <a:xfrm>
            <a:off x="4698159" y="1181530"/>
            <a:ext cx="318443" cy="297413"/>
          </a:xfrm>
          <a:prstGeom prst="rect">
            <a:avLst/>
          </a:prstGeom>
        </p:spPr>
      </p:pic>
      <p:sp>
        <p:nvSpPr>
          <p:cNvPr id="46" name="Title 3">
            <a:extLst>
              <a:ext uri="{FF2B5EF4-FFF2-40B4-BE49-F238E27FC236}">
                <a16:creationId xmlns:a16="http://schemas.microsoft.com/office/drawing/2014/main" id="{18A0D72D-88B9-CA8B-0A79-460245BA9832}"/>
              </a:ext>
            </a:extLst>
          </p:cNvPr>
          <p:cNvSpPr txBox="1">
            <a:spLocks/>
          </p:cNvSpPr>
          <p:nvPr/>
        </p:nvSpPr>
        <p:spPr>
          <a:xfrm>
            <a:off x="5504565" y="4115107"/>
            <a:ext cx="26656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rgbClr val="86E6CD"/>
                </a:solidFill>
                <a:latin typeface="Montserrat Medium" pitchFamily="2" charset="77"/>
              </a:rPr>
              <a:t>Children in households headed by people from an Asian background or those in the other ethnic group were in persistent poverty</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pic>
        <p:nvPicPr>
          <p:cNvPr id="48" name="Picture 47">
            <a:extLst>
              <a:ext uri="{FF2B5EF4-FFF2-40B4-BE49-F238E27FC236}">
                <a16:creationId xmlns:a16="http://schemas.microsoft.com/office/drawing/2014/main" id="{ACA5877B-BA67-C9F3-2BA1-E5B98B0B6D0B}"/>
              </a:ext>
            </a:extLst>
          </p:cNvPr>
          <p:cNvPicPr>
            <a:picLocks noChangeAspect="1"/>
          </p:cNvPicPr>
          <p:nvPr/>
        </p:nvPicPr>
        <p:blipFill>
          <a:blip r:embed="rId5"/>
          <a:stretch>
            <a:fillRect/>
          </a:stretch>
        </p:blipFill>
        <p:spPr>
          <a:xfrm>
            <a:off x="14774634" y="7635525"/>
            <a:ext cx="2981960" cy="920552"/>
          </a:xfrm>
          <a:prstGeom prst="rect">
            <a:avLst/>
          </a:prstGeom>
        </p:spPr>
      </p:pic>
      <p:sp>
        <p:nvSpPr>
          <p:cNvPr id="61" name="Title 3">
            <a:extLst>
              <a:ext uri="{FF2B5EF4-FFF2-40B4-BE49-F238E27FC236}">
                <a16:creationId xmlns:a16="http://schemas.microsoft.com/office/drawing/2014/main" id="{21BF027E-9876-CC4E-F2BC-FED78B126982}"/>
              </a:ext>
            </a:extLst>
          </p:cNvPr>
          <p:cNvSpPr txBox="1">
            <a:spLocks/>
          </p:cNvSpPr>
          <p:nvPr/>
        </p:nvSpPr>
        <p:spPr>
          <a:xfrm>
            <a:off x="341577" y="2089750"/>
            <a:ext cx="3311077"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6.4% of the Black population are trapped in insecure work, compared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to 3% of White people.</a:t>
            </a:r>
          </a:p>
          <a:p>
            <a:pPr>
              <a:lnSpc>
                <a:spcPct val="100000"/>
              </a:lnSpc>
            </a:pPr>
            <a:endParaRPr lang="en-US" sz="1600" b="0" spc="0" dirty="0">
              <a:solidFill>
                <a:schemeClr val="bg1"/>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pic>
        <p:nvPicPr>
          <p:cNvPr id="62" name="Picture 61">
            <a:extLst>
              <a:ext uri="{FF2B5EF4-FFF2-40B4-BE49-F238E27FC236}">
                <a16:creationId xmlns:a16="http://schemas.microsoft.com/office/drawing/2014/main" id="{E02F6C79-6BBF-4CEE-E4C0-AD3BF8A5F075}"/>
              </a:ext>
            </a:extLst>
          </p:cNvPr>
          <p:cNvPicPr>
            <a:picLocks noChangeAspect="1"/>
          </p:cNvPicPr>
          <p:nvPr/>
        </p:nvPicPr>
        <p:blipFill>
          <a:blip r:embed="rId7"/>
          <a:stretch>
            <a:fillRect/>
          </a:stretch>
        </p:blipFill>
        <p:spPr>
          <a:xfrm>
            <a:off x="1336101" y="1041622"/>
            <a:ext cx="979001" cy="979001"/>
          </a:xfrm>
          <a:prstGeom prst="rect">
            <a:avLst/>
          </a:prstGeom>
        </p:spPr>
      </p:pic>
      <p:pic>
        <p:nvPicPr>
          <p:cNvPr id="65" name="Picture 64">
            <a:extLst>
              <a:ext uri="{FF2B5EF4-FFF2-40B4-BE49-F238E27FC236}">
                <a16:creationId xmlns:a16="http://schemas.microsoft.com/office/drawing/2014/main" id="{FFF20AFD-50AF-E7C3-EF67-37C7C8B8EABE}"/>
              </a:ext>
            </a:extLst>
          </p:cNvPr>
          <p:cNvPicPr>
            <a:picLocks noChangeAspect="1"/>
          </p:cNvPicPr>
          <p:nvPr/>
        </p:nvPicPr>
        <p:blipFill>
          <a:blip r:embed="rId8"/>
          <a:stretch>
            <a:fillRect/>
          </a:stretch>
        </p:blipFill>
        <p:spPr>
          <a:xfrm>
            <a:off x="2532546" y="1015655"/>
            <a:ext cx="1004968" cy="1004968"/>
          </a:xfrm>
          <a:prstGeom prst="rect">
            <a:avLst/>
          </a:prstGeom>
        </p:spPr>
      </p:pic>
      <p:sp>
        <p:nvSpPr>
          <p:cNvPr id="66" name="Oval 65">
            <a:extLst>
              <a:ext uri="{FF2B5EF4-FFF2-40B4-BE49-F238E27FC236}">
                <a16:creationId xmlns:a16="http://schemas.microsoft.com/office/drawing/2014/main" id="{1849672B-E031-E473-3645-A08FC9B5D5AD}"/>
              </a:ext>
            </a:extLst>
          </p:cNvPr>
          <p:cNvSpPr/>
          <p:nvPr/>
        </p:nvSpPr>
        <p:spPr>
          <a:xfrm>
            <a:off x="404615" y="1092189"/>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EF0B98B0-697A-9606-B563-32DE9575A2EC}"/>
              </a:ext>
            </a:extLst>
          </p:cNvPr>
          <p:cNvPicPr>
            <a:picLocks noChangeAspect="1"/>
          </p:cNvPicPr>
          <p:nvPr/>
        </p:nvPicPr>
        <p:blipFill>
          <a:blip r:embed="rId9"/>
          <a:stretch>
            <a:fillRect/>
          </a:stretch>
        </p:blipFill>
        <p:spPr>
          <a:xfrm>
            <a:off x="521055" y="1196203"/>
            <a:ext cx="227847" cy="258226"/>
          </a:xfrm>
          <a:prstGeom prst="rect">
            <a:avLst/>
          </a:prstGeom>
        </p:spPr>
      </p:pic>
      <p:pic>
        <p:nvPicPr>
          <p:cNvPr id="69" name="Picture 68">
            <a:extLst>
              <a:ext uri="{FF2B5EF4-FFF2-40B4-BE49-F238E27FC236}">
                <a16:creationId xmlns:a16="http://schemas.microsoft.com/office/drawing/2014/main" id="{25D7F718-C4F7-C859-9A65-34BDEB13CB91}"/>
              </a:ext>
            </a:extLst>
          </p:cNvPr>
          <p:cNvPicPr>
            <a:picLocks noChangeAspect="1"/>
          </p:cNvPicPr>
          <p:nvPr/>
        </p:nvPicPr>
        <p:blipFill>
          <a:blip r:embed="rId10"/>
          <a:stretch>
            <a:fillRect/>
          </a:stretch>
        </p:blipFill>
        <p:spPr>
          <a:xfrm>
            <a:off x="5792294" y="2311192"/>
            <a:ext cx="1032473" cy="1030957"/>
          </a:xfrm>
          <a:prstGeom prst="rect">
            <a:avLst/>
          </a:prstGeom>
        </p:spPr>
      </p:pic>
      <p:pic>
        <p:nvPicPr>
          <p:cNvPr id="70" name="Picture 69">
            <a:extLst>
              <a:ext uri="{FF2B5EF4-FFF2-40B4-BE49-F238E27FC236}">
                <a16:creationId xmlns:a16="http://schemas.microsoft.com/office/drawing/2014/main" id="{222E7668-8ECA-EDB4-1156-EB425F81F8E4}"/>
              </a:ext>
            </a:extLst>
          </p:cNvPr>
          <p:cNvPicPr>
            <a:picLocks noChangeAspect="1"/>
          </p:cNvPicPr>
          <p:nvPr/>
        </p:nvPicPr>
        <p:blipFill>
          <a:blip r:embed="rId11"/>
          <a:stretch>
            <a:fillRect/>
          </a:stretch>
        </p:blipFill>
        <p:spPr>
          <a:xfrm>
            <a:off x="6959951" y="2311192"/>
            <a:ext cx="1032474" cy="1030958"/>
          </a:xfrm>
          <a:prstGeom prst="rect">
            <a:avLst/>
          </a:prstGeom>
        </p:spPr>
      </p:pic>
      <p:pic>
        <p:nvPicPr>
          <p:cNvPr id="71" name="Picture 70">
            <a:extLst>
              <a:ext uri="{FF2B5EF4-FFF2-40B4-BE49-F238E27FC236}">
                <a16:creationId xmlns:a16="http://schemas.microsoft.com/office/drawing/2014/main" id="{A70051B1-C970-9F9C-6BC9-5ADAF53752D9}"/>
              </a:ext>
            </a:extLst>
          </p:cNvPr>
          <p:cNvPicPr>
            <a:picLocks noChangeAspect="1"/>
          </p:cNvPicPr>
          <p:nvPr/>
        </p:nvPicPr>
        <p:blipFill>
          <a:blip r:embed="rId12"/>
          <a:stretch>
            <a:fillRect/>
          </a:stretch>
        </p:blipFill>
        <p:spPr>
          <a:xfrm>
            <a:off x="4590819" y="2320919"/>
            <a:ext cx="1043664" cy="1039204"/>
          </a:xfrm>
          <a:prstGeom prst="rect">
            <a:avLst/>
          </a:prstGeom>
        </p:spPr>
      </p:pic>
      <p:sp>
        <p:nvSpPr>
          <p:cNvPr id="72" name="Title 3">
            <a:extLst>
              <a:ext uri="{FF2B5EF4-FFF2-40B4-BE49-F238E27FC236}">
                <a16:creationId xmlns:a16="http://schemas.microsoft.com/office/drawing/2014/main" id="{DA2F47AE-4499-B216-34F4-894D6DA69B66}"/>
              </a:ext>
            </a:extLst>
          </p:cNvPr>
          <p:cNvSpPr txBox="1">
            <a:spLocks/>
          </p:cNvSpPr>
          <p:nvPr/>
        </p:nvSpPr>
        <p:spPr>
          <a:xfrm>
            <a:off x="4496583" y="1969893"/>
            <a:ext cx="3495841"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Percentage of graduates earning over £25K per Year:</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75" name="Title 3">
            <a:extLst>
              <a:ext uri="{FF2B5EF4-FFF2-40B4-BE49-F238E27FC236}">
                <a16:creationId xmlns:a16="http://schemas.microsoft.com/office/drawing/2014/main" id="{90C15E7E-7E9E-8956-4A9E-4FC65B53ACD8}"/>
              </a:ext>
            </a:extLst>
          </p:cNvPr>
          <p:cNvSpPr txBox="1">
            <a:spLocks/>
          </p:cNvSpPr>
          <p:nvPr/>
        </p:nvSpPr>
        <p:spPr>
          <a:xfrm>
            <a:off x="4497466" y="3453045"/>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900" b="0" spc="0" dirty="0">
                <a:solidFill>
                  <a:schemeClr val="bg1"/>
                </a:solidFill>
                <a:latin typeface="Montserrat Medium" pitchFamily="2" charset="77"/>
              </a:rPr>
              <a:t>Black</a:t>
            </a:r>
          </a:p>
          <a:p>
            <a:pPr algn="ctr">
              <a:lnSpc>
                <a:spcPct val="100000"/>
              </a:lnSpc>
            </a:pPr>
            <a:r>
              <a:rPr lang="en-US" sz="900" b="0" spc="0" dirty="0">
                <a:solidFill>
                  <a:schemeClr val="bg1"/>
                </a:solidFill>
                <a:latin typeface="Montserrat Medium" pitchFamily="2" charset="77"/>
              </a:rPr>
              <a:t>graduates</a:t>
            </a:r>
          </a:p>
          <a:p>
            <a:pPr algn="ct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76" name="Title 3">
            <a:extLst>
              <a:ext uri="{FF2B5EF4-FFF2-40B4-BE49-F238E27FC236}">
                <a16:creationId xmlns:a16="http://schemas.microsoft.com/office/drawing/2014/main" id="{0BE55A9A-1AF4-4CCA-662A-55F783810E92}"/>
              </a:ext>
            </a:extLst>
          </p:cNvPr>
          <p:cNvSpPr txBox="1">
            <a:spLocks/>
          </p:cNvSpPr>
          <p:nvPr/>
        </p:nvSpPr>
        <p:spPr>
          <a:xfrm>
            <a:off x="5671615" y="3463205"/>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900" b="0" spc="0" dirty="0">
                <a:solidFill>
                  <a:schemeClr val="bg1"/>
                </a:solidFill>
                <a:latin typeface="Montserrat Medium" pitchFamily="2" charset="77"/>
              </a:rPr>
              <a:t>White</a:t>
            </a:r>
          </a:p>
          <a:p>
            <a:pPr algn="ctr">
              <a:lnSpc>
                <a:spcPct val="100000"/>
              </a:lnSpc>
            </a:pPr>
            <a:r>
              <a:rPr lang="en-US" sz="900" b="0" spc="0" dirty="0">
                <a:solidFill>
                  <a:schemeClr val="bg1"/>
                </a:solidFill>
                <a:latin typeface="Montserrat Medium" pitchFamily="2" charset="77"/>
              </a:rPr>
              <a:t>graduates</a:t>
            </a:r>
          </a:p>
          <a:p>
            <a:pPr algn="ct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77" name="Title 3">
            <a:extLst>
              <a:ext uri="{FF2B5EF4-FFF2-40B4-BE49-F238E27FC236}">
                <a16:creationId xmlns:a16="http://schemas.microsoft.com/office/drawing/2014/main" id="{6D105A35-42B4-CFB7-95DC-27BBAEFE2A37}"/>
              </a:ext>
            </a:extLst>
          </p:cNvPr>
          <p:cNvSpPr txBox="1">
            <a:spLocks/>
          </p:cNvSpPr>
          <p:nvPr/>
        </p:nvSpPr>
        <p:spPr>
          <a:xfrm>
            <a:off x="6862212" y="3473365"/>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900" b="0" spc="0" dirty="0">
                <a:solidFill>
                  <a:schemeClr val="bg1"/>
                </a:solidFill>
                <a:latin typeface="Montserrat Medium" pitchFamily="2" charset="77"/>
              </a:rPr>
              <a:t>Asian</a:t>
            </a:r>
          </a:p>
          <a:p>
            <a:pPr algn="ctr">
              <a:lnSpc>
                <a:spcPct val="100000"/>
              </a:lnSpc>
            </a:pPr>
            <a:r>
              <a:rPr lang="en-US" sz="900" b="0" spc="0" dirty="0">
                <a:solidFill>
                  <a:schemeClr val="bg1"/>
                </a:solidFill>
                <a:latin typeface="Montserrat Medium" pitchFamily="2" charset="77"/>
              </a:rPr>
              <a:t>graduates</a:t>
            </a:r>
          </a:p>
          <a:p>
            <a:pPr algn="ct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79" name="Title 3">
            <a:extLst>
              <a:ext uri="{FF2B5EF4-FFF2-40B4-BE49-F238E27FC236}">
                <a16:creationId xmlns:a16="http://schemas.microsoft.com/office/drawing/2014/main" id="{3703CF72-764C-93C6-6CC7-2DCB576602BA}"/>
              </a:ext>
            </a:extLst>
          </p:cNvPr>
          <p:cNvSpPr txBox="1">
            <a:spLocks/>
          </p:cNvSpPr>
          <p:nvPr/>
        </p:nvSpPr>
        <p:spPr>
          <a:xfrm>
            <a:off x="4506591" y="4086313"/>
            <a:ext cx="17379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1 in 4</a:t>
            </a:r>
          </a:p>
        </p:txBody>
      </p:sp>
      <p:sp>
        <p:nvSpPr>
          <p:cNvPr id="80" name="Title 3">
            <a:extLst>
              <a:ext uri="{FF2B5EF4-FFF2-40B4-BE49-F238E27FC236}">
                <a16:creationId xmlns:a16="http://schemas.microsoft.com/office/drawing/2014/main" id="{95E1D3E4-1A79-B64C-4D6A-385CC68D206A}"/>
              </a:ext>
            </a:extLst>
          </p:cNvPr>
          <p:cNvSpPr txBox="1">
            <a:spLocks/>
          </p:cNvSpPr>
          <p:nvPr/>
        </p:nvSpPr>
        <p:spPr>
          <a:xfrm>
            <a:off x="5506913" y="5064076"/>
            <a:ext cx="2665652" cy="30038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rgbClr val="86E6CD"/>
                </a:solidFill>
                <a:latin typeface="Montserrat Medium" pitchFamily="2" charset="77"/>
              </a:rPr>
              <a:t>in black families </a:t>
            </a:r>
          </a:p>
          <a:p>
            <a:pPr algn="ctr">
              <a:lnSpc>
                <a:spcPct val="100000"/>
              </a:lnSpc>
            </a:pPr>
            <a:endParaRPr lang="en-US" sz="1400" b="0" dirty="0">
              <a:solidFill>
                <a:srgbClr val="86E6CD"/>
              </a:solidFill>
              <a:latin typeface="Montserrat Medium" pitchFamily="2" charset="77"/>
            </a:endParaRPr>
          </a:p>
        </p:txBody>
      </p:sp>
      <p:sp>
        <p:nvSpPr>
          <p:cNvPr id="81" name="Title 3">
            <a:extLst>
              <a:ext uri="{FF2B5EF4-FFF2-40B4-BE49-F238E27FC236}">
                <a16:creationId xmlns:a16="http://schemas.microsoft.com/office/drawing/2014/main" id="{F37E2F30-8FE6-B710-F1F8-78086297E159}"/>
              </a:ext>
            </a:extLst>
          </p:cNvPr>
          <p:cNvSpPr txBox="1">
            <a:spLocks/>
          </p:cNvSpPr>
          <p:nvPr/>
        </p:nvSpPr>
        <p:spPr>
          <a:xfrm>
            <a:off x="4484225" y="4938364"/>
            <a:ext cx="17379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1 in 5</a:t>
            </a:r>
          </a:p>
        </p:txBody>
      </p:sp>
      <p:sp>
        <p:nvSpPr>
          <p:cNvPr id="82" name="Title 3">
            <a:extLst>
              <a:ext uri="{FF2B5EF4-FFF2-40B4-BE49-F238E27FC236}">
                <a16:creationId xmlns:a16="http://schemas.microsoft.com/office/drawing/2014/main" id="{20302515-E765-D16D-0B91-FAE2DF1BA3CB}"/>
              </a:ext>
            </a:extLst>
          </p:cNvPr>
          <p:cNvSpPr txBox="1">
            <a:spLocks/>
          </p:cNvSpPr>
          <p:nvPr/>
        </p:nvSpPr>
        <p:spPr>
          <a:xfrm>
            <a:off x="5504430" y="5916139"/>
            <a:ext cx="2665652" cy="30038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rgbClr val="86E6CD"/>
                </a:solidFill>
                <a:latin typeface="Montserrat Medium" pitchFamily="2" charset="77"/>
              </a:rPr>
              <a:t>in white families </a:t>
            </a:r>
          </a:p>
          <a:p>
            <a:pPr algn="ctr">
              <a:lnSpc>
                <a:spcPct val="100000"/>
              </a:lnSpc>
            </a:pPr>
            <a:endParaRPr lang="en-US" sz="1400" b="0" dirty="0">
              <a:solidFill>
                <a:srgbClr val="86E6CD"/>
              </a:solidFill>
              <a:latin typeface="Montserrat Medium" pitchFamily="2" charset="77"/>
            </a:endParaRPr>
          </a:p>
        </p:txBody>
      </p:sp>
      <p:sp>
        <p:nvSpPr>
          <p:cNvPr id="83" name="Title 3">
            <a:extLst>
              <a:ext uri="{FF2B5EF4-FFF2-40B4-BE49-F238E27FC236}">
                <a16:creationId xmlns:a16="http://schemas.microsoft.com/office/drawing/2014/main" id="{1A8AE45B-2B1D-E6FA-4743-51CD309421A4}"/>
              </a:ext>
            </a:extLst>
          </p:cNvPr>
          <p:cNvSpPr txBox="1">
            <a:spLocks/>
          </p:cNvSpPr>
          <p:nvPr/>
        </p:nvSpPr>
        <p:spPr>
          <a:xfrm>
            <a:off x="4506456" y="5790427"/>
            <a:ext cx="17379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1 in 10</a:t>
            </a:r>
          </a:p>
        </p:txBody>
      </p:sp>
      <p:sp>
        <p:nvSpPr>
          <p:cNvPr id="84" name="Title 3">
            <a:extLst>
              <a:ext uri="{FF2B5EF4-FFF2-40B4-BE49-F238E27FC236}">
                <a16:creationId xmlns:a16="http://schemas.microsoft.com/office/drawing/2014/main" id="{EC386907-277B-ABF6-3C01-DDE9F3BE6E05}"/>
              </a:ext>
            </a:extLst>
          </p:cNvPr>
          <p:cNvSpPr txBox="1">
            <a:spLocks/>
          </p:cNvSpPr>
          <p:nvPr/>
        </p:nvSpPr>
        <p:spPr>
          <a:xfrm>
            <a:off x="9294741" y="1179727"/>
            <a:ext cx="2840061" cy="4218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dirty="0">
                <a:solidFill>
                  <a:schemeClr val="bg1"/>
                </a:solidFill>
              </a:rPr>
              <a:t>EMPLOYMENT  DISPARITY </a:t>
            </a:r>
          </a:p>
          <a:p>
            <a:pPr>
              <a:lnSpc>
                <a:spcPct val="100000"/>
              </a:lnSpc>
            </a:pPr>
            <a:endParaRPr lang="en-US" sz="1200" dirty="0">
              <a:solidFill>
                <a:schemeClr val="bg1"/>
              </a:solidFill>
            </a:endParaRPr>
          </a:p>
        </p:txBody>
      </p:sp>
      <p:sp>
        <p:nvSpPr>
          <p:cNvPr id="85" name="Oval 84">
            <a:extLst>
              <a:ext uri="{FF2B5EF4-FFF2-40B4-BE49-F238E27FC236}">
                <a16:creationId xmlns:a16="http://schemas.microsoft.com/office/drawing/2014/main" id="{DC0072DF-71DE-76E4-098D-EEDE0A7A2887}"/>
              </a:ext>
            </a:extLst>
          </p:cNvPr>
          <p:cNvSpPr/>
          <p:nvPr/>
        </p:nvSpPr>
        <p:spPr>
          <a:xfrm>
            <a:off x="8736099" y="1068471"/>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99A9914B-D6B6-DFAF-E30B-3EB16BFBA00E}"/>
              </a:ext>
            </a:extLst>
          </p:cNvPr>
          <p:cNvPicPr>
            <a:picLocks noChangeAspect="1"/>
          </p:cNvPicPr>
          <p:nvPr/>
        </p:nvPicPr>
        <p:blipFill>
          <a:blip r:embed="rId13"/>
          <a:stretch>
            <a:fillRect/>
          </a:stretch>
        </p:blipFill>
        <p:spPr>
          <a:xfrm>
            <a:off x="8817368" y="1112036"/>
            <a:ext cx="327032" cy="324696"/>
          </a:xfrm>
          <a:prstGeom prst="rect">
            <a:avLst/>
          </a:prstGeom>
        </p:spPr>
      </p:pic>
      <p:sp>
        <p:nvSpPr>
          <p:cNvPr id="88" name="Title 3">
            <a:extLst>
              <a:ext uri="{FF2B5EF4-FFF2-40B4-BE49-F238E27FC236}">
                <a16:creationId xmlns:a16="http://schemas.microsoft.com/office/drawing/2014/main" id="{3C6103D9-D0B5-5CBA-AFC8-CA8E31589B52}"/>
              </a:ext>
            </a:extLst>
          </p:cNvPr>
          <p:cNvSpPr txBox="1">
            <a:spLocks/>
          </p:cNvSpPr>
          <p:nvPr/>
        </p:nvSpPr>
        <p:spPr>
          <a:xfrm>
            <a:off x="9598047" y="1762818"/>
            <a:ext cx="26656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rgbClr val="86E6CD"/>
                </a:solidFill>
                <a:latin typeface="Montserrat Medium" pitchFamily="2" charset="77"/>
              </a:rPr>
              <a:t>Adults from a Black, Pakistani, Bangladeshi, or Mixed background were unemployed </a:t>
            </a:r>
          </a:p>
          <a:p>
            <a:pPr algn="ctr">
              <a:lnSpc>
                <a:spcPct val="100000"/>
              </a:lnSpc>
            </a:pPr>
            <a:endParaRPr lang="en-US" sz="1400" b="0" dirty="0">
              <a:solidFill>
                <a:srgbClr val="86E6CD"/>
              </a:solidFill>
              <a:latin typeface="Montserrat Medium" pitchFamily="2" charset="77"/>
            </a:endParaRPr>
          </a:p>
        </p:txBody>
      </p:sp>
      <p:sp>
        <p:nvSpPr>
          <p:cNvPr id="89" name="Title 3">
            <a:extLst>
              <a:ext uri="{FF2B5EF4-FFF2-40B4-BE49-F238E27FC236}">
                <a16:creationId xmlns:a16="http://schemas.microsoft.com/office/drawing/2014/main" id="{303DB1F0-C782-3E5C-146D-03FE03169600}"/>
              </a:ext>
            </a:extLst>
          </p:cNvPr>
          <p:cNvSpPr txBox="1">
            <a:spLocks/>
          </p:cNvSpPr>
          <p:nvPr/>
        </p:nvSpPr>
        <p:spPr>
          <a:xfrm>
            <a:off x="8475636" y="1734024"/>
            <a:ext cx="17379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1 in 10</a:t>
            </a:r>
          </a:p>
        </p:txBody>
      </p:sp>
      <p:sp>
        <p:nvSpPr>
          <p:cNvPr id="93" name="Title 3">
            <a:extLst>
              <a:ext uri="{FF2B5EF4-FFF2-40B4-BE49-F238E27FC236}">
                <a16:creationId xmlns:a16="http://schemas.microsoft.com/office/drawing/2014/main" id="{BD41E6C9-A43E-D571-C9C1-1FA59B3AA16E}"/>
              </a:ext>
            </a:extLst>
          </p:cNvPr>
          <p:cNvSpPr txBox="1">
            <a:spLocks/>
          </p:cNvSpPr>
          <p:nvPr/>
        </p:nvSpPr>
        <p:spPr>
          <a:xfrm>
            <a:off x="9599729" y="2441813"/>
            <a:ext cx="26656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rgbClr val="86E6CD"/>
                </a:solidFill>
                <a:latin typeface="Montserrat Medium" pitchFamily="2" charset="77"/>
              </a:rPr>
              <a:t>Adults from a white British background were unemployed </a:t>
            </a:r>
          </a:p>
          <a:p>
            <a:pPr algn="ctr">
              <a:lnSpc>
                <a:spcPct val="100000"/>
              </a:lnSpc>
            </a:pPr>
            <a:endParaRPr lang="en-US" sz="1400" b="0" dirty="0">
              <a:solidFill>
                <a:srgbClr val="86E6CD"/>
              </a:solidFill>
              <a:latin typeface="Montserrat Medium" pitchFamily="2" charset="77"/>
            </a:endParaRPr>
          </a:p>
        </p:txBody>
      </p:sp>
      <p:sp>
        <p:nvSpPr>
          <p:cNvPr id="94" name="Title 3">
            <a:extLst>
              <a:ext uri="{FF2B5EF4-FFF2-40B4-BE49-F238E27FC236}">
                <a16:creationId xmlns:a16="http://schemas.microsoft.com/office/drawing/2014/main" id="{07EB2C7F-77FA-5E22-1E1F-0CE3E8BEFFB0}"/>
              </a:ext>
            </a:extLst>
          </p:cNvPr>
          <p:cNvSpPr txBox="1">
            <a:spLocks/>
          </p:cNvSpPr>
          <p:nvPr/>
        </p:nvSpPr>
        <p:spPr>
          <a:xfrm>
            <a:off x="8477318" y="2413019"/>
            <a:ext cx="17379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1 in 25</a:t>
            </a:r>
          </a:p>
        </p:txBody>
      </p:sp>
      <p:sp>
        <p:nvSpPr>
          <p:cNvPr id="96" name="Title 3">
            <a:extLst>
              <a:ext uri="{FF2B5EF4-FFF2-40B4-BE49-F238E27FC236}">
                <a16:creationId xmlns:a16="http://schemas.microsoft.com/office/drawing/2014/main" id="{D252B599-982B-7EC4-3D8D-AD04F6787195}"/>
              </a:ext>
            </a:extLst>
          </p:cNvPr>
          <p:cNvSpPr txBox="1">
            <a:spLocks/>
          </p:cNvSpPr>
          <p:nvPr/>
        </p:nvSpPr>
        <p:spPr>
          <a:xfrm>
            <a:off x="8487181" y="3047787"/>
            <a:ext cx="3635971"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chemeClr val="bg1"/>
                </a:solidFill>
                <a:latin typeface="Montserrat Medium" pitchFamily="2" charset="77"/>
              </a:rPr>
              <a:t>Almost all minority groups have unemployment rates that were roughly double the national average</a:t>
            </a:r>
            <a:endParaRPr lang="en-US" sz="1400" b="0" dirty="0">
              <a:solidFill>
                <a:schemeClr val="bg1"/>
              </a:solidFill>
              <a:latin typeface="Montserrat Medium" pitchFamily="2" charset="77"/>
            </a:endParaRPr>
          </a:p>
        </p:txBody>
      </p:sp>
      <p:pic>
        <p:nvPicPr>
          <p:cNvPr id="100" name="Picture 99">
            <a:extLst>
              <a:ext uri="{FF2B5EF4-FFF2-40B4-BE49-F238E27FC236}">
                <a16:creationId xmlns:a16="http://schemas.microsoft.com/office/drawing/2014/main" id="{63A383CE-A35F-EA70-D18C-4F7DF136B6F4}"/>
              </a:ext>
            </a:extLst>
          </p:cNvPr>
          <p:cNvPicPr>
            <a:picLocks noChangeAspect="1"/>
          </p:cNvPicPr>
          <p:nvPr/>
        </p:nvPicPr>
        <p:blipFill>
          <a:blip r:embed="rId14"/>
          <a:stretch>
            <a:fillRect/>
          </a:stretch>
        </p:blipFill>
        <p:spPr>
          <a:xfrm>
            <a:off x="8496441" y="3568828"/>
            <a:ext cx="3381374" cy="1075613"/>
          </a:xfrm>
          <a:prstGeom prst="rect">
            <a:avLst/>
          </a:prstGeom>
        </p:spPr>
      </p:pic>
      <p:sp>
        <p:nvSpPr>
          <p:cNvPr id="101" name="Title 3">
            <a:extLst>
              <a:ext uri="{FF2B5EF4-FFF2-40B4-BE49-F238E27FC236}">
                <a16:creationId xmlns:a16="http://schemas.microsoft.com/office/drawing/2014/main" id="{4A19A254-E91D-195B-20CE-12C085CB012E}"/>
              </a:ext>
            </a:extLst>
          </p:cNvPr>
          <p:cNvSpPr txBox="1">
            <a:spLocks/>
          </p:cNvSpPr>
          <p:nvPr/>
        </p:nvSpPr>
        <p:spPr>
          <a:xfrm>
            <a:off x="8413943" y="4714062"/>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900" b="0" spc="0" dirty="0">
                <a:solidFill>
                  <a:schemeClr val="bg1"/>
                </a:solidFill>
                <a:latin typeface="Montserrat Medium" pitchFamily="2" charset="77"/>
              </a:rPr>
              <a:t>National </a:t>
            </a:r>
            <a:br>
              <a:rPr lang="en-US" sz="900" b="0" spc="0" dirty="0">
                <a:solidFill>
                  <a:schemeClr val="bg1"/>
                </a:solidFill>
                <a:latin typeface="Montserrat Medium" pitchFamily="2" charset="77"/>
              </a:rPr>
            </a:br>
            <a:r>
              <a:rPr lang="en-US" sz="900" b="0" spc="0" dirty="0">
                <a:solidFill>
                  <a:schemeClr val="bg1"/>
                </a:solidFill>
                <a:latin typeface="Montserrat Medium" pitchFamily="2" charset="77"/>
              </a:rPr>
              <a:t>average </a:t>
            </a: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102" name="Title 3">
            <a:extLst>
              <a:ext uri="{FF2B5EF4-FFF2-40B4-BE49-F238E27FC236}">
                <a16:creationId xmlns:a16="http://schemas.microsoft.com/office/drawing/2014/main" id="{C6DF5F16-5815-D89B-FDE3-D3689BC6FB60}"/>
              </a:ext>
            </a:extLst>
          </p:cNvPr>
          <p:cNvSpPr txBox="1">
            <a:spLocks/>
          </p:cNvSpPr>
          <p:nvPr/>
        </p:nvSpPr>
        <p:spPr>
          <a:xfrm>
            <a:off x="9571616" y="4724222"/>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900" b="0" spc="0" dirty="0">
                <a:solidFill>
                  <a:schemeClr val="bg1"/>
                </a:solidFill>
                <a:latin typeface="Montserrat Medium" pitchFamily="2" charset="77"/>
              </a:rPr>
              <a:t>Black </a:t>
            </a:r>
            <a:br>
              <a:rPr lang="en-US" sz="900" b="0" spc="0" dirty="0">
                <a:solidFill>
                  <a:schemeClr val="bg1"/>
                </a:solidFill>
                <a:latin typeface="Montserrat Medium" pitchFamily="2" charset="77"/>
              </a:rPr>
            </a:br>
            <a:r>
              <a:rPr lang="en-US" sz="900" b="0" spc="0" dirty="0">
                <a:solidFill>
                  <a:schemeClr val="bg1"/>
                </a:solidFill>
                <a:latin typeface="Montserrat Medium" pitchFamily="2" charset="77"/>
              </a:rPr>
              <a:t>Africans </a:t>
            </a: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103" name="Title 3">
            <a:extLst>
              <a:ext uri="{FF2B5EF4-FFF2-40B4-BE49-F238E27FC236}">
                <a16:creationId xmlns:a16="http://schemas.microsoft.com/office/drawing/2014/main" id="{DCD7F44F-0B19-F19F-5E9A-EBC09840E8D5}"/>
              </a:ext>
            </a:extLst>
          </p:cNvPr>
          <p:cNvSpPr txBox="1">
            <a:spLocks/>
          </p:cNvSpPr>
          <p:nvPr/>
        </p:nvSpPr>
        <p:spPr>
          <a:xfrm>
            <a:off x="10714771" y="4734382"/>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900" b="0" spc="0" dirty="0">
                <a:solidFill>
                  <a:schemeClr val="bg1"/>
                </a:solidFill>
                <a:latin typeface="Montserrat Medium" pitchFamily="2" charset="77"/>
              </a:rPr>
              <a:t>Indians</a:t>
            </a:r>
            <a:endParaRPr lang="en-US" sz="1400" b="0" dirty="0">
              <a:solidFill>
                <a:srgbClr val="86E6CD"/>
              </a:solidFill>
              <a:latin typeface="Montserrat Medium" pitchFamily="2" charset="77"/>
            </a:endParaRPr>
          </a:p>
        </p:txBody>
      </p:sp>
      <p:sp>
        <p:nvSpPr>
          <p:cNvPr id="105" name="Title 3">
            <a:extLst>
              <a:ext uri="{FF2B5EF4-FFF2-40B4-BE49-F238E27FC236}">
                <a16:creationId xmlns:a16="http://schemas.microsoft.com/office/drawing/2014/main" id="{0DF44B78-7B60-956E-FFCD-C37ECF601A0E}"/>
              </a:ext>
            </a:extLst>
          </p:cNvPr>
          <p:cNvSpPr txBox="1">
            <a:spLocks/>
          </p:cNvSpPr>
          <p:nvPr/>
        </p:nvSpPr>
        <p:spPr>
          <a:xfrm>
            <a:off x="9598047" y="2788062"/>
            <a:ext cx="3635971"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700" b="0" spc="0" dirty="0">
                <a:solidFill>
                  <a:schemeClr val="bg1"/>
                </a:solidFill>
                <a:latin typeface="Montserrat Medium" pitchFamily="2" charset="77"/>
              </a:rPr>
              <a:t>The Race Disparity Audit (Office, 2017) </a:t>
            </a:r>
            <a:endParaRPr lang="en-US" sz="700" b="0" dirty="0">
              <a:solidFill>
                <a:schemeClr val="bg1"/>
              </a:solidFill>
              <a:latin typeface="Montserrat Medium" pitchFamily="2" charset="77"/>
            </a:endParaRPr>
          </a:p>
        </p:txBody>
      </p:sp>
      <p:pic>
        <p:nvPicPr>
          <p:cNvPr id="106" name="Picture 105">
            <a:extLst>
              <a:ext uri="{FF2B5EF4-FFF2-40B4-BE49-F238E27FC236}">
                <a16:creationId xmlns:a16="http://schemas.microsoft.com/office/drawing/2014/main" id="{92B4C6C9-D2FF-28D4-46CF-77BCF7FB00AA}"/>
              </a:ext>
            </a:extLst>
          </p:cNvPr>
          <p:cNvPicPr>
            <a:picLocks noChangeAspect="1"/>
          </p:cNvPicPr>
          <p:nvPr/>
        </p:nvPicPr>
        <p:blipFill>
          <a:blip r:embed="rId15"/>
          <a:stretch>
            <a:fillRect/>
          </a:stretch>
        </p:blipFill>
        <p:spPr>
          <a:xfrm>
            <a:off x="8558969" y="5188017"/>
            <a:ext cx="3192605" cy="739544"/>
          </a:xfrm>
          <a:prstGeom prst="rect">
            <a:avLst/>
          </a:prstGeom>
        </p:spPr>
      </p:pic>
      <p:sp>
        <p:nvSpPr>
          <p:cNvPr id="107" name="Title 3">
            <a:extLst>
              <a:ext uri="{FF2B5EF4-FFF2-40B4-BE49-F238E27FC236}">
                <a16:creationId xmlns:a16="http://schemas.microsoft.com/office/drawing/2014/main" id="{D03CC1B4-D984-C3CB-4210-0B54882A87EF}"/>
              </a:ext>
            </a:extLst>
          </p:cNvPr>
          <p:cNvSpPr txBox="1">
            <a:spLocks/>
          </p:cNvSpPr>
          <p:nvPr/>
        </p:nvSpPr>
        <p:spPr>
          <a:xfrm>
            <a:off x="8514468" y="5984546"/>
            <a:ext cx="84667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800" b="0" spc="0" dirty="0">
                <a:solidFill>
                  <a:schemeClr val="bg1"/>
                </a:solidFill>
                <a:latin typeface="Montserrat Medium" pitchFamily="2" charset="77"/>
              </a:rPr>
              <a:t>working-age people were employed </a:t>
            </a:r>
            <a:endParaRPr lang="en-US" sz="800" b="0" dirty="0">
              <a:solidFill>
                <a:srgbClr val="86E6CD"/>
              </a:solidFill>
              <a:latin typeface="Montserrat Medium" pitchFamily="2" charset="77"/>
            </a:endParaRPr>
          </a:p>
        </p:txBody>
      </p:sp>
      <p:sp>
        <p:nvSpPr>
          <p:cNvPr id="108" name="Title 3">
            <a:extLst>
              <a:ext uri="{FF2B5EF4-FFF2-40B4-BE49-F238E27FC236}">
                <a16:creationId xmlns:a16="http://schemas.microsoft.com/office/drawing/2014/main" id="{E1DE6BCB-456E-288F-0DA0-D7127890FCF2}"/>
              </a:ext>
            </a:extLst>
          </p:cNvPr>
          <p:cNvSpPr txBox="1">
            <a:spLocks/>
          </p:cNvSpPr>
          <p:nvPr/>
        </p:nvSpPr>
        <p:spPr>
          <a:xfrm>
            <a:off x="9352190" y="5984546"/>
            <a:ext cx="84667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800" b="0" spc="0" dirty="0">
                <a:solidFill>
                  <a:schemeClr val="bg1"/>
                </a:solidFill>
                <a:latin typeface="Montserrat Medium" pitchFamily="2" charset="77"/>
              </a:rPr>
              <a:t>Other White ethnic group were employed</a:t>
            </a:r>
            <a:endParaRPr lang="en-US" sz="800" b="0" dirty="0">
              <a:solidFill>
                <a:srgbClr val="86E6CD"/>
              </a:solidFill>
              <a:latin typeface="Montserrat Medium" pitchFamily="2" charset="77"/>
            </a:endParaRPr>
          </a:p>
        </p:txBody>
      </p:sp>
      <p:sp>
        <p:nvSpPr>
          <p:cNvPr id="109" name="Title 3">
            <a:extLst>
              <a:ext uri="{FF2B5EF4-FFF2-40B4-BE49-F238E27FC236}">
                <a16:creationId xmlns:a16="http://schemas.microsoft.com/office/drawing/2014/main" id="{DD9C255B-5B49-2E4E-16E1-1966E824796E}"/>
              </a:ext>
            </a:extLst>
          </p:cNvPr>
          <p:cNvSpPr txBox="1">
            <a:spLocks/>
          </p:cNvSpPr>
          <p:nvPr/>
        </p:nvSpPr>
        <p:spPr>
          <a:xfrm>
            <a:off x="10121626" y="5978927"/>
            <a:ext cx="84667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800" b="0" spc="0" dirty="0">
                <a:solidFill>
                  <a:schemeClr val="bg1"/>
                </a:solidFill>
                <a:latin typeface="Montserrat Medium" pitchFamily="2" charset="77"/>
              </a:rPr>
              <a:t>Black Groups were employed</a:t>
            </a:r>
            <a:endParaRPr lang="en-US" sz="800" b="0" dirty="0">
              <a:solidFill>
                <a:srgbClr val="86E6CD"/>
              </a:solidFill>
              <a:latin typeface="Montserrat Medium" pitchFamily="2" charset="77"/>
            </a:endParaRPr>
          </a:p>
        </p:txBody>
      </p:sp>
      <p:sp>
        <p:nvSpPr>
          <p:cNvPr id="110" name="Title 3">
            <a:extLst>
              <a:ext uri="{FF2B5EF4-FFF2-40B4-BE49-F238E27FC236}">
                <a16:creationId xmlns:a16="http://schemas.microsoft.com/office/drawing/2014/main" id="{B953C8EB-C273-A60E-8EDE-A5EBD2F2E4AF}"/>
              </a:ext>
            </a:extLst>
          </p:cNvPr>
          <p:cNvSpPr txBox="1">
            <a:spLocks/>
          </p:cNvSpPr>
          <p:nvPr/>
        </p:nvSpPr>
        <p:spPr>
          <a:xfrm>
            <a:off x="10891227" y="5992046"/>
            <a:ext cx="995261"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800" b="0" spc="0" dirty="0">
                <a:solidFill>
                  <a:schemeClr val="bg1"/>
                </a:solidFill>
                <a:latin typeface="Montserrat Medium" pitchFamily="2" charset="77"/>
              </a:rPr>
              <a:t>Pakistani and Bangladeshi ethnic group were employed</a:t>
            </a:r>
            <a:endParaRPr lang="en-US" sz="800" b="0" dirty="0">
              <a:solidFill>
                <a:srgbClr val="86E6CD"/>
              </a:solidFill>
              <a:latin typeface="Montserrat Medium" pitchFamily="2" charset="77"/>
            </a:endParaRPr>
          </a:p>
        </p:txBody>
      </p:sp>
      <p:pic>
        <p:nvPicPr>
          <p:cNvPr id="112" name="Picture 111">
            <a:extLst>
              <a:ext uri="{FF2B5EF4-FFF2-40B4-BE49-F238E27FC236}">
                <a16:creationId xmlns:a16="http://schemas.microsoft.com/office/drawing/2014/main" id="{FA480212-0A0D-0AE4-182D-BD7D24A76C37}"/>
              </a:ext>
            </a:extLst>
          </p:cNvPr>
          <p:cNvPicPr>
            <a:picLocks noChangeAspect="1"/>
          </p:cNvPicPr>
          <p:nvPr/>
        </p:nvPicPr>
        <p:blipFill>
          <a:blip r:embed="rId16"/>
          <a:stretch>
            <a:fillRect/>
          </a:stretch>
        </p:blipFill>
        <p:spPr>
          <a:xfrm>
            <a:off x="4610671" y="4518172"/>
            <a:ext cx="588445" cy="318920"/>
          </a:xfrm>
          <a:prstGeom prst="rect">
            <a:avLst/>
          </a:prstGeom>
        </p:spPr>
      </p:pic>
      <p:pic>
        <p:nvPicPr>
          <p:cNvPr id="113" name="Picture 112">
            <a:extLst>
              <a:ext uri="{FF2B5EF4-FFF2-40B4-BE49-F238E27FC236}">
                <a16:creationId xmlns:a16="http://schemas.microsoft.com/office/drawing/2014/main" id="{AB71345D-DFD2-171D-E983-5AF3FE45BA62}"/>
              </a:ext>
            </a:extLst>
          </p:cNvPr>
          <p:cNvPicPr>
            <a:picLocks noChangeAspect="1"/>
          </p:cNvPicPr>
          <p:nvPr/>
        </p:nvPicPr>
        <p:blipFill>
          <a:blip r:embed="rId17"/>
          <a:stretch>
            <a:fillRect/>
          </a:stretch>
        </p:blipFill>
        <p:spPr>
          <a:xfrm>
            <a:off x="4580482" y="5380981"/>
            <a:ext cx="825500" cy="361080"/>
          </a:xfrm>
          <a:prstGeom prst="rect">
            <a:avLst/>
          </a:prstGeom>
        </p:spPr>
      </p:pic>
      <p:pic>
        <p:nvPicPr>
          <p:cNvPr id="114" name="Picture 113">
            <a:extLst>
              <a:ext uri="{FF2B5EF4-FFF2-40B4-BE49-F238E27FC236}">
                <a16:creationId xmlns:a16="http://schemas.microsoft.com/office/drawing/2014/main" id="{5A97DCD0-3163-FED1-710D-DBEAA43FB33B}"/>
              </a:ext>
            </a:extLst>
          </p:cNvPr>
          <p:cNvPicPr>
            <a:picLocks noChangeAspect="1"/>
          </p:cNvPicPr>
          <p:nvPr/>
        </p:nvPicPr>
        <p:blipFill>
          <a:blip r:embed="rId18"/>
          <a:stretch>
            <a:fillRect/>
          </a:stretch>
        </p:blipFill>
        <p:spPr>
          <a:xfrm>
            <a:off x="4590819" y="6252117"/>
            <a:ext cx="1607422" cy="350003"/>
          </a:xfrm>
          <a:prstGeom prst="rect">
            <a:avLst/>
          </a:prstGeom>
        </p:spPr>
      </p:pic>
      <p:sp>
        <p:nvSpPr>
          <p:cNvPr id="2" name="Google Shape;118;g13c822bde9e_0_29">
            <a:extLst>
              <a:ext uri="{FF2B5EF4-FFF2-40B4-BE49-F238E27FC236}">
                <a16:creationId xmlns:a16="http://schemas.microsoft.com/office/drawing/2014/main" id="{73B182E2-E9EE-AF59-B35C-DD2C8A940DC4}"/>
              </a:ext>
            </a:extLst>
          </p:cNvPr>
          <p:cNvSpPr txBox="1">
            <a:spLocks/>
          </p:cNvSpPr>
          <p:nvPr/>
        </p:nvSpPr>
        <p:spPr>
          <a:xfrm>
            <a:off x="225991" y="6396827"/>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166735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4F9685F5-CE46-7071-9F65-3A859BE3AA85}"/>
              </a:ext>
            </a:extLst>
          </p:cNvPr>
          <p:cNvPicPr>
            <a:picLocks noChangeAspect="1"/>
          </p:cNvPicPr>
          <p:nvPr/>
        </p:nvPicPr>
        <p:blipFill>
          <a:blip r:embed="rId3"/>
          <a:stretch>
            <a:fillRect/>
          </a:stretch>
        </p:blipFill>
        <p:spPr>
          <a:xfrm>
            <a:off x="811895" y="2092191"/>
            <a:ext cx="2144455" cy="3383130"/>
          </a:xfrm>
          <a:prstGeom prst="rect">
            <a:avLst/>
          </a:prstGeom>
        </p:spPr>
      </p:pic>
      <p:sp>
        <p:nvSpPr>
          <p:cNvPr id="12" name="Title 3">
            <a:extLst>
              <a:ext uri="{FF2B5EF4-FFF2-40B4-BE49-F238E27FC236}">
                <a16:creationId xmlns:a16="http://schemas.microsoft.com/office/drawing/2014/main" id="{5C3C337B-DA67-CE73-740C-B481D89A6059}"/>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WEALTH GAP</a:t>
            </a:r>
          </a:p>
        </p:txBody>
      </p:sp>
      <p:sp>
        <p:nvSpPr>
          <p:cNvPr id="26" name="Title 3">
            <a:extLst>
              <a:ext uri="{FF2B5EF4-FFF2-40B4-BE49-F238E27FC236}">
                <a16:creationId xmlns:a16="http://schemas.microsoft.com/office/drawing/2014/main" id="{049E5DDC-5A1D-F87F-B53C-F858B6958DF4}"/>
              </a:ext>
            </a:extLst>
          </p:cNvPr>
          <p:cNvSpPr txBox="1">
            <a:spLocks/>
          </p:cNvSpPr>
          <p:nvPr/>
        </p:nvSpPr>
        <p:spPr>
          <a:xfrm>
            <a:off x="342369" y="-1420836"/>
            <a:ext cx="2216493"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800" b="0" spc="0" dirty="0">
                <a:solidFill>
                  <a:schemeClr val="bg1"/>
                </a:solidFill>
                <a:latin typeface="Montserrat Medium" pitchFamily="2" charset="77"/>
              </a:rPr>
              <a:t>Wealth inequalities between people of different ethnicities. In recent data </a:t>
            </a:r>
            <a:br>
              <a:rPr lang="en-US" sz="800" b="0" spc="0" dirty="0">
                <a:solidFill>
                  <a:schemeClr val="bg1"/>
                </a:solidFill>
                <a:latin typeface="Montserrat Medium" pitchFamily="2" charset="77"/>
              </a:rPr>
            </a:br>
            <a:r>
              <a:rPr lang="en-US" sz="800" b="0" spc="0" dirty="0">
                <a:solidFill>
                  <a:schemeClr val="bg1"/>
                </a:solidFill>
                <a:latin typeface="Montserrat Medium" pitchFamily="2" charset="77"/>
              </a:rPr>
              <a:t>(2016-18), Black African ethnicity held the lowest typical wealth (£23,700 family wealth per Capita), less than an eighth of the typical wealth held by a person of White British ethnicity (£197,000).</a:t>
            </a:r>
          </a:p>
          <a:p>
            <a:pPr algn="ctr">
              <a:lnSpc>
                <a:spcPct val="100000"/>
              </a:lnSpc>
            </a:pPr>
            <a:endParaRPr lang="en-US" sz="1400" b="0" dirty="0">
              <a:solidFill>
                <a:srgbClr val="86E6CD"/>
              </a:solidFill>
              <a:latin typeface="Montserrat Medium" pitchFamily="2" charset="77"/>
            </a:endParaRPr>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18;g13c822bde9e_0_29">
            <a:extLst>
              <a:ext uri="{FF2B5EF4-FFF2-40B4-BE49-F238E27FC236}">
                <a16:creationId xmlns:a16="http://schemas.microsoft.com/office/drawing/2014/main" id="{73B182E2-E9EE-AF59-B35C-DD2C8A940DC4}"/>
              </a:ext>
            </a:extLst>
          </p:cNvPr>
          <p:cNvSpPr txBox="1">
            <a:spLocks/>
          </p:cNvSpPr>
          <p:nvPr/>
        </p:nvSpPr>
        <p:spPr>
          <a:xfrm>
            <a:off x="225991" y="6396827"/>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Source: ONS</a:t>
            </a:r>
          </a:p>
        </p:txBody>
      </p:sp>
      <p:sp>
        <p:nvSpPr>
          <p:cNvPr id="3" name="Title 3">
            <a:extLst>
              <a:ext uri="{FF2B5EF4-FFF2-40B4-BE49-F238E27FC236}">
                <a16:creationId xmlns:a16="http://schemas.microsoft.com/office/drawing/2014/main" id="{6CDA708F-D512-D4C8-93D8-D384D535FB84}"/>
              </a:ext>
            </a:extLst>
          </p:cNvPr>
          <p:cNvSpPr txBox="1">
            <a:spLocks/>
          </p:cNvSpPr>
          <p:nvPr/>
        </p:nvSpPr>
        <p:spPr>
          <a:xfrm>
            <a:off x="225992" y="815461"/>
            <a:ext cx="38330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b="0" spc="0" dirty="0">
                <a:solidFill>
                  <a:srgbClr val="86E6CD"/>
                </a:solidFill>
                <a:latin typeface="Montserrat Medium" pitchFamily="2" charset="77"/>
              </a:rPr>
              <a:t>Property ownership rates: </a:t>
            </a:r>
          </a:p>
          <a:p>
            <a:pPr>
              <a:lnSpc>
                <a:spcPct val="100000"/>
              </a:lnSpc>
            </a:pPr>
            <a:endParaRPr lang="en-US" sz="12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8" name="Title 3">
            <a:extLst>
              <a:ext uri="{FF2B5EF4-FFF2-40B4-BE49-F238E27FC236}">
                <a16:creationId xmlns:a16="http://schemas.microsoft.com/office/drawing/2014/main" id="{81C7E3BF-B396-9E38-1B36-1D902CB69B36}"/>
              </a:ext>
            </a:extLst>
          </p:cNvPr>
          <p:cNvSpPr txBox="1">
            <a:spLocks/>
          </p:cNvSpPr>
          <p:nvPr/>
        </p:nvSpPr>
        <p:spPr>
          <a:xfrm>
            <a:off x="5303838" y="5304905"/>
            <a:ext cx="2058808"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20 % </a:t>
            </a:r>
            <a:br>
              <a:rPr lang="en-US" sz="1600" dirty="0">
                <a:solidFill>
                  <a:schemeClr val="bg1"/>
                </a:solidFill>
              </a:rPr>
            </a:br>
            <a:r>
              <a:rPr lang="en-US" sz="1600" dirty="0">
                <a:solidFill>
                  <a:schemeClr val="bg1"/>
                </a:solidFill>
              </a:rPr>
              <a:t>Black African Caribbean </a:t>
            </a:r>
          </a:p>
        </p:txBody>
      </p:sp>
      <p:cxnSp>
        <p:nvCxnSpPr>
          <p:cNvPr id="11" name="Straight Connector 10">
            <a:extLst>
              <a:ext uri="{FF2B5EF4-FFF2-40B4-BE49-F238E27FC236}">
                <a16:creationId xmlns:a16="http://schemas.microsoft.com/office/drawing/2014/main" id="{751FA2EF-6510-4D9A-C2B9-82CDDD37F8E7}"/>
              </a:ext>
            </a:extLst>
          </p:cNvPr>
          <p:cNvCxnSpPr>
            <a:cxnSpLocks/>
          </p:cNvCxnSpPr>
          <p:nvPr/>
        </p:nvCxnSpPr>
        <p:spPr>
          <a:xfrm>
            <a:off x="5159584" y="5240788"/>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3" name="Title 3">
            <a:extLst>
              <a:ext uri="{FF2B5EF4-FFF2-40B4-BE49-F238E27FC236}">
                <a16:creationId xmlns:a16="http://schemas.microsoft.com/office/drawing/2014/main" id="{70C9F75C-4BAA-7037-A4C0-FC76CB104FEF}"/>
              </a:ext>
            </a:extLst>
          </p:cNvPr>
          <p:cNvSpPr txBox="1">
            <a:spLocks/>
          </p:cNvSpPr>
          <p:nvPr/>
        </p:nvSpPr>
        <p:spPr>
          <a:xfrm>
            <a:off x="4717763" y="4839923"/>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10</a:t>
            </a:r>
          </a:p>
        </p:txBody>
      </p:sp>
      <p:sp>
        <p:nvSpPr>
          <p:cNvPr id="17" name="Title 3">
            <a:extLst>
              <a:ext uri="{FF2B5EF4-FFF2-40B4-BE49-F238E27FC236}">
                <a16:creationId xmlns:a16="http://schemas.microsoft.com/office/drawing/2014/main" id="{111D6378-CEC2-46B5-7929-4772AC0CBF2D}"/>
              </a:ext>
            </a:extLst>
          </p:cNvPr>
          <p:cNvSpPr txBox="1">
            <a:spLocks/>
          </p:cNvSpPr>
          <p:nvPr/>
        </p:nvSpPr>
        <p:spPr>
          <a:xfrm>
            <a:off x="7283450" y="5312339"/>
            <a:ext cx="1124511"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17%</a:t>
            </a:r>
          </a:p>
          <a:p>
            <a:pPr algn="ctr">
              <a:lnSpc>
                <a:spcPct val="100000"/>
              </a:lnSpc>
            </a:pPr>
            <a:r>
              <a:rPr lang="en-US" sz="1600" dirty="0">
                <a:solidFill>
                  <a:schemeClr val="bg1"/>
                </a:solidFill>
              </a:rPr>
              <a:t>Arab</a:t>
            </a:r>
          </a:p>
        </p:txBody>
      </p:sp>
      <p:sp>
        <p:nvSpPr>
          <p:cNvPr id="19" name="Title 3">
            <a:extLst>
              <a:ext uri="{FF2B5EF4-FFF2-40B4-BE49-F238E27FC236}">
                <a16:creationId xmlns:a16="http://schemas.microsoft.com/office/drawing/2014/main" id="{4B9CAA36-767B-3AE6-0E2E-503B2AFDFBED}"/>
              </a:ext>
            </a:extLst>
          </p:cNvPr>
          <p:cNvSpPr txBox="1">
            <a:spLocks/>
          </p:cNvSpPr>
          <p:nvPr/>
        </p:nvSpPr>
        <p:spPr>
          <a:xfrm>
            <a:off x="8576347" y="5301188"/>
            <a:ext cx="1139591"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68%</a:t>
            </a:r>
          </a:p>
          <a:p>
            <a:pPr algn="ctr">
              <a:lnSpc>
                <a:spcPct val="100000"/>
              </a:lnSpc>
            </a:pPr>
            <a:r>
              <a:rPr lang="en-US" sz="1600" dirty="0">
                <a:solidFill>
                  <a:schemeClr val="bg1"/>
                </a:solidFill>
              </a:rPr>
              <a:t>White </a:t>
            </a:r>
            <a:br>
              <a:rPr lang="en-US" sz="1600" dirty="0">
                <a:solidFill>
                  <a:schemeClr val="bg1"/>
                </a:solidFill>
              </a:rPr>
            </a:br>
            <a:r>
              <a:rPr lang="en-US" sz="1600" dirty="0">
                <a:solidFill>
                  <a:schemeClr val="bg1"/>
                </a:solidFill>
              </a:rPr>
              <a:t>British</a:t>
            </a:r>
          </a:p>
        </p:txBody>
      </p:sp>
      <p:sp>
        <p:nvSpPr>
          <p:cNvPr id="21" name="Title 3">
            <a:extLst>
              <a:ext uri="{FF2B5EF4-FFF2-40B4-BE49-F238E27FC236}">
                <a16:creationId xmlns:a16="http://schemas.microsoft.com/office/drawing/2014/main" id="{09DEA78F-52BE-C612-25BE-180372E33113}"/>
              </a:ext>
            </a:extLst>
          </p:cNvPr>
          <p:cNvSpPr txBox="1">
            <a:spLocks/>
          </p:cNvSpPr>
          <p:nvPr/>
        </p:nvSpPr>
        <p:spPr>
          <a:xfrm>
            <a:off x="9831872" y="5308622"/>
            <a:ext cx="1455329"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74%</a:t>
            </a:r>
          </a:p>
          <a:p>
            <a:pPr algn="ctr">
              <a:lnSpc>
                <a:spcPct val="100000"/>
              </a:lnSpc>
            </a:pPr>
            <a:r>
              <a:rPr lang="en-US" sz="1600" dirty="0">
                <a:solidFill>
                  <a:schemeClr val="bg1"/>
                </a:solidFill>
              </a:rPr>
              <a:t>Indian</a:t>
            </a:r>
          </a:p>
        </p:txBody>
      </p:sp>
      <p:cxnSp>
        <p:nvCxnSpPr>
          <p:cNvPr id="44" name="Straight Connector 43">
            <a:extLst>
              <a:ext uri="{FF2B5EF4-FFF2-40B4-BE49-F238E27FC236}">
                <a16:creationId xmlns:a16="http://schemas.microsoft.com/office/drawing/2014/main" id="{ED1F1C11-8991-1B5A-A7E8-B4C5E573EEE6}"/>
              </a:ext>
            </a:extLst>
          </p:cNvPr>
          <p:cNvCxnSpPr>
            <a:cxnSpLocks/>
          </p:cNvCxnSpPr>
          <p:nvPr/>
        </p:nvCxnSpPr>
        <p:spPr>
          <a:xfrm>
            <a:off x="5171307" y="4988741"/>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A7AD38BA-AEC4-DC8A-1A47-823E6E3810B2}"/>
              </a:ext>
            </a:extLst>
          </p:cNvPr>
          <p:cNvCxnSpPr>
            <a:cxnSpLocks/>
          </p:cNvCxnSpPr>
          <p:nvPr/>
        </p:nvCxnSpPr>
        <p:spPr>
          <a:xfrm>
            <a:off x="5174237" y="4745487"/>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E493EEBE-265C-9BEE-FB3A-6AD42FB04463}"/>
              </a:ext>
            </a:extLst>
          </p:cNvPr>
          <p:cNvCxnSpPr>
            <a:cxnSpLocks/>
          </p:cNvCxnSpPr>
          <p:nvPr/>
        </p:nvCxnSpPr>
        <p:spPr>
          <a:xfrm>
            <a:off x="5183030" y="4508095"/>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36F1ACA7-B557-E10E-ED93-290E3E595DC6}"/>
              </a:ext>
            </a:extLst>
          </p:cNvPr>
          <p:cNvCxnSpPr>
            <a:cxnSpLocks/>
          </p:cNvCxnSpPr>
          <p:nvPr/>
        </p:nvCxnSpPr>
        <p:spPr>
          <a:xfrm>
            <a:off x="5177168" y="4264841"/>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7FF49FB-4BEA-527F-E7E9-DF8DBD44AC06}"/>
              </a:ext>
            </a:extLst>
          </p:cNvPr>
          <p:cNvCxnSpPr>
            <a:cxnSpLocks/>
          </p:cNvCxnSpPr>
          <p:nvPr/>
        </p:nvCxnSpPr>
        <p:spPr>
          <a:xfrm>
            <a:off x="5177169" y="4009864"/>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B1E1999-03F7-E2A5-4825-4876C1474F20}"/>
              </a:ext>
            </a:extLst>
          </p:cNvPr>
          <p:cNvCxnSpPr>
            <a:cxnSpLocks/>
          </p:cNvCxnSpPr>
          <p:nvPr/>
        </p:nvCxnSpPr>
        <p:spPr>
          <a:xfrm>
            <a:off x="5174238" y="3734372"/>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EC65680A-97FD-6226-5F21-4801F2BB221E}"/>
              </a:ext>
            </a:extLst>
          </p:cNvPr>
          <p:cNvCxnSpPr>
            <a:cxnSpLocks/>
          </p:cNvCxnSpPr>
          <p:nvPr/>
        </p:nvCxnSpPr>
        <p:spPr>
          <a:xfrm>
            <a:off x="5177168" y="3491118"/>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4740C453-EBBB-5D2D-71CF-EA3BD61A22B1}"/>
              </a:ext>
            </a:extLst>
          </p:cNvPr>
          <p:cNvCxnSpPr>
            <a:cxnSpLocks/>
          </p:cNvCxnSpPr>
          <p:nvPr/>
        </p:nvCxnSpPr>
        <p:spPr>
          <a:xfrm>
            <a:off x="5185961" y="3253726"/>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81A1C3E-CC6A-A0CB-53D3-B6EC9D3140B3}"/>
              </a:ext>
            </a:extLst>
          </p:cNvPr>
          <p:cNvCxnSpPr>
            <a:cxnSpLocks/>
          </p:cNvCxnSpPr>
          <p:nvPr/>
        </p:nvCxnSpPr>
        <p:spPr>
          <a:xfrm>
            <a:off x="5180099" y="3010472"/>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A58B93D-BB89-C29B-D33A-4508771E4BAD}"/>
              </a:ext>
            </a:extLst>
          </p:cNvPr>
          <p:cNvCxnSpPr>
            <a:cxnSpLocks/>
          </p:cNvCxnSpPr>
          <p:nvPr/>
        </p:nvCxnSpPr>
        <p:spPr>
          <a:xfrm>
            <a:off x="5180100" y="2755495"/>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5" name="Title 3">
            <a:extLst>
              <a:ext uri="{FF2B5EF4-FFF2-40B4-BE49-F238E27FC236}">
                <a16:creationId xmlns:a16="http://schemas.microsoft.com/office/drawing/2014/main" id="{A77544D9-C271-EFEE-9A7E-A63AF7143C7D}"/>
              </a:ext>
            </a:extLst>
          </p:cNvPr>
          <p:cNvSpPr txBox="1">
            <a:spLocks/>
          </p:cNvSpPr>
          <p:nvPr/>
        </p:nvSpPr>
        <p:spPr>
          <a:xfrm>
            <a:off x="4711096" y="4605459"/>
            <a:ext cx="759336" cy="31887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20</a:t>
            </a:r>
          </a:p>
        </p:txBody>
      </p:sp>
      <p:sp>
        <p:nvSpPr>
          <p:cNvPr id="56" name="Title 3">
            <a:extLst>
              <a:ext uri="{FF2B5EF4-FFF2-40B4-BE49-F238E27FC236}">
                <a16:creationId xmlns:a16="http://schemas.microsoft.com/office/drawing/2014/main" id="{C008955F-45F1-FE82-3DF7-A0EB4DF08362}"/>
              </a:ext>
            </a:extLst>
          </p:cNvPr>
          <p:cNvSpPr txBox="1">
            <a:spLocks/>
          </p:cNvSpPr>
          <p:nvPr/>
        </p:nvSpPr>
        <p:spPr>
          <a:xfrm>
            <a:off x="4711903" y="4324511"/>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30</a:t>
            </a:r>
          </a:p>
        </p:txBody>
      </p:sp>
      <p:sp>
        <p:nvSpPr>
          <p:cNvPr id="57" name="Title 3">
            <a:extLst>
              <a:ext uri="{FF2B5EF4-FFF2-40B4-BE49-F238E27FC236}">
                <a16:creationId xmlns:a16="http://schemas.microsoft.com/office/drawing/2014/main" id="{1376F8F7-3F3E-AFE6-4A67-295F31D001EA}"/>
              </a:ext>
            </a:extLst>
          </p:cNvPr>
          <p:cNvSpPr txBox="1">
            <a:spLocks/>
          </p:cNvSpPr>
          <p:nvPr/>
        </p:nvSpPr>
        <p:spPr>
          <a:xfrm>
            <a:off x="4708568" y="4101368"/>
            <a:ext cx="759336" cy="33569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40</a:t>
            </a:r>
          </a:p>
        </p:txBody>
      </p:sp>
      <p:sp>
        <p:nvSpPr>
          <p:cNvPr id="58" name="Title 3">
            <a:extLst>
              <a:ext uri="{FF2B5EF4-FFF2-40B4-BE49-F238E27FC236}">
                <a16:creationId xmlns:a16="http://schemas.microsoft.com/office/drawing/2014/main" id="{CBBB5C4A-F123-02FD-611D-9D01CBE55A9B}"/>
              </a:ext>
            </a:extLst>
          </p:cNvPr>
          <p:cNvSpPr txBox="1">
            <a:spLocks/>
          </p:cNvSpPr>
          <p:nvPr/>
        </p:nvSpPr>
        <p:spPr>
          <a:xfrm>
            <a:off x="3187575" y="3452070"/>
            <a:ext cx="1292469"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 of home ownership </a:t>
            </a:r>
            <a:br>
              <a:rPr lang="en-US" sz="1600" dirty="0">
                <a:solidFill>
                  <a:schemeClr val="bg1"/>
                </a:solidFill>
              </a:rPr>
            </a:br>
            <a:r>
              <a:rPr lang="en-US" sz="1600" dirty="0">
                <a:solidFill>
                  <a:schemeClr val="bg1"/>
                </a:solidFill>
              </a:rPr>
              <a:t>rates</a:t>
            </a:r>
          </a:p>
        </p:txBody>
      </p:sp>
      <p:sp>
        <p:nvSpPr>
          <p:cNvPr id="59" name="Title 3">
            <a:extLst>
              <a:ext uri="{FF2B5EF4-FFF2-40B4-BE49-F238E27FC236}">
                <a16:creationId xmlns:a16="http://schemas.microsoft.com/office/drawing/2014/main" id="{E0FC437D-0188-AD69-FB8F-7CFA6382F568}"/>
              </a:ext>
            </a:extLst>
          </p:cNvPr>
          <p:cNvSpPr txBox="1">
            <a:spLocks/>
          </p:cNvSpPr>
          <p:nvPr/>
        </p:nvSpPr>
        <p:spPr>
          <a:xfrm>
            <a:off x="4703916" y="3849323"/>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50</a:t>
            </a:r>
          </a:p>
        </p:txBody>
      </p:sp>
      <p:sp>
        <p:nvSpPr>
          <p:cNvPr id="60" name="Title 3">
            <a:extLst>
              <a:ext uri="{FF2B5EF4-FFF2-40B4-BE49-F238E27FC236}">
                <a16:creationId xmlns:a16="http://schemas.microsoft.com/office/drawing/2014/main" id="{09C7341B-0390-6391-DE67-0838638F74BE}"/>
              </a:ext>
            </a:extLst>
          </p:cNvPr>
          <p:cNvSpPr txBox="1">
            <a:spLocks/>
          </p:cNvSpPr>
          <p:nvPr/>
        </p:nvSpPr>
        <p:spPr>
          <a:xfrm>
            <a:off x="4705638" y="3614859"/>
            <a:ext cx="759336" cy="27763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60</a:t>
            </a:r>
          </a:p>
        </p:txBody>
      </p:sp>
      <p:sp>
        <p:nvSpPr>
          <p:cNvPr id="61" name="Title 3">
            <a:extLst>
              <a:ext uri="{FF2B5EF4-FFF2-40B4-BE49-F238E27FC236}">
                <a16:creationId xmlns:a16="http://schemas.microsoft.com/office/drawing/2014/main" id="{79199732-8EA8-12FC-7171-94B65F8F0B83}"/>
              </a:ext>
            </a:extLst>
          </p:cNvPr>
          <p:cNvSpPr txBox="1">
            <a:spLocks/>
          </p:cNvSpPr>
          <p:nvPr/>
        </p:nvSpPr>
        <p:spPr>
          <a:xfrm>
            <a:off x="4713702" y="3359078"/>
            <a:ext cx="759336" cy="28174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70</a:t>
            </a:r>
          </a:p>
        </p:txBody>
      </p:sp>
      <p:sp>
        <p:nvSpPr>
          <p:cNvPr id="62" name="Title 3">
            <a:extLst>
              <a:ext uri="{FF2B5EF4-FFF2-40B4-BE49-F238E27FC236}">
                <a16:creationId xmlns:a16="http://schemas.microsoft.com/office/drawing/2014/main" id="{CF0E25E1-33EF-D9D3-19CA-76127FD26167}"/>
              </a:ext>
            </a:extLst>
          </p:cNvPr>
          <p:cNvSpPr txBox="1">
            <a:spLocks/>
          </p:cNvSpPr>
          <p:nvPr/>
        </p:nvSpPr>
        <p:spPr>
          <a:xfrm>
            <a:off x="4713702" y="3110768"/>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80</a:t>
            </a:r>
          </a:p>
        </p:txBody>
      </p:sp>
      <p:sp>
        <p:nvSpPr>
          <p:cNvPr id="67" name="Title 3">
            <a:extLst>
              <a:ext uri="{FF2B5EF4-FFF2-40B4-BE49-F238E27FC236}">
                <a16:creationId xmlns:a16="http://schemas.microsoft.com/office/drawing/2014/main" id="{6736F424-666B-0889-706F-3466B5FE10FC}"/>
              </a:ext>
            </a:extLst>
          </p:cNvPr>
          <p:cNvSpPr txBox="1">
            <a:spLocks/>
          </p:cNvSpPr>
          <p:nvPr/>
        </p:nvSpPr>
        <p:spPr>
          <a:xfrm>
            <a:off x="4706711" y="2852108"/>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90</a:t>
            </a:r>
          </a:p>
        </p:txBody>
      </p:sp>
      <p:sp>
        <p:nvSpPr>
          <p:cNvPr id="69" name="Title 3">
            <a:extLst>
              <a:ext uri="{FF2B5EF4-FFF2-40B4-BE49-F238E27FC236}">
                <a16:creationId xmlns:a16="http://schemas.microsoft.com/office/drawing/2014/main" id="{021D734C-DB9E-9B19-36C3-0A5FBE28F349}"/>
              </a:ext>
            </a:extLst>
          </p:cNvPr>
          <p:cNvSpPr txBox="1">
            <a:spLocks/>
          </p:cNvSpPr>
          <p:nvPr/>
        </p:nvSpPr>
        <p:spPr>
          <a:xfrm>
            <a:off x="4715100" y="2583660"/>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100</a:t>
            </a:r>
          </a:p>
        </p:txBody>
      </p:sp>
      <p:sp>
        <p:nvSpPr>
          <p:cNvPr id="7" name="Rounded Rectangle 6">
            <a:extLst>
              <a:ext uri="{FF2B5EF4-FFF2-40B4-BE49-F238E27FC236}">
                <a16:creationId xmlns:a16="http://schemas.microsoft.com/office/drawing/2014/main" id="{4AC6B32F-186D-426F-E0D9-12390E5BADD3}"/>
              </a:ext>
            </a:extLst>
          </p:cNvPr>
          <p:cNvSpPr/>
          <p:nvPr/>
        </p:nvSpPr>
        <p:spPr>
          <a:xfrm>
            <a:off x="6059488" y="4734413"/>
            <a:ext cx="604593" cy="503093"/>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1C07150F-FE88-992E-5FB1-E9D0278E286E}"/>
              </a:ext>
            </a:extLst>
          </p:cNvPr>
          <p:cNvSpPr/>
          <p:nvPr/>
        </p:nvSpPr>
        <p:spPr>
          <a:xfrm>
            <a:off x="7526756" y="4790114"/>
            <a:ext cx="604593" cy="454828"/>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ECA68EB5-E51D-BECE-5E4C-271BE31637D4}"/>
              </a:ext>
            </a:extLst>
          </p:cNvPr>
          <p:cNvSpPr/>
          <p:nvPr/>
        </p:nvSpPr>
        <p:spPr>
          <a:xfrm>
            <a:off x="8836282" y="3573710"/>
            <a:ext cx="604593" cy="1660081"/>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246664"/>
              </a:highlight>
            </a:endParaRPr>
          </a:p>
        </p:txBody>
      </p:sp>
      <p:sp>
        <p:nvSpPr>
          <p:cNvPr id="20" name="Rounded Rectangle 19">
            <a:extLst>
              <a:ext uri="{FF2B5EF4-FFF2-40B4-BE49-F238E27FC236}">
                <a16:creationId xmlns:a16="http://schemas.microsoft.com/office/drawing/2014/main" id="{D92F2B4F-9F08-71DA-934B-20E6C7DDD5D9}"/>
              </a:ext>
            </a:extLst>
          </p:cNvPr>
          <p:cNvSpPr/>
          <p:nvPr/>
        </p:nvSpPr>
        <p:spPr>
          <a:xfrm>
            <a:off x="10240564" y="3355596"/>
            <a:ext cx="604593" cy="1885629"/>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3">
            <a:extLst>
              <a:ext uri="{FF2B5EF4-FFF2-40B4-BE49-F238E27FC236}">
                <a16:creationId xmlns:a16="http://schemas.microsoft.com/office/drawing/2014/main" id="{99BC9D06-EFBE-D426-EE29-50B579351A9F}"/>
              </a:ext>
            </a:extLst>
          </p:cNvPr>
          <p:cNvSpPr txBox="1">
            <a:spLocks/>
          </p:cNvSpPr>
          <p:nvPr/>
        </p:nvSpPr>
        <p:spPr>
          <a:xfrm>
            <a:off x="13323992" y="4006596"/>
            <a:ext cx="2005695"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b="0" spc="0" dirty="0">
                <a:solidFill>
                  <a:schemeClr val="bg1"/>
                </a:solidFill>
                <a:latin typeface="Montserrat Medium" pitchFamily="2" charset="77"/>
              </a:rPr>
              <a:t>Black African Caribbean </a:t>
            </a:r>
            <a:endParaRPr lang="en-US" sz="1400" b="0" dirty="0">
              <a:solidFill>
                <a:srgbClr val="86E6CD"/>
              </a:solidFill>
              <a:latin typeface="Montserrat Medium" pitchFamily="2" charset="77"/>
            </a:endParaRPr>
          </a:p>
        </p:txBody>
      </p:sp>
      <p:pic>
        <p:nvPicPr>
          <p:cNvPr id="71" name="Picture 70">
            <a:extLst>
              <a:ext uri="{FF2B5EF4-FFF2-40B4-BE49-F238E27FC236}">
                <a16:creationId xmlns:a16="http://schemas.microsoft.com/office/drawing/2014/main" id="{12DDDF76-1615-B0B2-D15C-76417F21757A}"/>
              </a:ext>
            </a:extLst>
          </p:cNvPr>
          <p:cNvPicPr>
            <a:picLocks noChangeAspect="1"/>
          </p:cNvPicPr>
          <p:nvPr/>
        </p:nvPicPr>
        <p:blipFill>
          <a:blip r:embed="rId4"/>
          <a:stretch>
            <a:fillRect/>
          </a:stretch>
        </p:blipFill>
        <p:spPr>
          <a:xfrm>
            <a:off x="13652341" y="2435103"/>
            <a:ext cx="1391228" cy="1389185"/>
          </a:xfrm>
          <a:prstGeom prst="rect">
            <a:avLst/>
          </a:prstGeom>
        </p:spPr>
      </p:pic>
    </p:spTree>
    <p:extLst>
      <p:ext uri="{BB962C8B-B14F-4D97-AF65-F5344CB8AC3E}">
        <p14:creationId xmlns:p14="http://schemas.microsoft.com/office/powerpoint/2010/main" val="3542794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4F9685F5-CE46-7071-9F65-3A859BE3AA85}"/>
              </a:ext>
            </a:extLst>
          </p:cNvPr>
          <p:cNvPicPr>
            <a:picLocks noChangeAspect="1"/>
          </p:cNvPicPr>
          <p:nvPr/>
        </p:nvPicPr>
        <p:blipFill>
          <a:blip r:embed="rId3"/>
          <a:stretch>
            <a:fillRect/>
          </a:stretch>
        </p:blipFill>
        <p:spPr>
          <a:xfrm>
            <a:off x="334963" y="2510492"/>
            <a:ext cx="1665544" cy="2627591"/>
          </a:xfrm>
          <a:prstGeom prst="rect">
            <a:avLst/>
          </a:prstGeom>
        </p:spPr>
      </p:pic>
      <p:sp>
        <p:nvSpPr>
          <p:cNvPr id="12" name="Title 3">
            <a:extLst>
              <a:ext uri="{FF2B5EF4-FFF2-40B4-BE49-F238E27FC236}">
                <a16:creationId xmlns:a16="http://schemas.microsoft.com/office/drawing/2014/main" id="{5C3C337B-DA67-CE73-740C-B481D89A6059}"/>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WEALTH GAP</a:t>
            </a:r>
          </a:p>
        </p:txBody>
      </p:sp>
      <p:sp>
        <p:nvSpPr>
          <p:cNvPr id="26" name="Title 3">
            <a:extLst>
              <a:ext uri="{FF2B5EF4-FFF2-40B4-BE49-F238E27FC236}">
                <a16:creationId xmlns:a16="http://schemas.microsoft.com/office/drawing/2014/main" id="{049E5DDC-5A1D-F87F-B53C-F858B6958DF4}"/>
              </a:ext>
            </a:extLst>
          </p:cNvPr>
          <p:cNvSpPr txBox="1">
            <a:spLocks/>
          </p:cNvSpPr>
          <p:nvPr/>
        </p:nvSpPr>
        <p:spPr>
          <a:xfrm>
            <a:off x="342369" y="-1420836"/>
            <a:ext cx="2216493"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800" b="0" spc="0" dirty="0">
                <a:solidFill>
                  <a:schemeClr val="bg1"/>
                </a:solidFill>
                <a:latin typeface="Montserrat Medium" pitchFamily="2" charset="77"/>
              </a:rPr>
              <a:t>Wealth inequalities between people of different ethnicities. In recent data </a:t>
            </a:r>
            <a:br>
              <a:rPr lang="en-US" sz="800" b="0" spc="0" dirty="0">
                <a:solidFill>
                  <a:schemeClr val="bg1"/>
                </a:solidFill>
                <a:latin typeface="Montserrat Medium" pitchFamily="2" charset="77"/>
              </a:rPr>
            </a:br>
            <a:r>
              <a:rPr lang="en-US" sz="800" b="0" spc="0" dirty="0">
                <a:solidFill>
                  <a:schemeClr val="bg1"/>
                </a:solidFill>
                <a:latin typeface="Montserrat Medium" pitchFamily="2" charset="77"/>
              </a:rPr>
              <a:t>(2016-18), Black African ethnicity held the lowest typical wealth (£23,700 family wealth per Capita), less than an eighth of the typical wealth held by a person of White British ethnicity (£197,000).</a:t>
            </a:r>
          </a:p>
          <a:p>
            <a:pPr algn="ctr">
              <a:lnSpc>
                <a:spcPct val="100000"/>
              </a:lnSpc>
            </a:pPr>
            <a:endParaRPr lang="en-US" sz="1400" b="0" dirty="0">
              <a:solidFill>
                <a:srgbClr val="86E6CD"/>
              </a:solidFill>
              <a:latin typeface="Montserrat Medium" pitchFamily="2" charset="77"/>
            </a:endParaRPr>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18;g13c822bde9e_0_29">
            <a:extLst>
              <a:ext uri="{FF2B5EF4-FFF2-40B4-BE49-F238E27FC236}">
                <a16:creationId xmlns:a16="http://schemas.microsoft.com/office/drawing/2014/main" id="{73B182E2-E9EE-AF59-B35C-DD2C8A940DC4}"/>
              </a:ext>
            </a:extLst>
          </p:cNvPr>
          <p:cNvSpPr txBox="1">
            <a:spLocks/>
          </p:cNvSpPr>
          <p:nvPr/>
        </p:nvSpPr>
        <p:spPr>
          <a:xfrm>
            <a:off x="225991" y="6396827"/>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Source: ONS</a:t>
            </a:r>
          </a:p>
        </p:txBody>
      </p:sp>
      <p:sp>
        <p:nvSpPr>
          <p:cNvPr id="3" name="Title 3">
            <a:extLst>
              <a:ext uri="{FF2B5EF4-FFF2-40B4-BE49-F238E27FC236}">
                <a16:creationId xmlns:a16="http://schemas.microsoft.com/office/drawing/2014/main" id="{6CDA708F-D512-D4C8-93D8-D384D535FB84}"/>
              </a:ext>
            </a:extLst>
          </p:cNvPr>
          <p:cNvSpPr txBox="1">
            <a:spLocks/>
          </p:cNvSpPr>
          <p:nvPr/>
        </p:nvSpPr>
        <p:spPr>
          <a:xfrm>
            <a:off x="225992" y="815461"/>
            <a:ext cx="38330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b="0" spc="0" dirty="0">
                <a:solidFill>
                  <a:srgbClr val="86E6CD"/>
                </a:solidFill>
                <a:latin typeface="Montserrat Medium" pitchFamily="2" charset="77"/>
              </a:rPr>
              <a:t>National mean average wealth </a:t>
            </a:r>
            <a:br>
              <a:rPr lang="en-US" sz="1600" b="0" spc="0" dirty="0">
                <a:solidFill>
                  <a:srgbClr val="86E6CD"/>
                </a:solidFill>
                <a:latin typeface="Montserrat Medium" pitchFamily="2" charset="77"/>
              </a:rPr>
            </a:br>
            <a:r>
              <a:rPr lang="en-US" sz="1600" b="0" spc="0" dirty="0">
                <a:solidFill>
                  <a:srgbClr val="86E6CD"/>
                </a:solidFill>
                <a:latin typeface="Montserrat Medium" pitchFamily="2" charset="77"/>
              </a:rPr>
              <a:t>per household:</a:t>
            </a:r>
            <a:endParaRPr lang="en-US" sz="12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8" name="Title 3">
            <a:extLst>
              <a:ext uri="{FF2B5EF4-FFF2-40B4-BE49-F238E27FC236}">
                <a16:creationId xmlns:a16="http://schemas.microsoft.com/office/drawing/2014/main" id="{81C7E3BF-B396-9E38-1B36-1D902CB69B36}"/>
              </a:ext>
            </a:extLst>
          </p:cNvPr>
          <p:cNvSpPr txBox="1">
            <a:spLocks/>
          </p:cNvSpPr>
          <p:nvPr/>
        </p:nvSpPr>
        <p:spPr>
          <a:xfrm>
            <a:off x="14692025" y="-480062"/>
            <a:ext cx="2058808"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20 % </a:t>
            </a:r>
            <a:br>
              <a:rPr lang="en-US" sz="1600" dirty="0">
                <a:solidFill>
                  <a:schemeClr val="bg1"/>
                </a:solidFill>
              </a:rPr>
            </a:br>
            <a:r>
              <a:rPr lang="en-US" sz="1600" dirty="0">
                <a:solidFill>
                  <a:schemeClr val="bg1"/>
                </a:solidFill>
              </a:rPr>
              <a:t>Black African Caribbean </a:t>
            </a:r>
          </a:p>
        </p:txBody>
      </p:sp>
      <p:cxnSp>
        <p:nvCxnSpPr>
          <p:cNvPr id="11" name="Straight Connector 10">
            <a:extLst>
              <a:ext uri="{FF2B5EF4-FFF2-40B4-BE49-F238E27FC236}">
                <a16:creationId xmlns:a16="http://schemas.microsoft.com/office/drawing/2014/main" id="{751FA2EF-6510-4D9A-C2B9-82CDDD37F8E7}"/>
              </a:ext>
            </a:extLst>
          </p:cNvPr>
          <p:cNvCxnSpPr>
            <a:cxnSpLocks/>
          </p:cNvCxnSpPr>
          <p:nvPr/>
        </p:nvCxnSpPr>
        <p:spPr>
          <a:xfrm>
            <a:off x="14547771" y="-544179"/>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3" name="Title 3">
            <a:extLst>
              <a:ext uri="{FF2B5EF4-FFF2-40B4-BE49-F238E27FC236}">
                <a16:creationId xmlns:a16="http://schemas.microsoft.com/office/drawing/2014/main" id="{70C9F75C-4BAA-7037-A4C0-FC76CB104FEF}"/>
              </a:ext>
            </a:extLst>
          </p:cNvPr>
          <p:cNvSpPr txBox="1">
            <a:spLocks/>
          </p:cNvSpPr>
          <p:nvPr/>
        </p:nvSpPr>
        <p:spPr>
          <a:xfrm>
            <a:off x="14105950" y="-945044"/>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10</a:t>
            </a:r>
          </a:p>
        </p:txBody>
      </p:sp>
      <p:sp>
        <p:nvSpPr>
          <p:cNvPr id="17" name="Title 3">
            <a:extLst>
              <a:ext uri="{FF2B5EF4-FFF2-40B4-BE49-F238E27FC236}">
                <a16:creationId xmlns:a16="http://schemas.microsoft.com/office/drawing/2014/main" id="{111D6378-CEC2-46B5-7929-4772AC0CBF2D}"/>
              </a:ext>
            </a:extLst>
          </p:cNvPr>
          <p:cNvSpPr txBox="1">
            <a:spLocks/>
          </p:cNvSpPr>
          <p:nvPr/>
        </p:nvSpPr>
        <p:spPr>
          <a:xfrm>
            <a:off x="16671637" y="-472628"/>
            <a:ext cx="1124511"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17%</a:t>
            </a:r>
          </a:p>
          <a:p>
            <a:pPr algn="ctr">
              <a:lnSpc>
                <a:spcPct val="100000"/>
              </a:lnSpc>
            </a:pPr>
            <a:r>
              <a:rPr lang="en-US" sz="1600" dirty="0">
                <a:solidFill>
                  <a:schemeClr val="bg1"/>
                </a:solidFill>
              </a:rPr>
              <a:t>Arab</a:t>
            </a:r>
          </a:p>
        </p:txBody>
      </p:sp>
      <p:sp>
        <p:nvSpPr>
          <p:cNvPr id="19" name="Title 3">
            <a:extLst>
              <a:ext uri="{FF2B5EF4-FFF2-40B4-BE49-F238E27FC236}">
                <a16:creationId xmlns:a16="http://schemas.microsoft.com/office/drawing/2014/main" id="{4B9CAA36-767B-3AE6-0E2E-503B2AFDFBED}"/>
              </a:ext>
            </a:extLst>
          </p:cNvPr>
          <p:cNvSpPr txBox="1">
            <a:spLocks/>
          </p:cNvSpPr>
          <p:nvPr/>
        </p:nvSpPr>
        <p:spPr>
          <a:xfrm>
            <a:off x="17964534" y="-483779"/>
            <a:ext cx="1139591"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68%</a:t>
            </a:r>
          </a:p>
          <a:p>
            <a:pPr algn="ctr">
              <a:lnSpc>
                <a:spcPct val="100000"/>
              </a:lnSpc>
            </a:pPr>
            <a:r>
              <a:rPr lang="en-US" sz="1600" dirty="0">
                <a:solidFill>
                  <a:schemeClr val="bg1"/>
                </a:solidFill>
              </a:rPr>
              <a:t>White </a:t>
            </a:r>
            <a:br>
              <a:rPr lang="en-US" sz="1600" dirty="0">
                <a:solidFill>
                  <a:schemeClr val="bg1"/>
                </a:solidFill>
              </a:rPr>
            </a:br>
            <a:r>
              <a:rPr lang="en-US" sz="1600" dirty="0">
                <a:solidFill>
                  <a:schemeClr val="bg1"/>
                </a:solidFill>
              </a:rPr>
              <a:t>British</a:t>
            </a:r>
          </a:p>
        </p:txBody>
      </p:sp>
      <p:sp>
        <p:nvSpPr>
          <p:cNvPr id="21" name="Title 3">
            <a:extLst>
              <a:ext uri="{FF2B5EF4-FFF2-40B4-BE49-F238E27FC236}">
                <a16:creationId xmlns:a16="http://schemas.microsoft.com/office/drawing/2014/main" id="{09DEA78F-52BE-C612-25BE-180372E33113}"/>
              </a:ext>
            </a:extLst>
          </p:cNvPr>
          <p:cNvSpPr txBox="1">
            <a:spLocks/>
          </p:cNvSpPr>
          <p:nvPr/>
        </p:nvSpPr>
        <p:spPr>
          <a:xfrm>
            <a:off x="19220059" y="-476345"/>
            <a:ext cx="1455329"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rPr>
              <a:t>74%</a:t>
            </a:r>
          </a:p>
          <a:p>
            <a:pPr algn="ctr">
              <a:lnSpc>
                <a:spcPct val="100000"/>
              </a:lnSpc>
            </a:pPr>
            <a:r>
              <a:rPr lang="en-US" sz="1600" dirty="0">
                <a:solidFill>
                  <a:schemeClr val="bg1"/>
                </a:solidFill>
              </a:rPr>
              <a:t>Indian</a:t>
            </a:r>
          </a:p>
        </p:txBody>
      </p:sp>
      <p:cxnSp>
        <p:nvCxnSpPr>
          <p:cNvPr id="44" name="Straight Connector 43">
            <a:extLst>
              <a:ext uri="{FF2B5EF4-FFF2-40B4-BE49-F238E27FC236}">
                <a16:creationId xmlns:a16="http://schemas.microsoft.com/office/drawing/2014/main" id="{ED1F1C11-8991-1B5A-A7E8-B4C5E573EEE6}"/>
              </a:ext>
            </a:extLst>
          </p:cNvPr>
          <p:cNvCxnSpPr>
            <a:cxnSpLocks/>
          </p:cNvCxnSpPr>
          <p:nvPr/>
        </p:nvCxnSpPr>
        <p:spPr>
          <a:xfrm>
            <a:off x="14559494" y="-796226"/>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A7AD38BA-AEC4-DC8A-1A47-823E6E3810B2}"/>
              </a:ext>
            </a:extLst>
          </p:cNvPr>
          <p:cNvCxnSpPr>
            <a:cxnSpLocks/>
          </p:cNvCxnSpPr>
          <p:nvPr/>
        </p:nvCxnSpPr>
        <p:spPr>
          <a:xfrm>
            <a:off x="14562424" y="-1039480"/>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E493EEBE-265C-9BEE-FB3A-6AD42FB04463}"/>
              </a:ext>
            </a:extLst>
          </p:cNvPr>
          <p:cNvCxnSpPr>
            <a:cxnSpLocks/>
          </p:cNvCxnSpPr>
          <p:nvPr/>
        </p:nvCxnSpPr>
        <p:spPr>
          <a:xfrm>
            <a:off x="14571217" y="-1276872"/>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36F1ACA7-B557-E10E-ED93-290E3E595DC6}"/>
              </a:ext>
            </a:extLst>
          </p:cNvPr>
          <p:cNvCxnSpPr>
            <a:cxnSpLocks/>
          </p:cNvCxnSpPr>
          <p:nvPr/>
        </p:nvCxnSpPr>
        <p:spPr>
          <a:xfrm>
            <a:off x="14565355" y="-1520126"/>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7FF49FB-4BEA-527F-E7E9-DF8DBD44AC06}"/>
              </a:ext>
            </a:extLst>
          </p:cNvPr>
          <p:cNvCxnSpPr>
            <a:cxnSpLocks/>
          </p:cNvCxnSpPr>
          <p:nvPr/>
        </p:nvCxnSpPr>
        <p:spPr>
          <a:xfrm>
            <a:off x="14565356" y="-1775103"/>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B1E1999-03F7-E2A5-4825-4876C1474F20}"/>
              </a:ext>
            </a:extLst>
          </p:cNvPr>
          <p:cNvCxnSpPr>
            <a:cxnSpLocks/>
          </p:cNvCxnSpPr>
          <p:nvPr/>
        </p:nvCxnSpPr>
        <p:spPr>
          <a:xfrm>
            <a:off x="14562425" y="-2050595"/>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EC65680A-97FD-6226-5F21-4801F2BB221E}"/>
              </a:ext>
            </a:extLst>
          </p:cNvPr>
          <p:cNvCxnSpPr>
            <a:cxnSpLocks/>
          </p:cNvCxnSpPr>
          <p:nvPr/>
        </p:nvCxnSpPr>
        <p:spPr>
          <a:xfrm>
            <a:off x="14565355" y="-2293849"/>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4740C453-EBBB-5D2D-71CF-EA3BD61A22B1}"/>
              </a:ext>
            </a:extLst>
          </p:cNvPr>
          <p:cNvCxnSpPr>
            <a:cxnSpLocks/>
          </p:cNvCxnSpPr>
          <p:nvPr/>
        </p:nvCxnSpPr>
        <p:spPr>
          <a:xfrm>
            <a:off x="14574148" y="-2531241"/>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81A1C3E-CC6A-A0CB-53D3-B6EC9D3140B3}"/>
              </a:ext>
            </a:extLst>
          </p:cNvPr>
          <p:cNvCxnSpPr>
            <a:cxnSpLocks/>
          </p:cNvCxnSpPr>
          <p:nvPr/>
        </p:nvCxnSpPr>
        <p:spPr>
          <a:xfrm>
            <a:off x="14568286" y="-2774495"/>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A58B93D-BB89-C29B-D33A-4508771E4BAD}"/>
              </a:ext>
            </a:extLst>
          </p:cNvPr>
          <p:cNvCxnSpPr>
            <a:cxnSpLocks/>
          </p:cNvCxnSpPr>
          <p:nvPr/>
        </p:nvCxnSpPr>
        <p:spPr>
          <a:xfrm>
            <a:off x="14568287" y="-3029472"/>
            <a:ext cx="606506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5" name="Title 3">
            <a:extLst>
              <a:ext uri="{FF2B5EF4-FFF2-40B4-BE49-F238E27FC236}">
                <a16:creationId xmlns:a16="http://schemas.microsoft.com/office/drawing/2014/main" id="{A77544D9-C271-EFEE-9A7E-A63AF7143C7D}"/>
              </a:ext>
            </a:extLst>
          </p:cNvPr>
          <p:cNvSpPr txBox="1">
            <a:spLocks/>
          </p:cNvSpPr>
          <p:nvPr/>
        </p:nvSpPr>
        <p:spPr>
          <a:xfrm>
            <a:off x="14099283" y="-1179508"/>
            <a:ext cx="759336" cy="31887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20</a:t>
            </a:r>
          </a:p>
        </p:txBody>
      </p:sp>
      <p:sp>
        <p:nvSpPr>
          <p:cNvPr id="56" name="Title 3">
            <a:extLst>
              <a:ext uri="{FF2B5EF4-FFF2-40B4-BE49-F238E27FC236}">
                <a16:creationId xmlns:a16="http://schemas.microsoft.com/office/drawing/2014/main" id="{C008955F-45F1-FE82-3DF7-A0EB4DF08362}"/>
              </a:ext>
            </a:extLst>
          </p:cNvPr>
          <p:cNvSpPr txBox="1">
            <a:spLocks/>
          </p:cNvSpPr>
          <p:nvPr/>
        </p:nvSpPr>
        <p:spPr>
          <a:xfrm>
            <a:off x="14100090" y="-1460456"/>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30</a:t>
            </a:r>
          </a:p>
        </p:txBody>
      </p:sp>
      <p:sp>
        <p:nvSpPr>
          <p:cNvPr id="57" name="Title 3">
            <a:extLst>
              <a:ext uri="{FF2B5EF4-FFF2-40B4-BE49-F238E27FC236}">
                <a16:creationId xmlns:a16="http://schemas.microsoft.com/office/drawing/2014/main" id="{1376F8F7-3F3E-AFE6-4A67-295F31D001EA}"/>
              </a:ext>
            </a:extLst>
          </p:cNvPr>
          <p:cNvSpPr txBox="1">
            <a:spLocks/>
          </p:cNvSpPr>
          <p:nvPr/>
        </p:nvSpPr>
        <p:spPr>
          <a:xfrm>
            <a:off x="14096755" y="-1683599"/>
            <a:ext cx="759336" cy="33569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40</a:t>
            </a:r>
          </a:p>
        </p:txBody>
      </p:sp>
      <p:sp>
        <p:nvSpPr>
          <p:cNvPr id="58" name="Title 3">
            <a:extLst>
              <a:ext uri="{FF2B5EF4-FFF2-40B4-BE49-F238E27FC236}">
                <a16:creationId xmlns:a16="http://schemas.microsoft.com/office/drawing/2014/main" id="{CBBB5C4A-F123-02FD-611D-9D01CBE55A9B}"/>
              </a:ext>
            </a:extLst>
          </p:cNvPr>
          <p:cNvSpPr txBox="1">
            <a:spLocks/>
          </p:cNvSpPr>
          <p:nvPr/>
        </p:nvSpPr>
        <p:spPr>
          <a:xfrm>
            <a:off x="12575762" y="-2332897"/>
            <a:ext cx="1292469"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 of home ownership </a:t>
            </a:r>
            <a:br>
              <a:rPr lang="en-US" sz="1600" dirty="0">
                <a:solidFill>
                  <a:schemeClr val="bg1"/>
                </a:solidFill>
              </a:rPr>
            </a:br>
            <a:r>
              <a:rPr lang="en-US" sz="1600" dirty="0">
                <a:solidFill>
                  <a:schemeClr val="bg1"/>
                </a:solidFill>
              </a:rPr>
              <a:t>rates</a:t>
            </a:r>
          </a:p>
        </p:txBody>
      </p:sp>
      <p:sp>
        <p:nvSpPr>
          <p:cNvPr id="59" name="Title 3">
            <a:extLst>
              <a:ext uri="{FF2B5EF4-FFF2-40B4-BE49-F238E27FC236}">
                <a16:creationId xmlns:a16="http://schemas.microsoft.com/office/drawing/2014/main" id="{E0FC437D-0188-AD69-FB8F-7CFA6382F568}"/>
              </a:ext>
            </a:extLst>
          </p:cNvPr>
          <p:cNvSpPr txBox="1">
            <a:spLocks/>
          </p:cNvSpPr>
          <p:nvPr/>
        </p:nvSpPr>
        <p:spPr>
          <a:xfrm>
            <a:off x="14092103" y="-1935644"/>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50</a:t>
            </a:r>
          </a:p>
        </p:txBody>
      </p:sp>
      <p:sp>
        <p:nvSpPr>
          <p:cNvPr id="60" name="Title 3">
            <a:extLst>
              <a:ext uri="{FF2B5EF4-FFF2-40B4-BE49-F238E27FC236}">
                <a16:creationId xmlns:a16="http://schemas.microsoft.com/office/drawing/2014/main" id="{09C7341B-0390-6391-DE67-0838638F74BE}"/>
              </a:ext>
            </a:extLst>
          </p:cNvPr>
          <p:cNvSpPr txBox="1">
            <a:spLocks/>
          </p:cNvSpPr>
          <p:nvPr/>
        </p:nvSpPr>
        <p:spPr>
          <a:xfrm>
            <a:off x="14093825" y="-2170108"/>
            <a:ext cx="759336" cy="27763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60</a:t>
            </a:r>
          </a:p>
        </p:txBody>
      </p:sp>
      <p:sp>
        <p:nvSpPr>
          <p:cNvPr id="61" name="Title 3">
            <a:extLst>
              <a:ext uri="{FF2B5EF4-FFF2-40B4-BE49-F238E27FC236}">
                <a16:creationId xmlns:a16="http://schemas.microsoft.com/office/drawing/2014/main" id="{79199732-8EA8-12FC-7171-94B65F8F0B83}"/>
              </a:ext>
            </a:extLst>
          </p:cNvPr>
          <p:cNvSpPr txBox="1">
            <a:spLocks/>
          </p:cNvSpPr>
          <p:nvPr/>
        </p:nvSpPr>
        <p:spPr>
          <a:xfrm>
            <a:off x="14101889" y="-2425889"/>
            <a:ext cx="759336" cy="28174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70</a:t>
            </a:r>
          </a:p>
        </p:txBody>
      </p:sp>
      <p:sp>
        <p:nvSpPr>
          <p:cNvPr id="62" name="Title 3">
            <a:extLst>
              <a:ext uri="{FF2B5EF4-FFF2-40B4-BE49-F238E27FC236}">
                <a16:creationId xmlns:a16="http://schemas.microsoft.com/office/drawing/2014/main" id="{CF0E25E1-33EF-D9D3-19CA-76127FD26167}"/>
              </a:ext>
            </a:extLst>
          </p:cNvPr>
          <p:cNvSpPr txBox="1">
            <a:spLocks/>
          </p:cNvSpPr>
          <p:nvPr/>
        </p:nvSpPr>
        <p:spPr>
          <a:xfrm>
            <a:off x="14101889" y="-2674199"/>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80</a:t>
            </a:r>
          </a:p>
        </p:txBody>
      </p:sp>
      <p:sp>
        <p:nvSpPr>
          <p:cNvPr id="67" name="Title 3">
            <a:extLst>
              <a:ext uri="{FF2B5EF4-FFF2-40B4-BE49-F238E27FC236}">
                <a16:creationId xmlns:a16="http://schemas.microsoft.com/office/drawing/2014/main" id="{6736F424-666B-0889-706F-3466B5FE10FC}"/>
              </a:ext>
            </a:extLst>
          </p:cNvPr>
          <p:cNvSpPr txBox="1">
            <a:spLocks/>
          </p:cNvSpPr>
          <p:nvPr/>
        </p:nvSpPr>
        <p:spPr>
          <a:xfrm>
            <a:off x="14094898" y="-2932859"/>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90</a:t>
            </a:r>
          </a:p>
        </p:txBody>
      </p:sp>
      <p:sp>
        <p:nvSpPr>
          <p:cNvPr id="69" name="Title 3">
            <a:extLst>
              <a:ext uri="{FF2B5EF4-FFF2-40B4-BE49-F238E27FC236}">
                <a16:creationId xmlns:a16="http://schemas.microsoft.com/office/drawing/2014/main" id="{021D734C-DB9E-9B19-36C3-0A5FBE28F349}"/>
              </a:ext>
            </a:extLst>
          </p:cNvPr>
          <p:cNvSpPr txBox="1">
            <a:spLocks/>
          </p:cNvSpPr>
          <p:nvPr/>
        </p:nvSpPr>
        <p:spPr>
          <a:xfrm>
            <a:off x="14103287" y="-3201307"/>
            <a:ext cx="75933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100</a:t>
            </a:r>
          </a:p>
        </p:txBody>
      </p:sp>
      <p:sp>
        <p:nvSpPr>
          <p:cNvPr id="7" name="Rounded Rectangle 6">
            <a:extLst>
              <a:ext uri="{FF2B5EF4-FFF2-40B4-BE49-F238E27FC236}">
                <a16:creationId xmlns:a16="http://schemas.microsoft.com/office/drawing/2014/main" id="{4AC6B32F-186D-426F-E0D9-12390E5BADD3}"/>
              </a:ext>
            </a:extLst>
          </p:cNvPr>
          <p:cNvSpPr/>
          <p:nvPr/>
        </p:nvSpPr>
        <p:spPr>
          <a:xfrm>
            <a:off x="15447675" y="-1050554"/>
            <a:ext cx="604593" cy="503093"/>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1C07150F-FE88-992E-5FB1-E9D0278E286E}"/>
              </a:ext>
            </a:extLst>
          </p:cNvPr>
          <p:cNvSpPr/>
          <p:nvPr/>
        </p:nvSpPr>
        <p:spPr>
          <a:xfrm>
            <a:off x="16914943" y="-994853"/>
            <a:ext cx="604593" cy="454828"/>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ECA68EB5-E51D-BECE-5E4C-271BE31637D4}"/>
              </a:ext>
            </a:extLst>
          </p:cNvPr>
          <p:cNvSpPr/>
          <p:nvPr/>
        </p:nvSpPr>
        <p:spPr>
          <a:xfrm>
            <a:off x="18224469" y="-2211257"/>
            <a:ext cx="604593" cy="1660081"/>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246664"/>
              </a:highlight>
            </a:endParaRPr>
          </a:p>
        </p:txBody>
      </p:sp>
      <p:sp>
        <p:nvSpPr>
          <p:cNvPr id="20" name="Rounded Rectangle 19">
            <a:extLst>
              <a:ext uri="{FF2B5EF4-FFF2-40B4-BE49-F238E27FC236}">
                <a16:creationId xmlns:a16="http://schemas.microsoft.com/office/drawing/2014/main" id="{D92F2B4F-9F08-71DA-934B-20E6C7DDD5D9}"/>
              </a:ext>
            </a:extLst>
          </p:cNvPr>
          <p:cNvSpPr/>
          <p:nvPr/>
        </p:nvSpPr>
        <p:spPr>
          <a:xfrm>
            <a:off x="19628751" y="-2429371"/>
            <a:ext cx="604593" cy="1885629"/>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3">
            <a:extLst>
              <a:ext uri="{FF2B5EF4-FFF2-40B4-BE49-F238E27FC236}">
                <a16:creationId xmlns:a16="http://schemas.microsoft.com/office/drawing/2014/main" id="{99BC9D06-EFBE-D426-EE29-50B579351A9F}"/>
              </a:ext>
            </a:extLst>
          </p:cNvPr>
          <p:cNvSpPr txBox="1">
            <a:spLocks/>
          </p:cNvSpPr>
          <p:nvPr/>
        </p:nvSpPr>
        <p:spPr>
          <a:xfrm>
            <a:off x="13323992" y="4006596"/>
            <a:ext cx="2005695"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b="0" spc="0" dirty="0">
                <a:solidFill>
                  <a:schemeClr val="bg1"/>
                </a:solidFill>
                <a:latin typeface="Montserrat Medium" pitchFamily="2" charset="77"/>
              </a:rPr>
              <a:t>Black African Caribbean </a:t>
            </a:r>
            <a:endParaRPr lang="en-US" sz="1400" b="0" dirty="0">
              <a:solidFill>
                <a:srgbClr val="86E6CD"/>
              </a:solidFill>
              <a:latin typeface="Montserrat Medium" pitchFamily="2" charset="77"/>
            </a:endParaRPr>
          </a:p>
        </p:txBody>
      </p:sp>
      <p:pic>
        <p:nvPicPr>
          <p:cNvPr id="71" name="Picture 70">
            <a:extLst>
              <a:ext uri="{FF2B5EF4-FFF2-40B4-BE49-F238E27FC236}">
                <a16:creationId xmlns:a16="http://schemas.microsoft.com/office/drawing/2014/main" id="{12DDDF76-1615-B0B2-D15C-76417F21757A}"/>
              </a:ext>
            </a:extLst>
          </p:cNvPr>
          <p:cNvPicPr>
            <a:picLocks noChangeAspect="1"/>
          </p:cNvPicPr>
          <p:nvPr/>
        </p:nvPicPr>
        <p:blipFill>
          <a:blip r:embed="rId4"/>
          <a:stretch>
            <a:fillRect/>
          </a:stretch>
        </p:blipFill>
        <p:spPr>
          <a:xfrm>
            <a:off x="13652341" y="2435103"/>
            <a:ext cx="1391228" cy="1389185"/>
          </a:xfrm>
          <a:prstGeom prst="rect">
            <a:avLst/>
          </a:prstGeom>
        </p:spPr>
      </p:pic>
      <p:grpSp>
        <p:nvGrpSpPr>
          <p:cNvPr id="89" name="Group 88">
            <a:extLst>
              <a:ext uri="{FF2B5EF4-FFF2-40B4-BE49-F238E27FC236}">
                <a16:creationId xmlns:a16="http://schemas.microsoft.com/office/drawing/2014/main" id="{CD25FE3B-F251-ADDB-3EEE-66A3E268CFC5}"/>
              </a:ext>
            </a:extLst>
          </p:cNvPr>
          <p:cNvGrpSpPr/>
          <p:nvPr/>
        </p:nvGrpSpPr>
        <p:grpSpPr>
          <a:xfrm>
            <a:off x="1965472" y="2777835"/>
            <a:ext cx="2111724" cy="2079771"/>
            <a:chOff x="1919288" y="2750127"/>
            <a:chExt cx="2111724" cy="2079771"/>
          </a:xfrm>
        </p:grpSpPr>
        <p:grpSp>
          <p:nvGrpSpPr>
            <p:cNvPr id="85" name="Group 84">
              <a:extLst>
                <a:ext uri="{FF2B5EF4-FFF2-40B4-BE49-F238E27FC236}">
                  <a16:creationId xmlns:a16="http://schemas.microsoft.com/office/drawing/2014/main" id="{7F7A3E11-BB3D-67AD-14E3-A5CC4535769B}"/>
                </a:ext>
              </a:extLst>
            </p:cNvPr>
            <p:cNvGrpSpPr/>
            <p:nvPr/>
          </p:nvGrpSpPr>
          <p:grpSpPr>
            <a:xfrm>
              <a:off x="1919288" y="2750127"/>
              <a:ext cx="2111724" cy="1357746"/>
              <a:chOff x="3146195" y="2047406"/>
              <a:chExt cx="2157643" cy="1387270"/>
            </a:xfrm>
          </p:grpSpPr>
          <p:sp>
            <p:nvSpPr>
              <p:cNvPr id="83" name="Oval 82">
                <a:extLst>
                  <a:ext uri="{FF2B5EF4-FFF2-40B4-BE49-F238E27FC236}">
                    <a16:creationId xmlns:a16="http://schemas.microsoft.com/office/drawing/2014/main" id="{D7175FBF-56BF-3454-9B55-ED7FFAC6B5DC}"/>
                  </a:ext>
                </a:extLst>
              </p:cNvPr>
              <p:cNvSpPr/>
              <p:nvPr/>
            </p:nvSpPr>
            <p:spPr>
              <a:xfrm>
                <a:off x="3557155" y="2047406"/>
                <a:ext cx="1387270" cy="1387270"/>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itle 3">
                <a:extLst>
                  <a:ext uri="{FF2B5EF4-FFF2-40B4-BE49-F238E27FC236}">
                    <a16:creationId xmlns:a16="http://schemas.microsoft.com/office/drawing/2014/main" id="{A8D8B7D1-FAD9-D5F1-E2EE-AB4E80AF8BC4}"/>
                  </a:ext>
                </a:extLst>
              </p:cNvPr>
              <p:cNvSpPr txBox="1">
                <a:spLocks/>
              </p:cNvSpPr>
              <p:nvPr/>
            </p:nvSpPr>
            <p:spPr>
              <a:xfrm>
                <a:off x="3146195" y="2561468"/>
                <a:ext cx="2157643" cy="47262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000" dirty="0">
                    <a:solidFill>
                      <a:srgbClr val="000000"/>
                    </a:solidFill>
                  </a:rPr>
                  <a:t>£147,300</a:t>
                </a:r>
              </a:p>
            </p:txBody>
          </p:sp>
        </p:grpSp>
        <p:sp>
          <p:nvSpPr>
            <p:cNvPr id="87" name="Title 3">
              <a:extLst>
                <a:ext uri="{FF2B5EF4-FFF2-40B4-BE49-F238E27FC236}">
                  <a16:creationId xmlns:a16="http://schemas.microsoft.com/office/drawing/2014/main" id="{33539B05-4B0D-F394-4A94-CA66495ECF28}"/>
                </a:ext>
              </a:extLst>
            </p:cNvPr>
            <p:cNvSpPr txBox="1">
              <a:spLocks/>
            </p:cNvSpPr>
            <p:nvPr/>
          </p:nvSpPr>
          <p:spPr>
            <a:xfrm>
              <a:off x="2264565" y="4204134"/>
              <a:ext cx="1450246" cy="6257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b="0" spc="0" dirty="0">
                  <a:solidFill>
                    <a:schemeClr val="bg1"/>
                  </a:solidFill>
                  <a:latin typeface="Montserrat Medium" pitchFamily="2" charset="77"/>
                </a:rPr>
                <a:t>Black African</a:t>
              </a:r>
            </a:p>
            <a:p>
              <a:pPr>
                <a:lnSpc>
                  <a:spcPct val="100000"/>
                </a:lnSpc>
              </a:pPr>
              <a:endParaRPr lang="en-US" sz="1600" b="0" spc="0" dirty="0">
                <a:solidFill>
                  <a:schemeClr val="bg1"/>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grpSp>
      <p:grpSp>
        <p:nvGrpSpPr>
          <p:cNvPr id="90" name="Group 89">
            <a:extLst>
              <a:ext uri="{FF2B5EF4-FFF2-40B4-BE49-F238E27FC236}">
                <a16:creationId xmlns:a16="http://schemas.microsoft.com/office/drawing/2014/main" id="{7504A262-6373-32FC-19AF-958425BFB6F7}"/>
              </a:ext>
            </a:extLst>
          </p:cNvPr>
          <p:cNvGrpSpPr/>
          <p:nvPr/>
        </p:nvGrpSpPr>
        <p:grpSpPr>
          <a:xfrm>
            <a:off x="9849369" y="2784402"/>
            <a:ext cx="2111724" cy="2079771"/>
            <a:chOff x="1919288" y="2750127"/>
            <a:chExt cx="2111724" cy="2079771"/>
          </a:xfrm>
        </p:grpSpPr>
        <p:grpSp>
          <p:nvGrpSpPr>
            <p:cNvPr id="91" name="Group 90">
              <a:extLst>
                <a:ext uri="{FF2B5EF4-FFF2-40B4-BE49-F238E27FC236}">
                  <a16:creationId xmlns:a16="http://schemas.microsoft.com/office/drawing/2014/main" id="{4FC1D5BE-4CEC-CAD9-B47D-EC8D374184EE}"/>
                </a:ext>
              </a:extLst>
            </p:cNvPr>
            <p:cNvGrpSpPr/>
            <p:nvPr/>
          </p:nvGrpSpPr>
          <p:grpSpPr>
            <a:xfrm>
              <a:off x="1919288" y="2750127"/>
              <a:ext cx="2111724" cy="1357746"/>
              <a:chOff x="3146195" y="2047406"/>
              <a:chExt cx="2157643" cy="1387270"/>
            </a:xfrm>
          </p:grpSpPr>
          <p:sp>
            <p:nvSpPr>
              <p:cNvPr id="93" name="Oval 92">
                <a:extLst>
                  <a:ext uri="{FF2B5EF4-FFF2-40B4-BE49-F238E27FC236}">
                    <a16:creationId xmlns:a16="http://schemas.microsoft.com/office/drawing/2014/main" id="{C3B1D6E6-EC18-40A3-12ED-3CD322543032}"/>
                  </a:ext>
                </a:extLst>
              </p:cNvPr>
              <p:cNvSpPr/>
              <p:nvPr/>
            </p:nvSpPr>
            <p:spPr>
              <a:xfrm>
                <a:off x="3557155" y="2047406"/>
                <a:ext cx="1387270" cy="1387270"/>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itle 3">
                <a:extLst>
                  <a:ext uri="{FF2B5EF4-FFF2-40B4-BE49-F238E27FC236}">
                    <a16:creationId xmlns:a16="http://schemas.microsoft.com/office/drawing/2014/main" id="{34DDE2AD-6269-4586-D872-4AEFB866AF12}"/>
                  </a:ext>
                </a:extLst>
              </p:cNvPr>
              <p:cNvSpPr txBox="1">
                <a:spLocks/>
              </p:cNvSpPr>
              <p:nvPr/>
            </p:nvSpPr>
            <p:spPr>
              <a:xfrm>
                <a:off x="3146195" y="2561468"/>
                <a:ext cx="2157643" cy="47262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000" dirty="0">
                    <a:solidFill>
                      <a:srgbClr val="000000"/>
                    </a:solidFill>
                  </a:rPr>
                  <a:t>£590,400</a:t>
                </a:r>
              </a:p>
            </p:txBody>
          </p:sp>
        </p:grpSp>
        <p:sp>
          <p:nvSpPr>
            <p:cNvPr id="92" name="Title 3">
              <a:extLst>
                <a:ext uri="{FF2B5EF4-FFF2-40B4-BE49-F238E27FC236}">
                  <a16:creationId xmlns:a16="http://schemas.microsoft.com/office/drawing/2014/main" id="{B4B3CD37-FD16-7F82-9420-78CC7AC6276D}"/>
                </a:ext>
              </a:extLst>
            </p:cNvPr>
            <p:cNvSpPr txBox="1">
              <a:spLocks/>
            </p:cNvSpPr>
            <p:nvPr/>
          </p:nvSpPr>
          <p:spPr>
            <a:xfrm>
              <a:off x="2264565" y="4204134"/>
              <a:ext cx="1450246" cy="6257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b="0" spc="0" dirty="0">
                  <a:solidFill>
                    <a:schemeClr val="bg1"/>
                  </a:solidFill>
                  <a:latin typeface="Montserrat Medium" pitchFamily="2" charset="77"/>
                </a:rPr>
                <a:t>White </a:t>
              </a:r>
              <a:br>
                <a:rPr lang="en-US" sz="1600" b="0" spc="0" dirty="0">
                  <a:solidFill>
                    <a:schemeClr val="bg1"/>
                  </a:solidFill>
                  <a:latin typeface="Montserrat Medium" pitchFamily="2" charset="77"/>
                </a:rPr>
              </a:br>
              <a:r>
                <a:rPr lang="en-US" sz="1600" b="0" spc="0" dirty="0">
                  <a:solidFill>
                    <a:schemeClr val="bg1"/>
                  </a:solidFill>
                  <a:latin typeface="Montserrat Medium" pitchFamily="2" charset="77"/>
                </a:rPr>
                <a:t>British</a:t>
              </a:r>
            </a:p>
            <a:p>
              <a:pPr>
                <a:lnSpc>
                  <a:spcPct val="100000"/>
                </a:lnSpc>
              </a:pPr>
              <a:endParaRPr lang="en-US" sz="1600" b="0" spc="0" dirty="0">
                <a:solidFill>
                  <a:schemeClr val="bg1"/>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grpSp>
      <p:cxnSp>
        <p:nvCxnSpPr>
          <p:cNvPr id="95" name="Straight Connector 94">
            <a:extLst>
              <a:ext uri="{FF2B5EF4-FFF2-40B4-BE49-F238E27FC236}">
                <a16:creationId xmlns:a16="http://schemas.microsoft.com/office/drawing/2014/main" id="{8AFF7A87-331D-1955-50B7-2FF67A4AB1CC}"/>
              </a:ext>
            </a:extLst>
          </p:cNvPr>
          <p:cNvCxnSpPr>
            <a:cxnSpLocks/>
          </p:cNvCxnSpPr>
          <p:nvPr/>
        </p:nvCxnSpPr>
        <p:spPr>
          <a:xfrm>
            <a:off x="3834495" y="2225964"/>
            <a:ext cx="0" cy="259624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5534EF3D-70C5-2E8F-2B11-59162396D5E7}"/>
              </a:ext>
            </a:extLst>
          </p:cNvPr>
          <p:cNvGrpSpPr/>
          <p:nvPr/>
        </p:nvGrpSpPr>
        <p:grpSpPr>
          <a:xfrm>
            <a:off x="5091404" y="2779783"/>
            <a:ext cx="2111724" cy="2079771"/>
            <a:chOff x="1919288" y="2750127"/>
            <a:chExt cx="2111724" cy="2079771"/>
          </a:xfrm>
        </p:grpSpPr>
        <p:grpSp>
          <p:nvGrpSpPr>
            <p:cNvPr id="99" name="Group 98">
              <a:extLst>
                <a:ext uri="{FF2B5EF4-FFF2-40B4-BE49-F238E27FC236}">
                  <a16:creationId xmlns:a16="http://schemas.microsoft.com/office/drawing/2014/main" id="{0C89D25F-9138-2511-6ECB-8913766E9143}"/>
                </a:ext>
              </a:extLst>
            </p:cNvPr>
            <p:cNvGrpSpPr/>
            <p:nvPr/>
          </p:nvGrpSpPr>
          <p:grpSpPr>
            <a:xfrm>
              <a:off x="1919288" y="2750127"/>
              <a:ext cx="2111724" cy="1357746"/>
              <a:chOff x="3146195" y="2047406"/>
              <a:chExt cx="2157643" cy="1387270"/>
            </a:xfrm>
          </p:grpSpPr>
          <p:sp>
            <p:nvSpPr>
              <p:cNvPr id="101" name="Oval 100">
                <a:extLst>
                  <a:ext uri="{FF2B5EF4-FFF2-40B4-BE49-F238E27FC236}">
                    <a16:creationId xmlns:a16="http://schemas.microsoft.com/office/drawing/2014/main" id="{90189301-1CA9-E303-FBBC-6AC271838D0D}"/>
                  </a:ext>
                </a:extLst>
              </p:cNvPr>
              <p:cNvSpPr/>
              <p:nvPr/>
            </p:nvSpPr>
            <p:spPr>
              <a:xfrm>
                <a:off x="3557155" y="2047406"/>
                <a:ext cx="1387270" cy="1387270"/>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itle 3">
                <a:extLst>
                  <a:ext uri="{FF2B5EF4-FFF2-40B4-BE49-F238E27FC236}">
                    <a16:creationId xmlns:a16="http://schemas.microsoft.com/office/drawing/2014/main" id="{CA4B446A-85E5-0F87-7928-8E2E67AEF5BB}"/>
                  </a:ext>
                </a:extLst>
              </p:cNvPr>
              <p:cNvSpPr txBox="1">
                <a:spLocks/>
              </p:cNvSpPr>
              <p:nvPr/>
            </p:nvSpPr>
            <p:spPr>
              <a:xfrm>
                <a:off x="3146195" y="2561468"/>
                <a:ext cx="2157643" cy="47262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000" dirty="0">
                    <a:solidFill>
                      <a:srgbClr val="000000"/>
                    </a:solidFill>
                  </a:rPr>
                  <a:t>£348,400</a:t>
                </a:r>
              </a:p>
            </p:txBody>
          </p:sp>
        </p:grpSp>
        <p:sp>
          <p:nvSpPr>
            <p:cNvPr id="100" name="Title 3">
              <a:extLst>
                <a:ext uri="{FF2B5EF4-FFF2-40B4-BE49-F238E27FC236}">
                  <a16:creationId xmlns:a16="http://schemas.microsoft.com/office/drawing/2014/main" id="{62FE42B6-60F4-89C2-8725-3AD28C367F8D}"/>
                </a:ext>
              </a:extLst>
            </p:cNvPr>
            <p:cNvSpPr txBox="1">
              <a:spLocks/>
            </p:cNvSpPr>
            <p:nvPr/>
          </p:nvSpPr>
          <p:spPr>
            <a:xfrm>
              <a:off x="2264565" y="4204134"/>
              <a:ext cx="1450246" cy="6257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b="0" spc="0" dirty="0">
                  <a:solidFill>
                    <a:schemeClr val="bg1"/>
                  </a:solidFill>
                  <a:latin typeface="Montserrat Medium" pitchFamily="2" charset="77"/>
                </a:rPr>
                <a:t>Chinese</a:t>
              </a:r>
            </a:p>
            <a:p>
              <a:pPr>
                <a:lnSpc>
                  <a:spcPct val="100000"/>
                </a:lnSpc>
              </a:pPr>
              <a:endParaRPr lang="en-US" sz="1600" b="0" spc="0" dirty="0">
                <a:solidFill>
                  <a:schemeClr val="bg1"/>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grpSp>
      <p:cxnSp>
        <p:nvCxnSpPr>
          <p:cNvPr id="103" name="Straight Connector 102">
            <a:extLst>
              <a:ext uri="{FF2B5EF4-FFF2-40B4-BE49-F238E27FC236}">
                <a16:creationId xmlns:a16="http://schemas.microsoft.com/office/drawing/2014/main" id="{D4B2F398-1AF3-0CCA-0F3F-E81C52147BEF}"/>
              </a:ext>
            </a:extLst>
          </p:cNvPr>
          <p:cNvCxnSpPr>
            <a:cxnSpLocks/>
          </p:cNvCxnSpPr>
          <p:nvPr/>
        </p:nvCxnSpPr>
        <p:spPr>
          <a:xfrm>
            <a:off x="10130315" y="2267527"/>
            <a:ext cx="0" cy="259624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F6B4F973-15C5-8E07-68F0-2CBB9C942B17}"/>
              </a:ext>
            </a:extLst>
          </p:cNvPr>
          <p:cNvGrpSpPr/>
          <p:nvPr/>
        </p:nvGrpSpPr>
        <p:grpSpPr>
          <a:xfrm>
            <a:off x="6685251" y="2784402"/>
            <a:ext cx="2111724" cy="2079771"/>
            <a:chOff x="1919288" y="2750127"/>
            <a:chExt cx="2111724" cy="2079771"/>
          </a:xfrm>
        </p:grpSpPr>
        <p:grpSp>
          <p:nvGrpSpPr>
            <p:cNvPr id="105" name="Group 104">
              <a:extLst>
                <a:ext uri="{FF2B5EF4-FFF2-40B4-BE49-F238E27FC236}">
                  <a16:creationId xmlns:a16="http://schemas.microsoft.com/office/drawing/2014/main" id="{72DE64E9-5E47-26F6-E60B-77E78220C757}"/>
                </a:ext>
              </a:extLst>
            </p:cNvPr>
            <p:cNvGrpSpPr/>
            <p:nvPr/>
          </p:nvGrpSpPr>
          <p:grpSpPr>
            <a:xfrm>
              <a:off x="1919288" y="2750127"/>
              <a:ext cx="2111724" cy="1357746"/>
              <a:chOff x="3146195" y="2047406"/>
              <a:chExt cx="2157643" cy="1387270"/>
            </a:xfrm>
          </p:grpSpPr>
          <p:sp>
            <p:nvSpPr>
              <p:cNvPr id="107" name="Oval 106">
                <a:extLst>
                  <a:ext uri="{FF2B5EF4-FFF2-40B4-BE49-F238E27FC236}">
                    <a16:creationId xmlns:a16="http://schemas.microsoft.com/office/drawing/2014/main" id="{1A0AC3A2-0414-882A-5E10-6DBB62E73F8E}"/>
                  </a:ext>
                </a:extLst>
              </p:cNvPr>
              <p:cNvSpPr/>
              <p:nvPr/>
            </p:nvSpPr>
            <p:spPr>
              <a:xfrm>
                <a:off x="3557155" y="2047406"/>
                <a:ext cx="1387270" cy="1387270"/>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itle 3">
                <a:extLst>
                  <a:ext uri="{FF2B5EF4-FFF2-40B4-BE49-F238E27FC236}">
                    <a16:creationId xmlns:a16="http://schemas.microsoft.com/office/drawing/2014/main" id="{282C1F90-80E4-0ECC-8297-A86D4583CF00}"/>
                  </a:ext>
                </a:extLst>
              </p:cNvPr>
              <p:cNvSpPr txBox="1">
                <a:spLocks/>
              </p:cNvSpPr>
              <p:nvPr/>
            </p:nvSpPr>
            <p:spPr>
              <a:xfrm>
                <a:off x="3146195" y="2561468"/>
                <a:ext cx="2157643" cy="47262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000" dirty="0">
                    <a:solidFill>
                      <a:srgbClr val="000000"/>
                    </a:solidFill>
                  </a:rPr>
                  <a:t>£379,200</a:t>
                </a:r>
              </a:p>
            </p:txBody>
          </p:sp>
        </p:grpSp>
        <p:sp>
          <p:nvSpPr>
            <p:cNvPr id="106" name="Title 3">
              <a:extLst>
                <a:ext uri="{FF2B5EF4-FFF2-40B4-BE49-F238E27FC236}">
                  <a16:creationId xmlns:a16="http://schemas.microsoft.com/office/drawing/2014/main" id="{5941C1B1-FDB4-4063-2DD1-F1371EB76084}"/>
                </a:ext>
              </a:extLst>
            </p:cNvPr>
            <p:cNvSpPr txBox="1">
              <a:spLocks/>
            </p:cNvSpPr>
            <p:nvPr/>
          </p:nvSpPr>
          <p:spPr>
            <a:xfrm>
              <a:off x="2264565" y="4204134"/>
              <a:ext cx="1450246" cy="6257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b="0" spc="0" dirty="0">
                  <a:solidFill>
                    <a:schemeClr val="bg1"/>
                  </a:solidFill>
                  <a:latin typeface="Montserrat Medium" pitchFamily="2" charset="77"/>
                </a:rPr>
                <a:t>Black African</a:t>
              </a:r>
              <a:br>
                <a:rPr lang="en-US" sz="1600" b="0" spc="0" dirty="0">
                  <a:solidFill>
                    <a:schemeClr val="bg1"/>
                  </a:solidFill>
                  <a:latin typeface="Montserrat Medium" pitchFamily="2" charset="77"/>
                </a:rPr>
              </a:br>
              <a:r>
                <a:rPr lang="en-US" sz="1600" b="0" spc="0" dirty="0">
                  <a:solidFill>
                    <a:schemeClr val="bg1"/>
                  </a:solidFill>
                  <a:latin typeface="Montserrat Medium" pitchFamily="2" charset="77"/>
                </a:rPr>
                <a:t>Caribbean </a:t>
              </a:r>
            </a:p>
            <a:p>
              <a:pPr>
                <a:lnSpc>
                  <a:spcPct val="100000"/>
                </a:lnSpc>
              </a:pPr>
              <a:endParaRPr lang="en-US" sz="1600" b="0" spc="0" dirty="0">
                <a:solidFill>
                  <a:schemeClr val="bg1"/>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grpSp>
      <p:cxnSp>
        <p:nvCxnSpPr>
          <p:cNvPr id="109" name="Straight Connector 108">
            <a:extLst>
              <a:ext uri="{FF2B5EF4-FFF2-40B4-BE49-F238E27FC236}">
                <a16:creationId xmlns:a16="http://schemas.microsoft.com/office/drawing/2014/main" id="{778B14A8-D0C6-B4D2-D36B-95080D6BF466}"/>
              </a:ext>
            </a:extLst>
          </p:cNvPr>
          <p:cNvCxnSpPr>
            <a:cxnSpLocks/>
          </p:cNvCxnSpPr>
          <p:nvPr/>
        </p:nvCxnSpPr>
        <p:spPr>
          <a:xfrm>
            <a:off x="6966199" y="2262910"/>
            <a:ext cx="0" cy="259624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0EFF90A4-89A5-5C42-177F-C5F08FBB4845}"/>
              </a:ext>
            </a:extLst>
          </p:cNvPr>
          <p:cNvGrpSpPr/>
          <p:nvPr/>
        </p:nvGrpSpPr>
        <p:grpSpPr>
          <a:xfrm>
            <a:off x="3532273" y="2781300"/>
            <a:ext cx="2111724" cy="2079771"/>
            <a:chOff x="1919288" y="2750127"/>
            <a:chExt cx="2111724" cy="2079771"/>
          </a:xfrm>
        </p:grpSpPr>
        <p:grpSp>
          <p:nvGrpSpPr>
            <p:cNvPr id="111" name="Group 110">
              <a:extLst>
                <a:ext uri="{FF2B5EF4-FFF2-40B4-BE49-F238E27FC236}">
                  <a16:creationId xmlns:a16="http://schemas.microsoft.com/office/drawing/2014/main" id="{47CB3EF5-0166-C510-2AEF-8F5983837ABA}"/>
                </a:ext>
              </a:extLst>
            </p:cNvPr>
            <p:cNvGrpSpPr/>
            <p:nvPr/>
          </p:nvGrpSpPr>
          <p:grpSpPr>
            <a:xfrm>
              <a:off x="1919288" y="2750127"/>
              <a:ext cx="2111724" cy="1357746"/>
              <a:chOff x="3146195" y="2047406"/>
              <a:chExt cx="2157643" cy="1387270"/>
            </a:xfrm>
          </p:grpSpPr>
          <p:sp>
            <p:nvSpPr>
              <p:cNvPr id="113" name="Oval 112">
                <a:extLst>
                  <a:ext uri="{FF2B5EF4-FFF2-40B4-BE49-F238E27FC236}">
                    <a16:creationId xmlns:a16="http://schemas.microsoft.com/office/drawing/2014/main" id="{D7804E67-E9BB-B343-E6C2-0CA6989172FE}"/>
                  </a:ext>
                </a:extLst>
              </p:cNvPr>
              <p:cNvSpPr/>
              <p:nvPr/>
            </p:nvSpPr>
            <p:spPr>
              <a:xfrm>
                <a:off x="3557155" y="2047406"/>
                <a:ext cx="1387270" cy="1387270"/>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itle 3">
                <a:extLst>
                  <a:ext uri="{FF2B5EF4-FFF2-40B4-BE49-F238E27FC236}">
                    <a16:creationId xmlns:a16="http://schemas.microsoft.com/office/drawing/2014/main" id="{60B781A3-A185-E81A-9528-D28E390171DC}"/>
                  </a:ext>
                </a:extLst>
              </p:cNvPr>
              <p:cNvSpPr txBox="1">
                <a:spLocks/>
              </p:cNvSpPr>
              <p:nvPr/>
            </p:nvSpPr>
            <p:spPr>
              <a:xfrm>
                <a:off x="3146195" y="2561468"/>
                <a:ext cx="2157643" cy="47262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000" dirty="0">
                    <a:solidFill>
                      <a:srgbClr val="000000"/>
                    </a:solidFill>
                  </a:rPr>
                  <a:t>£302,100</a:t>
                </a:r>
              </a:p>
            </p:txBody>
          </p:sp>
        </p:grpSp>
        <p:sp>
          <p:nvSpPr>
            <p:cNvPr id="112" name="Title 3">
              <a:extLst>
                <a:ext uri="{FF2B5EF4-FFF2-40B4-BE49-F238E27FC236}">
                  <a16:creationId xmlns:a16="http://schemas.microsoft.com/office/drawing/2014/main" id="{4CEEAA10-19BE-854B-2E65-AD947811820E}"/>
                </a:ext>
              </a:extLst>
            </p:cNvPr>
            <p:cNvSpPr txBox="1">
              <a:spLocks/>
            </p:cNvSpPr>
            <p:nvPr/>
          </p:nvSpPr>
          <p:spPr>
            <a:xfrm>
              <a:off x="2264565" y="4204134"/>
              <a:ext cx="1450246" cy="6257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b="0" spc="0" dirty="0" err="1">
                  <a:solidFill>
                    <a:schemeClr val="bg1"/>
                  </a:solidFill>
                  <a:latin typeface="Montserrat Medium" pitchFamily="2" charset="77"/>
                </a:rPr>
                <a:t>Pakinstani</a:t>
              </a:r>
              <a:endParaRPr lang="en-US" sz="1600" b="0" spc="0" dirty="0">
                <a:solidFill>
                  <a:schemeClr val="bg1"/>
                </a:solidFill>
                <a:latin typeface="Montserrat Medium" pitchFamily="2" charset="77"/>
              </a:endParaRPr>
            </a:p>
            <a:p>
              <a:pPr>
                <a:lnSpc>
                  <a:spcPct val="100000"/>
                </a:lnSpc>
              </a:pPr>
              <a:endParaRPr lang="en-US" sz="1600" b="0" spc="0" dirty="0">
                <a:solidFill>
                  <a:schemeClr val="bg1"/>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grpSp>
      <p:cxnSp>
        <p:nvCxnSpPr>
          <p:cNvPr id="115" name="Straight Connector 114">
            <a:extLst>
              <a:ext uri="{FF2B5EF4-FFF2-40B4-BE49-F238E27FC236}">
                <a16:creationId xmlns:a16="http://schemas.microsoft.com/office/drawing/2014/main" id="{5D239DDC-A72D-9977-493F-3CCD0D02CDDF}"/>
              </a:ext>
            </a:extLst>
          </p:cNvPr>
          <p:cNvCxnSpPr>
            <a:cxnSpLocks/>
          </p:cNvCxnSpPr>
          <p:nvPr/>
        </p:nvCxnSpPr>
        <p:spPr>
          <a:xfrm>
            <a:off x="5386203" y="2241550"/>
            <a:ext cx="0" cy="259624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AE425260-4F2A-6990-9FD2-1258DBF41C08}"/>
              </a:ext>
            </a:extLst>
          </p:cNvPr>
          <p:cNvGrpSpPr/>
          <p:nvPr/>
        </p:nvGrpSpPr>
        <p:grpSpPr>
          <a:xfrm>
            <a:off x="8265335" y="2784402"/>
            <a:ext cx="2111724" cy="2079771"/>
            <a:chOff x="1919288" y="2750127"/>
            <a:chExt cx="2111724" cy="2079771"/>
          </a:xfrm>
        </p:grpSpPr>
        <p:grpSp>
          <p:nvGrpSpPr>
            <p:cNvPr id="117" name="Group 116">
              <a:extLst>
                <a:ext uri="{FF2B5EF4-FFF2-40B4-BE49-F238E27FC236}">
                  <a16:creationId xmlns:a16="http://schemas.microsoft.com/office/drawing/2014/main" id="{B7A686B3-A7CA-4336-9B9B-22D64606882C}"/>
                </a:ext>
              </a:extLst>
            </p:cNvPr>
            <p:cNvGrpSpPr/>
            <p:nvPr/>
          </p:nvGrpSpPr>
          <p:grpSpPr>
            <a:xfrm>
              <a:off x="1919288" y="2750127"/>
              <a:ext cx="2111724" cy="1357746"/>
              <a:chOff x="3146195" y="2047406"/>
              <a:chExt cx="2157643" cy="1387270"/>
            </a:xfrm>
          </p:grpSpPr>
          <p:sp>
            <p:nvSpPr>
              <p:cNvPr id="119" name="Oval 118">
                <a:extLst>
                  <a:ext uri="{FF2B5EF4-FFF2-40B4-BE49-F238E27FC236}">
                    <a16:creationId xmlns:a16="http://schemas.microsoft.com/office/drawing/2014/main" id="{F0877325-C431-C909-112D-3F755894CAD9}"/>
                  </a:ext>
                </a:extLst>
              </p:cNvPr>
              <p:cNvSpPr/>
              <p:nvPr/>
            </p:nvSpPr>
            <p:spPr>
              <a:xfrm>
                <a:off x="3557155" y="2047406"/>
                <a:ext cx="1387270" cy="1387270"/>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itle 3">
                <a:extLst>
                  <a:ext uri="{FF2B5EF4-FFF2-40B4-BE49-F238E27FC236}">
                    <a16:creationId xmlns:a16="http://schemas.microsoft.com/office/drawing/2014/main" id="{CB8A65C1-0C9A-4438-E828-F1994DA83A4B}"/>
                  </a:ext>
                </a:extLst>
              </p:cNvPr>
              <p:cNvSpPr txBox="1">
                <a:spLocks/>
              </p:cNvSpPr>
              <p:nvPr/>
            </p:nvSpPr>
            <p:spPr>
              <a:xfrm>
                <a:off x="3146195" y="2561468"/>
                <a:ext cx="2157643" cy="47262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000" dirty="0">
                    <a:solidFill>
                      <a:srgbClr val="000000"/>
                    </a:solidFill>
                  </a:rPr>
                  <a:t>£493,800</a:t>
                </a:r>
              </a:p>
            </p:txBody>
          </p:sp>
        </p:grpSp>
        <p:sp>
          <p:nvSpPr>
            <p:cNvPr id="118" name="Title 3">
              <a:extLst>
                <a:ext uri="{FF2B5EF4-FFF2-40B4-BE49-F238E27FC236}">
                  <a16:creationId xmlns:a16="http://schemas.microsoft.com/office/drawing/2014/main" id="{06D0D0C2-8F2A-B92D-37B2-98D80194B225}"/>
                </a:ext>
              </a:extLst>
            </p:cNvPr>
            <p:cNvSpPr txBox="1">
              <a:spLocks/>
            </p:cNvSpPr>
            <p:nvPr/>
          </p:nvSpPr>
          <p:spPr>
            <a:xfrm>
              <a:off x="2264565" y="4204134"/>
              <a:ext cx="1450246" cy="6257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b="0" spc="0" dirty="0">
                  <a:solidFill>
                    <a:schemeClr val="bg1"/>
                  </a:solidFill>
                  <a:latin typeface="Montserrat Medium" pitchFamily="2" charset="77"/>
                </a:rPr>
                <a:t>Indian</a:t>
              </a:r>
            </a:p>
            <a:p>
              <a:pPr>
                <a:lnSpc>
                  <a:spcPct val="100000"/>
                </a:lnSpc>
              </a:pPr>
              <a:endParaRPr lang="en-US" sz="1600" b="0" spc="0" dirty="0">
                <a:solidFill>
                  <a:schemeClr val="bg1"/>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grpSp>
      <p:cxnSp>
        <p:nvCxnSpPr>
          <p:cNvPr id="121" name="Straight Connector 120">
            <a:extLst>
              <a:ext uri="{FF2B5EF4-FFF2-40B4-BE49-F238E27FC236}">
                <a16:creationId xmlns:a16="http://schemas.microsoft.com/office/drawing/2014/main" id="{FC16CA6E-4BE4-063C-4A5A-8D7CA5504C0D}"/>
              </a:ext>
            </a:extLst>
          </p:cNvPr>
          <p:cNvCxnSpPr>
            <a:cxnSpLocks/>
          </p:cNvCxnSpPr>
          <p:nvPr/>
        </p:nvCxnSpPr>
        <p:spPr>
          <a:xfrm>
            <a:off x="8563511" y="2249055"/>
            <a:ext cx="0" cy="259624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46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9B3DF-D2F3-17A0-A93B-5A27DA965DA4}"/>
              </a:ext>
            </a:extLst>
          </p:cNvPr>
          <p:cNvPicPr>
            <a:picLocks noChangeAspect="1"/>
          </p:cNvPicPr>
          <p:nvPr/>
        </p:nvPicPr>
        <p:blipFill>
          <a:blip r:embed="rId2" r:link="rId4">
            <a:extLst>
              <a:ext uri="{BEBA8EAE-BF5A-486C-A8C5-ECC9F3942E4B}">
                <a14:imgProps xmlns:a14="http://schemas.microsoft.com/office/drawing/2010/main">
                  <a14:imgLayer r:embed="rId3">
                    <a14:imgEffect>
                      <a14:saturation sat="0"/>
                    </a14:imgEffect>
                  </a14:imgLayer>
                </a14:imgProps>
              </a:ext>
            </a:extLst>
          </a:blip>
          <a:srcRect t="7812" b="781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DA9898E-1EE4-4C0F-E714-553CE76842A2}"/>
              </a:ext>
            </a:extLst>
          </p:cNvPr>
          <p:cNvSpPr/>
          <p:nvPr/>
        </p:nvSpPr>
        <p:spPr>
          <a:xfrm>
            <a:off x="1" y="0"/>
            <a:ext cx="12191999" cy="6858000"/>
          </a:xfrm>
          <a:prstGeom prst="rect">
            <a:avLst/>
          </a:prstGeom>
          <a:solidFill>
            <a:srgbClr val="000000">
              <a:alpha val="654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1953259" y="2598485"/>
            <a:ext cx="8268336" cy="262663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3000" dirty="0">
                <a:solidFill>
                  <a:srgbClr val="B9A46D"/>
                </a:solidFill>
              </a:rPr>
              <a:t>You become an entrepreneur  </a:t>
            </a:r>
            <a:br>
              <a:rPr lang="en-US" sz="3000" dirty="0">
                <a:solidFill>
                  <a:srgbClr val="B9A46D"/>
                </a:solidFill>
              </a:rPr>
            </a:br>
            <a:r>
              <a:rPr lang="en-US" sz="3000" dirty="0">
                <a:solidFill>
                  <a:srgbClr val="B9A46D"/>
                </a:solidFill>
              </a:rPr>
              <a:t>either out of necessity </a:t>
            </a:r>
            <a:br>
              <a:rPr lang="en-US" sz="3000" dirty="0">
                <a:solidFill>
                  <a:srgbClr val="B9A46D"/>
                </a:solidFill>
              </a:rPr>
            </a:br>
            <a:r>
              <a:rPr lang="en-US" sz="3000" dirty="0">
                <a:solidFill>
                  <a:srgbClr val="B9A46D"/>
                </a:solidFill>
              </a:rPr>
              <a:t>or because of opportunity </a:t>
            </a:r>
          </a:p>
        </p:txBody>
      </p:sp>
      <p:sp>
        <p:nvSpPr>
          <p:cNvPr id="3" name="TextBox 2">
            <a:extLst>
              <a:ext uri="{FF2B5EF4-FFF2-40B4-BE49-F238E27FC236}">
                <a16:creationId xmlns:a16="http://schemas.microsoft.com/office/drawing/2014/main" id="{27B4A519-37FB-4F93-0C7B-9CA524C9FAB5}"/>
              </a:ext>
            </a:extLst>
          </p:cNvPr>
          <p:cNvSpPr txBox="1"/>
          <p:nvPr/>
        </p:nvSpPr>
        <p:spPr>
          <a:xfrm>
            <a:off x="4931353" y="4424234"/>
            <a:ext cx="2329294" cy="219932"/>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lang="en-GB" sz="1200" b="1" kern="0" dirty="0">
                <a:solidFill>
                  <a:srgbClr val="86E6CD"/>
                </a:solidFill>
                <a:latin typeface="Libre Caslon Display" pitchFamily="2" charset="77"/>
                <a:cs typeface="BIG CASLON MEDIUM" panose="02000603090000020003" pitchFamily="2" charset="-79"/>
                <a:sym typeface="Arial"/>
              </a:rPr>
              <a:t>Dr Glen Laman </a:t>
            </a:r>
            <a:r>
              <a:rPr kumimoji="0" lang="en-GB" sz="1200" b="1" u="none" strike="noStrike" kern="0" cap="none" spc="0" normalizeH="0" baseline="0" noProof="0" dirty="0">
                <a:ln>
                  <a:noFill/>
                </a:ln>
                <a:solidFill>
                  <a:srgbClr val="86E6CD"/>
                </a:solidFill>
                <a:effectLst/>
                <a:uLnTx/>
                <a:uFillTx/>
                <a:latin typeface="Libre Caslon Display" pitchFamily="2" charset="77"/>
                <a:cs typeface="BIG CASLON MEDIUM" panose="02000603090000020003" pitchFamily="2" charset="-79"/>
                <a:sym typeface="Arial"/>
              </a:rPr>
              <a:t>,</a:t>
            </a:r>
            <a:endParaRPr kumimoji="0" lang="en-US" sz="1200" b="1" u="none" strike="noStrike" kern="1200" cap="none" spc="0" normalizeH="0" baseline="0" noProof="0" dirty="0" err="1">
              <a:ln>
                <a:noFill/>
              </a:ln>
              <a:solidFill>
                <a:srgbClr val="86E6CD"/>
              </a:solidFill>
              <a:effectLst/>
              <a:uLnTx/>
              <a:uFillTx/>
              <a:latin typeface="Libre Caslon Display" pitchFamily="2" charset="77"/>
              <a:cs typeface="BIG CASLON MEDIUM" panose="02000603090000020003" pitchFamily="2" charset="-79"/>
            </a:endParaRPr>
          </a:p>
        </p:txBody>
      </p:sp>
      <p:pic>
        <p:nvPicPr>
          <p:cNvPr id="9" name="Picture 8">
            <a:extLst>
              <a:ext uri="{FF2B5EF4-FFF2-40B4-BE49-F238E27FC236}">
                <a16:creationId xmlns:a16="http://schemas.microsoft.com/office/drawing/2014/main" id="{69C84DA8-56D6-1034-8F3D-22D5005FCF16}"/>
              </a:ext>
            </a:extLst>
          </p:cNvPr>
          <p:cNvPicPr>
            <a:picLocks noChangeAspect="1"/>
          </p:cNvPicPr>
          <p:nvPr/>
        </p:nvPicPr>
        <p:blipFill>
          <a:blip r:embed="rId5"/>
          <a:stretch>
            <a:fillRect/>
          </a:stretch>
        </p:blipFill>
        <p:spPr>
          <a:xfrm rot="10800000">
            <a:off x="8714587" y="3501066"/>
            <a:ext cx="464974" cy="345409"/>
          </a:xfrm>
          <a:prstGeom prst="rect">
            <a:avLst/>
          </a:prstGeom>
        </p:spPr>
      </p:pic>
      <p:pic>
        <p:nvPicPr>
          <p:cNvPr id="13" name="Picture 12">
            <a:extLst>
              <a:ext uri="{FF2B5EF4-FFF2-40B4-BE49-F238E27FC236}">
                <a16:creationId xmlns:a16="http://schemas.microsoft.com/office/drawing/2014/main" id="{E2A2B715-49BE-5B75-F849-9781DD55D0AE}"/>
              </a:ext>
            </a:extLst>
          </p:cNvPr>
          <p:cNvPicPr>
            <a:picLocks noChangeAspect="1"/>
          </p:cNvPicPr>
          <p:nvPr/>
        </p:nvPicPr>
        <p:blipFill>
          <a:blip r:embed="rId5"/>
          <a:stretch>
            <a:fillRect/>
          </a:stretch>
        </p:blipFill>
        <p:spPr>
          <a:xfrm>
            <a:off x="2621444" y="2567955"/>
            <a:ext cx="464974" cy="345409"/>
          </a:xfrm>
          <a:prstGeom prst="rect">
            <a:avLst/>
          </a:prstGeom>
        </p:spPr>
      </p:pic>
      <p:sp>
        <p:nvSpPr>
          <p:cNvPr id="2" name="Google Shape;118;g13c822bde9e_0_29">
            <a:extLst>
              <a:ext uri="{FF2B5EF4-FFF2-40B4-BE49-F238E27FC236}">
                <a16:creationId xmlns:a16="http://schemas.microsoft.com/office/drawing/2014/main" id="{115217B8-A643-040B-336D-05DFACCB0122}"/>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Kao, R.W., 1993. Defining entrepreneurship: past, present and?. Creativity and innovation management, 2(1), pp.69-70</a:t>
            </a:r>
          </a:p>
        </p:txBody>
      </p:sp>
    </p:spTree>
    <p:extLst>
      <p:ext uri="{BB962C8B-B14F-4D97-AF65-F5344CB8AC3E}">
        <p14:creationId xmlns:p14="http://schemas.microsoft.com/office/powerpoint/2010/main" val="193141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3160357"/>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dirty="0">
                <a:solidFill>
                  <a:srgbClr val="000000"/>
                </a:solidFill>
              </a:rPr>
              <a:t>THE STATE OF </a:t>
            </a:r>
            <a:br>
              <a:rPr lang="en-US" dirty="0">
                <a:solidFill>
                  <a:srgbClr val="000000"/>
                </a:solidFill>
              </a:rPr>
            </a:br>
            <a:r>
              <a:rPr lang="en-US" dirty="0">
                <a:solidFill>
                  <a:srgbClr val="000000"/>
                </a:solidFill>
              </a:rPr>
              <a:t>THE NATION </a:t>
            </a:r>
            <a:br>
              <a:rPr lang="en-US" dirty="0">
                <a:solidFill>
                  <a:srgbClr val="000000"/>
                </a:solidFill>
              </a:rPr>
            </a:br>
            <a:r>
              <a:rPr lang="en-US" dirty="0">
                <a:solidFill>
                  <a:srgbClr val="000000"/>
                </a:solidFill>
              </a:rPr>
              <a:t>FOR DIVERSE</a:t>
            </a:r>
            <a:br>
              <a:rPr lang="en-US" dirty="0">
                <a:solidFill>
                  <a:srgbClr val="000000"/>
                </a:solidFill>
              </a:rPr>
            </a:br>
            <a:r>
              <a:rPr lang="en-US" dirty="0">
                <a:solidFill>
                  <a:srgbClr val="000000"/>
                </a:solidFill>
              </a:rPr>
              <a:t>ENTREPRENEURS</a:t>
            </a:r>
          </a:p>
          <a:p>
            <a:pPr>
              <a:lnSpc>
                <a:spcPct val="100000"/>
              </a:lnSpc>
            </a:pPr>
            <a:endParaRPr lang="en-US" dirty="0">
              <a:solidFill>
                <a:srgbClr val="000000"/>
              </a:solidFill>
            </a:endParaRP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a:blip r:embed="rId2" r:link="rId3"/>
          <a:srcRect l="9220" r="9220"/>
          <a:stretch>
            <a:fillRect/>
          </a:stretch>
        </p:blipFill>
        <p:spPr>
          <a:xfrm>
            <a:off x="3810537" y="-1"/>
            <a:ext cx="8381463" cy="6858001"/>
          </a:xfrm>
          <a:prstGeom prst="rect">
            <a:avLst/>
          </a:prstGeom>
        </p:spPr>
      </p:pic>
    </p:spTree>
    <p:extLst>
      <p:ext uri="{BB962C8B-B14F-4D97-AF65-F5344CB8AC3E}">
        <p14:creationId xmlns:p14="http://schemas.microsoft.com/office/powerpoint/2010/main" val="403037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9B3DF-D2F3-17A0-A93B-5A27DA965DA4}"/>
              </a:ext>
            </a:extLst>
          </p:cNvPr>
          <p:cNvPicPr>
            <a:picLocks noChangeAspect="1"/>
          </p:cNvPicPr>
          <p:nvPr/>
        </p:nvPicPr>
        <p:blipFill>
          <a:blip r:embed="rId2" r:link="rId3"/>
          <a:srcRect l="682" r="68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DA9898E-1EE4-4C0F-E714-553CE76842A2}"/>
              </a:ext>
            </a:extLst>
          </p:cNvPr>
          <p:cNvSpPr/>
          <p:nvPr/>
        </p:nvSpPr>
        <p:spPr>
          <a:xfrm>
            <a:off x="1" y="0"/>
            <a:ext cx="12191999" cy="6858000"/>
          </a:xfrm>
          <a:prstGeom prst="rect">
            <a:avLst/>
          </a:prstGeom>
          <a:solidFill>
            <a:srgbClr val="000000">
              <a:alpha val="654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2469515" y="2249829"/>
            <a:ext cx="7252969" cy="262663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4000" dirty="0">
                <a:solidFill>
                  <a:srgbClr val="B9A46D"/>
                </a:solidFill>
              </a:rPr>
              <a:t>Without data, </a:t>
            </a:r>
            <a:br>
              <a:rPr lang="en-US" sz="4000" dirty="0">
                <a:solidFill>
                  <a:srgbClr val="B9A46D"/>
                </a:solidFill>
              </a:rPr>
            </a:br>
            <a:r>
              <a:rPr lang="en-US" sz="4000" dirty="0">
                <a:solidFill>
                  <a:srgbClr val="B9A46D"/>
                </a:solidFill>
              </a:rPr>
              <a:t>you’re just a person </a:t>
            </a:r>
            <a:br>
              <a:rPr lang="en-US" sz="4000" dirty="0">
                <a:solidFill>
                  <a:srgbClr val="B9A46D"/>
                </a:solidFill>
              </a:rPr>
            </a:br>
            <a:r>
              <a:rPr lang="en-US" sz="4000" dirty="0">
                <a:solidFill>
                  <a:srgbClr val="B9A46D"/>
                </a:solidFill>
              </a:rPr>
              <a:t>with an opinion</a:t>
            </a:r>
          </a:p>
        </p:txBody>
      </p:sp>
      <p:sp>
        <p:nvSpPr>
          <p:cNvPr id="3" name="TextBox 2">
            <a:extLst>
              <a:ext uri="{FF2B5EF4-FFF2-40B4-BE49-F238E27FC236}">
                <a16:creationId xmlns:a16="http://schemas.microsoft.com/office/drawing/2014/main" id="{27B4A519-37FB-4F93-0C7B-9CA524C9FAB5}"/>
              </a:ext>
            </a:extLst>
          </p:cNvPr>
          <p:cNvSpPr txBox="1"/>
          <p:nvPr/>
        </p:nvSpPr>
        <p:spPr>
          <a:xfrm>
            <a:off x="4894841" y="4368205"/>
            <a:ext cx="2329294" cy="219932"/>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rgbClr val="86E6CD"/>
                </a:solidFill>
                <a:effectLst/>
                <a:uLnTx/>
                <a:uFillTx/>
                <a:latin typeface="Libre Caslon Display" pitchFamily="2" charset="77"/>
                <a:cs typeface="BIG CASLON MEDIUM" panose="02000603090000020003" pitchFamily="2" charset="-79"/>
                <a:sym typeface="Arial"/>
              </a:rPr>
              <a:t>W. Edwards Deming,</a:t>
            </a:r>
            <a:endParaRPr kumimoji="0" lang="en-US" sz="1200" b="1" u="none" strike="noStrike" kern="1200" cap="none" spc="0" normalizeH="0" baseline="0" noProof="0" dirty="0" err="1">
              <a:ln>
                <a:noFill/>
              </a:ln>
              <a:solidFill>
                <a:srgbClr val="86E6CD"/>
              </a:solidFill>
              <a:effectLst/>
              <a:uLnTx/>
              <a:uFillTx/>
              <a:latin typeface="Libre Caslon Display" pitchFamily="2" charset="77"/>
              <a:cs typeface="BIG CASLON MEDIUM" panose="02000603090000020003" pitchFamily="2" charset="-79"/>
            </a:endParaRPr>
          </a:p>
        </p:txBody>
      </p:sp>
      <p:pic>
        <p:nvPicPr>
          <p:cNvPr id="9" name="Picture 8">
            <a:extLst>
              <a:ext uri="{FF2B5EF4-FFF2-40B4-BE49-F238E27FC236}">
                <a16:creationId xmlns:a16="http://schemas.microsoft.com/office/drawing/2014/main" id="{69C84DA8-56D6-1034-8F3D-22D5005FCF16}"/>
              </a:ext>
            </a:extLst>
          </p:cNvPr>
          <p:cNvPicPr>
            <a:picLocks noChangeAspect="1"/>
          </p:cNvPicPr>
          <p:nvPr/>
        </p:nvPicPr>
        <p:blipFill>
          <a:blip r:embed="rId4"/>
          <a:stretch>
            <a:fillRect/>
          </a:stretch>
        </p:blipFill>
        <p:spPr>
          <a:xfrm rot="10800000">
            <a:off x="8206145" y="3563145"/>
            <a:ext cx="464974" cy="345409"/>
          </a:xfrm>
          <a:prstGeom prst="rect">
            <a:avLst/>
          </a:prstGeom>
        </p:spPr>
      </p:pic>
      <p:pic>
        <p:nvPicPr>
          <p:cNvPr id="13" name="Picture 12">
            <a:extLst>
              <a:ext uri="{FF2B5EF4-FFF2-40B4-BE49-F238E27FC236}">
                <a16:creationId xmlns:a16="http://schemas.microsoft.com/office/drawing/2014/main" id="{E2A2B715-49BE-5B75-F849-9781DD55D0AE}"/>
              </a:ext>
            </a:extLst>
          </p:cNvPr>
          <p:cNvPicPr>
            <a:picLocks noChangeAspect="1"/>
          </p:cNvPicPr>
          <p:nvPr/>
        </p:nvPicPr>
        <p:blipFill>
          <a:blip r:embed="rId4"/>
          <a:stretch>
            <a:fillRect/>
          </a:stretch>
        </p:blipFill>
        <p:spPr>
          <a:xfrm>
            <a:off x="3752790" y="2258676"/>
            <a:ext cx="464974" cy="345409"/>
          </a:xfrm>
          <a:prstGeom prst="rect">
            <a:avLst/>
          </a:prstGeom>
        </p:spPr>
      </p:pic>
      <p:sp>
        <p:nvSpPr>
          <p:cNvPr id="2" name="Google Shape;118;g13c822bde9e_0_29">
            <a:extLst>
              <a:ext uri="{FF2B5EF4-FFF2-40B4-BE49-F238E27FC236}">
                <a16:creationId xmlns:a16="http://schemas.microsoft.com/office/drawing/2014/main" id="{115217B8-A643-040B-336D-05DFACCB0122}"/>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Kao, R.W., 1993. Defining entrepreneurship: past, present and?. Creativity and innovation management, 2(1), pp.69-70</a:t>
            </a:r>
          </a:p>
        </p:txBody>
      </p:sp>
    </p:spTree>
    <p:extLst>
      <p:ext uri="{BB962C8B-B14F-4D97-AF65-F5344CB8AC3E}">
        <p14:creationId xmlns:p14="http://schemas.microsoft.com/office/powerpoint/2010/main" val="3885129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4F9685F5-CE46-7071-9F65-3A859BE3AA85}"/>
              </a:ext>
            </a:extLst>
          </p:cNvPr>
          <p:cNvPicPr>
            <a:picLocks noChangeAspect="1"/>
          </p:cNvPicPr>
          <p:nvPr/>
        </p:nvPicPr>
        <p:blipFill>
          <a:blip r:embed="rId3"/>
          <a:stretch>
            <a:fillRect/>
          </a:stretch>
        </p:blipFill>
        <p:spPr>
          <a:xfrm>
            <a:off x="757959" y="1802554"/>
            <a:ext cx="2297894" cy="3625198"/>
          </a:xfrm>
          <a:prstGeom prst="rect">
            <a:avLst/>
          </a:prstGeom>
        </p:spPr>
      </p:pic>
      <p:sp>
        <p:nvSpPr>
          <p:cNvPr id="6" name="Title 3">
            <a:extLst>
              <a:ext uri="{FF2B5EF4-FFF2-40B4-BE49-F238E27FC236}">
                <a16:creationId xmlns:a16="http://schemas.microsoft.com/office/drawing/2014/main" id="{9C3B3EE9-88D1-9DC8-1DBD-969B37953471}"/>
              </a:ext>
            </a:extLst>
          </p:cNvPr>
          <p:cNvSpPr txBox="1">
            <a:spLocks/>
          </p:cNvSpPr>
          <p:nvPr/>
        </p:nvSpPr>
        <p:spPr>
          <a:xfrm>
            <a:off x="16496748" y="1183452"/>
            <a:ext cx="1636312" cy="4218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£197,000</a:t>
            </a:r>
          </a:p>
        </p:txBody>
      </p:sp>
      <p:sp>
        <p:nvSpPr>
          <p:cNvPr id="8" name="Title 3">
            <a:extLst>
              <a:ext uri="{FF2B5EF4-FFF2-40B4-BE49-F238E27FC236}">
                <a16:creationId xmlns:a16="http://schemas.microsoft.com/office/drawing/2014/main" id="{E046D7E4-85A3-C0F3-8638-394130CB38E6}"/>
              </a:ext>
            </a:extLst>
          </p:cNvPr>
          <p:cNvSpPr txBox="1">
            <a:spLocks/>
          </p:cNvSpPr>
          <p:nvPr/>
        </p:nvSpPr>
        <p:spPr>
          <a:xfrm>
            <a:off x="14170108" y="1173292"/>
            <a:ext cx="138231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200" dirty="0">
                <a:solidFill>
                  <a:schemeClr val="bg1"/>
                </a:solidFill>
              </a:rPr>
              <a:t>£23,700 </a:t>
            </a:r>
          </a:p>
        </p:txBody>
      </p:sp>
      <p:sp>
        <p:nvSpPr>
          <p:cNvPr id="9" name="Title 3">
            <a:extLst>
              <a:ext uri="{FF2B5EF4-FFF2-40B4-BE49-F238E27FC236}">
                <a16:creationId xmlns:a16="http://schemas.microsoft.com/office/drawing/2014/main" id="{B82ED926-18CF-00FB-42A4-E24A73C91187}"/>
              </a:ext>
            </a:extLst>
          </p:cNvPr>
          <p:cNvSpPr txBox="1">
            <a:spLocks/>
          </p:cNvSpPr>
          <p:nvPr/>
        </p:nvSpPr>
        <p:spPr>
          <a:xfrm>
            <a:off x="16192502" y="1484313"/>
            <a:ext cx="2560320"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b="0" dirty="0">
                <a:solidFill>
                  <a:srgbClr val="86E6CD"/>
                </a:solidFill>
                <a:latin typeface="Montserrat Medium" pitchFamily="2" charset="77"/>
              </a:rPr>
              <a:t>White British ethnicity </a:t>
            </a:r>
          </a:p>
        </p:txBody>
      </p:sp>
      <p:sp>
        <p:nvSpPr>
          <p:cNvPr id="11" name="Title 3">
            <a:extLst>
              <a:ext uri="{FF2B5EF4-FFF2-40B4-BE49-F238E27FC236}">
                <a16:creationId xmlns:a16="http://schemas.microsoft.com/office/drawing/2014/main" id="{A176A82E-588A-81FE-05B5-3426417C63FE}"/>
              </a:ext>
            </a:extLst>
          </p:cNvPr>
          <p:cNvSpPr txBox="1">
            <a:spLocks/>
          </p:cNvSpPr>
          <p:nvPr/>
        </p:nvSpPr>
        <p:spPr>
          <a:xfrm>
            <a:off x="14201140" y="482412"/>
            <a:ext cx="561848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rgbClr val="86E6CD"/>
                </a:solidFill>
                <a:latin typeface="Montserrat Medium" pitchFamily="2" charset="77"/>
              </a:rPr>
              <a:t>Wealth inequalities between people of different ethnicities. In recent data </a:t>
            </a:r>
            <a:br>
              <a:rPr lang="en-US" sz="1000" b="0" spc="0" dirty="0">
                <a:solidFill>
                  <a:srgbClr val="86E6CD"/>
                </a:solidFill>
                <a:latin typeface="Montserrat Medium" pitchFamily="2" charset="77"/>
              </a:rPr>
            </a:br>
            <a:r>
              <a:rPr lang="en-US" sz="1000" b="0" spc="0" dirty="0">
                <a:solidFill>
                  <a:srgbClr val="86E6CD"/>
                </a:solidFill>
                <a:latin typeface="Montserrat Medium" pitchFamily="2" charset="77"/>
              </a:rPr>
              <a:t>(2016-18), Black African ethnicity held the lowest typical wealth (£23,700 family wealth per Capita), less than an eighth of the typical wealth held by a person of White British ethnicity (£197,000).</a:t>
            </a:r>
          </a:p>
          <a:p>
            <a:pPr algn="ctr">
              <a:lnSpc>
                <a:spcPct val="100000"/>
              </a:lnSpc>
            </a:pPr>
            <a:endParaRPr lang="en-US" sz="1400" b="0" dirty="0">
              <a:solidFill>
                <a:srgbClr val="86E6CD"/>
              </a:solidFill>
              <a:latin typeface="Montserrat Medium" pitchFamily="2" charset="77"/>
            </a:endParaRPr>
          </a:p>
        </p:txBody>
      </p:sp>
      <p:sp>
        <p:nvSpPr>
          <p:cNvPr id="12" name="Title 3">
            <a:extLst>
              <a:ext uri="{FF2B5EF4-FFF2-40B4-BE49-F238E27FC236}">
                <a16:creationId xmlns:a16="http://schemas.microsoft.com/office/drawing/2014/main" id="{5C3C337B-DA67-CE73-740C-B481D89A6059}"/>
              </a:ext>
            </a:extLst>
          </p:cNvPr>
          <p:cNvSpPr txBox="1">
            <a:spLocks/>
          </p:cNvSpPr>
          <p:nvPr/>
        </p:nvSpPr>
        <p:spPr>
          <a:xfrm>
            <a:off x="12479710"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WEALTH GAP</a:t>
            </a:r>
          </a:p>
        </p:txBody>
      </p:sp>
      <p:sp>
        <p:nvSpPr>
          <p:cNvPr id="21" name="Title 3">
            <a:extLst>
              <a:ext uri="{FF2B5EF4-FFF2-40B4-BE49-F238E27FC236}">
                <a16:creationId xmlns:a16="http://schemas.microsoft.com/office/drawing/2014/main" id="{8F142F74-F519-0A95-22AD-3AB65C42B829}"/>
              </a:ext>
            </a:extLst>
          </p:cNvPr>
          <p:cNvSpPr txBox="1">
            <a:spLocks/>
          </p:cNvSpPr>
          <p:nvPr/>
        </p:nvSpPr>
        <p:spPr>
          <a:xfrm>
            <a:off x="14221460" y="3866962"/>
            <a:ext cx="355600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rgbClr val="86E6CD"/>
                </a:solidFill>
                <a:latin typeface="Montserrat Medium" pitchFamily="2" charset="77"/>
              </a:rPr>
              <a:t>COVID-19 pandemic, Black youth unemployment (41.6%) was more than three times higher than White youth unemployment (12.4%).</a:t>
            </a:r>
          </a:p>
          <a:p>
            <a:pPr>
              <a:lnSpc>
                <a:spcPct val="100000"/>
              </a:lnSpc>
            </a:pPr>
            <a:endParaRPr lang="en-US" sz="1600" b="0" spc="0" dirty="0">
              <a:solidFill>
                <a:srgbClr val="86E6CD"/>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pic>
        <p:nvPicPr>
          <p:cNvPr id="25" name="Picture 24">
            <a:extLst>
              <a:ext uri="{FF2B5EF4-FFF2-40B4-BE49-F238E27FC236}">
                <a16:creationId xmlns:a16="http://schemas.microsoft.com/office/drawing/2014/main" id="{1F21BDD0-1A0D-BE97-2AB8-2288E6996F2A}"/>
              </a:ext>
            </a:extLst>
          </p:cNvPr>
          <p:cNvPicPr>
            <a:picLocks noChangeAspect="1"/>
          </p:cNvPicPr>
          <p:nvPr/>
        </p:nvPicPr>
        <p:blipFill>
          <a:blip r:embed="rId4"/>
          <a:stretch>
            <a:fillRect/>
          </a:stretch>
        </p:blipFill>
        <p:spPr>
          <a:xfrm>
            <a:off x="17470479" y="3788320"/>
            <a:ext cx="2159000" cy="994500"/>
          </a:xfrm>
          <a:prstGeom prst="rect">
            <a:avLst/>
          </a:prstGeom>
        </p:spPr>
      </p:pic>
      <p:pic>
        <p:nvPicPr>
          <p:cNvPr id="30" name="Picture 29">
            <a:extLst>
              <a:ext uri="{FF2B5EF4-FFF2-40B4-BE49-F238E27FC236}">
                <a16:creationId xmlns:a16="http://schemas.microsoft.com/office/drawing/2014/main" id="{78165C37-1803-C87A-8249-13C886BDC915}"/>
              </a:ext>
            </a:extLst>
          </p:cNvPr>
          <p:cNvPicPr>
            <a:picLocks noChangeAspect="1"/>
          </p:cNvPicPr>
          <p:nvPr/>
        </p:nvPicPr>
        <p:blipFill>
          <a:blip r:embed="rId5"/>
          <a:stretch>
            <a:fillRect/>
          </a:stretch>
        </p:blipFill>
        <p:spPr>
          <a:xfrm>
            <a:off x="14336120" y="5293102"/>
            <a:ext cx="2981960" cy="920552"/>
          </a:xfrm>
          <a:prstGeom prst="rect">
            <a:avLst/>
          </a:prstGeom>
        </p:spPr>
      </p:pic>
      <p:sp>
        <p:nvSpPr>
          <p:cNvPr id="31" name="Title 3">
            <a:extLst>
              <a:ext uri="{FF2B5EF4-FFF2-40B4-BE49-F238E27FC236}">
                <a16:creationId xmlns:a16="http://schemas.microsoft.com/office/drawing/2014/main" id="{1F40BA59-419C-40D6-326F-A972948E436E}"/>
              </a:ext>
            </a:extLst>
          </p:cNvPr>
          <p:cNvSpPr txBox="1">
            <a:spLocks/>
          </p:cNvSpPr>
          <p:nvPr/>
        </p:nvSpPr>
        <p:spPr>
          <a:xfrm>
            <a:off x="17472660" y="5380799"/>
            <a:ext cx="2966720"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September 2021, unemployment was highest for Black people (11%), compared to Indian people (5%) and White people (4%).</a:t>
            </a:r>
          </a:p>
          <a:p>
            <a:pPr>
              <a:lnSpc>
                <a:spcPct val="100000"/>
              </a:lnSpc>
            </a:pPr>
            <a:endParaRPr lang="en-US" sz="1600" b="0" spc="0" dirty="0">
              <a:solidFill>
                <a:schemeClr val="bg1"/>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32" name="Title 3">
            <a:extLst>
              <a:ext uri="{FF2B5EF4-FFF2-40B4-BE49-F238E27FC236}">
                <a16:creationId xmlns:a16="http://schemas.microsoft.com/office/drawing/2014/main" id="{144423E1-8236-5664-500E-B8B70B6D3275}"/>
              </a:ext>
            </a:extLst>
          </p:cNvPr>
          <p:cNvSpPr txBox="1">
            <a:spLocks/>
          </p:cNvSpPr>
          <p:nvPr/>
        </p:nvSpPr>
        <p:spPr>
          <a:xfrm>
            <a:off x="14265364" y="6253477"/>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Black</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34" name="Title 3">
            <a:extLst>
              <a:ext uri="{FF2B5EF4-FFF2-40B4-BE49-F238E27FC236}">
                <a16:creationId xmlns:a16="http://schemas.microsoft.com/office/drawing/2014/main" id="{F37FB8F3-9867-42DD-073B-800B1D353639}"/>
              </a:ext>
            </a:extLst>
          </p:cNvPr>
          <p:cNvSpPr txBox="1">
            <a:spLocks/>
          </p:cNvSpPr>
          <p:nvPr/>
        </p:nvSpPr>
        <p:spPr>
          <a:xfrm>
            <a:off x="15413444" y="6263637"/>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Indian</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35" name="Title 3">
            <a:extLst>
              <a:ext uri="{FF2B5EF4-FFF2-40B4-BE49-F238E27FC236}">
                <a16:creationId xmlns:a16="http://schemas.microsoft.com/office/drawing/2014/main" id="{0870A78C-5E9D-FE76-DBBE-CB29C50750B0}"/>
              </a:ext>
            </a:extLst>
          </p:cNvPr>
          <p:cNvSpPr txBox="1">
            <a:spLocks/>
          </p:cNvSpPr>
          <p:nvPr/>
        </p:nvSpPr>
        <p:spPr>
          <a:xfrm>
            <a:off x="16490404" y="6273797"/>
            <a:ext cx="1266190" cy="6248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White</a:t>
            </a:r>
          </a:p>
          <a:p>
            <a:pPr>
              <a:lnSpc>
                <a:spcPct val="100000"/>
              </a:lnSpc>
            </a:pPr>
            <a:r>
              <a:rPr lang="en-US" sz="900" b="0" spc="0" dirty="0">
                <a:solidFill>
                  <a:schemeClr val="bg1"/>
                </a:solidFill>
                <a:latin typeface="Montserrat Medium" pitchFamily="2" charset="77"/>
              </a:rPr>
              <a:t>unemployment</a:t>
            </a: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cxnSp>
        <p:nvCxnSpPr>
          <p:cNvPr id="10" name="Straight Connector 9">
            <a:extLst>
              <a:ext uri="{FF2B5EF4-FFF2-40B4-BE49-F238E27FC236}">
                <a16:creationId xmlns:a16="http://schemas.microsoft.com/office/drawing/2014/main" id="{0836CF03-C212-3005-ADC7-05B97554ADEF}"/>
              </a:ext>
            </a:extLst>
          </p:cNvPr>
          <p:cNvCxnSpPr>
            <a:cxnSpLocks/>
          </p:cNvCxnSpPr>
          <p:nvPr/>
        </p:nvCxnSpPr>
        <p:spPr>
          <a:xfrm>
            <a:off x="4037692" y="1956941"/>
            <a:ext cx="0" cy="326222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2DCF34-3AB6-AF60-7A34-166C879CB17C}"/>
              </a:ext>
            </a:extLst>
          </p:cNvPr>
          <p:cNvCxnSpPr>
            <a:cxnSpLocks/>
          </p:cNvCxnSpPr>
          <p:nvPr/>
        </p:nvCxnSpPr>
        <p:spPr>
          <a:xfrm>
            <a:off x="8154308" y="1956941"/>
            <a:ext cx="0" cy="326222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itle 3">
            <a:extLst>
              <a:ext uri="{FF2B5EF4-FFF2-40B4-BE49-F238E27FC236}">
                <a16:creationId xmlns:a16="http://schemas.microsoft.com/office/drawing/2014/main" id="{049E5DDC-5A1D-F87F-B53C-F858B6958DF4}"/>
              </a:ext>
            </a:extLst>
          </p:cNvPr>
          <p:cNvSpPr txBox="1">
            <a:spLocks/>
          </p:cNvSpPr>
          <p:nvPr/>
        </p:nvSpPr>
        <p:spPr>
          <a:xfrm>
            <a:off x="342369" y="-1420836"/>
            <a:ext cx="2216493"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800" b="0" spc="0" dirty="0">
                <a:solidFill>
                  <a:schemeClr val="bg1"/>
                </a:solidFill>
                <a:latin typeface="Montserrat Medium" pitchFamily="2" charset="77"/>
              </a:rPr>
              <a:t>Wealth inequalities between people of different ethnicities. In recent data </a:t>
            </a:r>
            <a:br>
              <a:rPr lang="en-US" sz="800" b="0" spc="0" dirty="0">
                <a:solidFill>
                  <a:schemeClr val="bg1"/>
                </a:solidFill>
                <a:latin typeface="Montserrat Medium" pitchFamily="2" charset="77"/>
              </a:rPr>
            </a:br>
            <a:r>
              <a:rPr lang="en-US" sz="800" b="0" spc="0" dirty="0">
                <a:solidFill>
                  <a:schemeClr val="bg1"/>
                </a:solidFill>
                <a:latin typeface="Montserrat Medium" pitchFamily="2" charset="77"/>
              </a:rPr>
              <a:t>(2016-18), Black African ethnicity held the lowest typical wealth (£23,700 family wealth per Capita), less than an eighth of the typical wealth held by a person of White British ethnicity (£197,000).</a:t>
            </a:r>
          </a:p>
          <a:p>
            <a:pPr algn="ctr">
              <a:lnSpc>
                <a:spcPct val="100000"/>
              </a:lnSpc>
            </a:pPr>
            <a:endParaRPr lang="en-US" sz="1400" b="0" dirty="0">
              <a:solidFill>
                <a:srgbClr val="86E6CD"/>
              </a:solidFill>
              <a:latin typeface="Montserrat Medium" pitchFamily="2" charset="77"/>
            </a:endParaRPr>
          </a:p>
        </p:txBody>
      </p:sp>
      <p:sp>
        <p:nvSpPr>
          <p:cNvPr id="39" name="Oval 38">
            <a:extLst>
              <a:ext uri="{FF2B5EF4-FFF2-40B4-BE49-F238E27FC236}">
                <a16:creationId xmlns:a16="http://schemas.microsoft.com/office/drawing/2014/main" id="{4A464FB3-DCD3-A37F-E7C5-F6AF0248DB94}"/>
              </a:ext>
            </a:extLst>
          </p:cNvPr>
          <p:cNvSpPr/>
          <p:nvPr/>
        </p:nvSpPr>
        <p:spPr>
          <a:xfrm>
            <a:off x="4614259" y="3225842"/>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itle 3">
            <a:extLst>
              <a:ext uri="{FF2B5EF4-FFF2-40B4-BE49-F238E27FC236}">
                <a16:creationId xmlns:a16="http://schemas.microsoft.com/office/drawing/2014/main" id="{18A0D72D-88B9-CA8B-0A79-460245BA9832}"/>
              </a:ext>
            </a:extLst>
          </p:cNvPr>
          <p:cNvSpPr txBox="1">
            <a:spLocks/>
          </p:cNvSpPr>
          <p:nvPr/>
        </p:nvSpPr>
        <p:spPr>
          <a:xfrm>
            <a:off x="5307366" y="3561570"/>
            <a:ext cx="26656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b="0" spc="0" dirty="0">
                <a:solidFill>
                  <a:schemeClr val="bg1"/>
                </a:solidFill>
                <a:latin typeface="Montserrat Medium" pitchFamily="2" charset="77"/>
              </a:rPr>
              <a:t>people live in the UK</a:t>
            </a:r>
          </a:p>
          <a:p>
            <a:pPr algn="ctr">
              <a:lnSpc>
                <a:spcPct val="100000"/>
              </a:lnSpc>
            </a:pPr>
            <a:endParaRPr lang="en-US" sz="1400" b="0" dirty="0">
              <a:solidFill>
                <a:srgbClr val="86E6CD"/>
              </a:solidFill>
              <a:latin typeface="Montserrat Medium" pitchFamily="2" charset="77"/>
            </a:endParaRPr>
          </a:p>
        </p:txBody>
      </p:sp>
      <p:pic>
        <p:nvPicPr>
          <p:cNvPr id="48" name="Picture 47">
            <a:extLst>
              <a:ext uri="{FF2B5EF4-FFF2-40B4-BE49-F238E27FC236}">
                <a16:creationId xmlns:a16="http://schemas.microsoft.com/office/drawing/2014/main" id="{ACA5877B-BA67-C9F3-2BA1-E5B98B0B6D0B}"/>
              </a:ext>
            </a:extLst>
          </p:cNvPr>
          <p:cNvPicPr>
            <a:picLocks noChangeAspect="1"/>
          </p:cNvPicPr>
          <p:nvPr/>
        </p:nvPicPr>
        <p:blipFill>
          <a:blip r:embed="rId5"/>
          <a:stretch>
            <a:fillRect/>
          </a:stretch>
        </p:blipFill>
        <p:spPr>
          <a:xfrm>
            <a:off x="14774634" y="7635525"/>
            <a:ext cx="2981960" cy="920552"/>
          </a:xfrm>
          <a:prstGeom prst="rect">
            <a:avLst/>
          </a:prstGeom>
        </p:spPr>
      </p:pic>
      <p:sp>
        <p:nvSpPr>
          <p:cNvPr id="61" name="Title 3">
            <a:extLst>
              <a:ext uri="{FF2B5EF4-FFF2-40B4-BE49-F238E27FC236}">
                <a16:creationId xmlns:a16="http://schemas.microsoft.com/office/drawing/2014/main" id="{21BF027E-9876-CC4E-F2BC-FED78B126982}"/>
              </a:ext>
            </a:extLst>
          </p:cNvPr>
          <p:cNvSpPr txBox="1">
            <a:spLocks/>
          </p:cNvSpPr>
          <p:nvPr/>
        </p:nvSpPr>
        <p:spPr>
          <a:xfrm>
            <a:off x="3457112" y="-1437311"/>
            <a:ext cx="3311077"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6.4% of the Black population are trapped in insecure work, compared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to 3% of White people.</a:t>
            </a:r>
          </a:p>
          <a:p>
            <a:pPr>
              <a:lnSpc>
                <a:spcPct val="100000"/>
              </a:lnSpc>
            </a:pPr>
            <a:endParaRPr lang="en-US" sz="1600" b="0" spc="0" dirty="0">
              <a:solidFill>
                <a:schemeClr val="bg1"/>
              </a:solidFill>
              <a:latin typeface="Montserrat Medium" pitchFamily="2" charset="77"/>
            </a:endParaRPr>
          </a:p>
          <a:p>
            <a:pPr>
              <a:lnSpc>
                <a:spcPct val="100000"/>
              </a:lnSpc>
            </a:pPr>
            <a:endParaRPr lang="en-US" sz="10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79" name="Title 3">
            <a:extLst>
              <a:ext uri="{FF2B5EF4-FFF2-40B4-BE49-F238E27FC236}">
                <a16:creationId xmlns:a16="http://schemas.microsoft.com/office/drawing/2014/main" id="{3703CF72-764C-93C6-6CC7-2DCB576602BA}"/>
              </a:ext>
            </a:extLst>
          </p:cNvPr>
          <p:cNvSpPr txBox="1">
            <a:spLocks/>
          </p:cNvSpPr>
          <p:nvPr/>
        </p:nvSpPr>
        <p:spPr>
          <a:xfrm>
            <a:off x="5302895" y="3192686"/>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68.2 MILLION</a:t>
            </a:r>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E623A9-3013-1282-3E7E-644890651404}"/>
              </a:ext>
            </a:extLst>
          </p:cNvPr>
          <p:cNvPicPr>
            <a:picLocks noChangeAspect="1"/>
          </p:cNvPicPr>
          <p:nvPr/>
        </p:nvPicPr>
        <p:blipFill>
          <a:blip r:embed="rId6"/>
          <a:stretch>
            <a:fillRect/>
          </a:stretch>
        </p:blipFill>
        <p:spPr>
          <a:xfrm>
            <a:off x="4693648" y="3334933"/>
            <a:ext cx="374650" cy="219158"/>
          </a:xfrm>
          <a:prstGeom prst="rect">
            <a:avLst/>
          </a:prstGeom>
        </p:spPr>
      </p:pic>
      <p:pic>
        <p:nvPicPr>
          <p:cNvPr id="4" name="Picture 3">
            <a:extLst>
              <a:ext uri="{FF2B5EF4-FFF2-40B4-BE49-F238E27FC236}">
                <a16:creationId xmlns:a16="http://schemas.microsoft.com/office/drawing/2014/main" id="{C6546BE2-F511-8ACF-B2B3-BCB42504D71B}"/>
              </a:ext>
            </a:extLst>
          </p:cNvPr>
          <p:cNvPicPr>
            <a:picLocks noChangeAspect="1"/>
          </p:cNvPicPr>
          <p:nvPr/>
        </p:nvPicPr>
        <p:blipFill>
          <a:blip r:embed="rId7"/>
          <a:stretch>
            <a:fillRect/>
          </a:stretch>
        </p:blipFill>
        <p:spPr>
          <a:xfrm>
            <a:off x="9419596" y="2238604"/>
            <a:ext cx="1583120" cy="1583120"/>
          </a:xfrm>
          <a:prstGeom prst="rect">
            <a:avLst/>
          </a:prstGeom>
        </p:spPr>
      </p:pic>
      <p:sp>
        <p:nvSpPr>
          <p:cNvPr id="17" name="Title 3">
            <a:extLst>
              <a:ext uri="{FF2B5EF4-FFF2-40B4-BE49-F238E27FC236}">
                <a16:creationId xmlns:a16="http://schemas.microsoft.com/office/drawing/2014/main" id="{9F8C9E4E-1AB4-C2BF-C98D-23AD4776FE9A}"/>
              </a:ext>
            </a:extLst>
          </p:cNvPr>
          <p:cNvSpPr txBox="1">
            <a:spLocks/>
          </p:cNvSpPr>
          <p:nvPr/>
        </p:nvSpPr>
        <p:spPr>
          <a:xfrm>
            <a:off x="8839062" y="3995270"/>
            <a:ext cx="3135079" cy="12982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b="0" spc="0" dirty="0">
                <a:solidFill>
                  <a:schemeClr val="bg1"/>
                </a:solidFill>
                <a:latin typeface="Montserrat Medium" pitchFamily="2" charset="77"/>
              </a:rPr>
              <a:t>16% (10.8m) are from Black, Asian and Multi-Ethnic backgrounds.</a:t>
            </a:r>
          </a:p>
          <a:p>
            <a:pPr>
              <a:lnSpc>
                <a:spcPct val="100000"/>
              </a:lnSpc>
            </a:pPr>
            <a:endParaRPr lang="en-US" sz="1600" b="0" spc="0" dirty="0">
              <a:solidFill>
                <a:schemeClr val="bg1"/>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THE STATE OF THE NATION</a:t>
            </a:r>
          </a:p>
        </p:txBody>
      </p:sp>
    </p:spTree>
    <p:extLst>
      <p:ext uri="{BB962C8B-B14F-4D97-AF65-F5344CB8AC3E}">
        <p14:creationId xmlns:p14="http://schemas.microsoft.com/office/powerpoint/2010/main" val="3654327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2973728"/>
            <a:ext cx="6829834"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dirty="0">
                <a:solidFill>
                  <a:schemeClr val="bg1">
                    <a:lumMod val="10000"/>
                  </a:schemeClr>
                </a:solidFill>
              </a:rPr>
              <a:t>PURPOSE</a:t>
            </a:r>
          </a:p>
        </p:txBody>
      </p:sp>
      <p:pic>
        <p:nvPicPr>
          <p:cNvPr id="9" name="Picture 8">
            <a:extLst>
              <a:ext uri="{FF2B5EF4-FFF2-40B4-BE49-F238E27FC236}">
                <a16:creationId xmlns:a16="http://schemas.microsoft.com/office/drawing/2014/main" id="{D4332EE6-FA36-DE92-08DE-14D07749F93F}"/>
              </a:ext>
            </a:extLst>
          </p:cNvPr>
          <p:cNvPicPr>
            <a:picLocks noChangeAspect="1"/>
          </p:cNvPicPr>
          <p:nvPr/>
        </p:nvPicPr>
        <p:blipFill>
          <a:blip r:embed="rId2" r:link="rId3"/>
          <a:srcRect l="9802" r="9802"/>
          <a:stretch>
            <a:fillRect/>
          </a:stretch>
        </p:blipFill>
        <p:spPr>
          <a:xfrm>
            <a:off x="3921760" y="0"/>
            <a:ext cx="8389510" cy="6956903"/>
          </a:xfrm>
          <a:prstGeom prst="rect">
            <a:avLst/>
          </a:prstGeom>
        </p:spPr>
      </p:pic>
      <p:sp>
        <p:nvSpPr>
          <p:cNvPr id="5" name="TextBox 4">
            <a:extLst>
              <a:ext uri="{FF2B5EF4-FFF2-40B4-BE49-F238E27FC236}">
                <a16:creationId xmlns:a16="http://schemas.microsoft.com/office/drawing/2014/main" id="{70B7AA85-9037-EA00-7658-34BF6AE7C4A6}"/>
              </a:ext>
            </a:extLst>
          </p:cNvPr>
          <p:cNvSpPr txBox="1"/>
          <p:nvPr/>
        </p:nvSpPr>
        <p:spPr>
          <a:xfrm>
            <a:off x="7025453" y="272775"/>
            <a:ext cx="5061771" cy="3785652"/>
          </a:xfrm>
          <a:prstGeom prst="rect">
            <a:avLst/>
          </a:prstGeom>
          <a:noFill/>
        </p:spPr>
        <p:txBody>
          <a:bodyPr wrap="square">
            <a:spAutoFit/>
          </a:bodyPr>
          <a:lstStyle/>
          <a:p>
            <a:pPr algn="l"/>
            <a:r>
              <a:rPr lang="en-GB" sz="1600" b="1" i="0" u="none" strike="noStrike" baseline="0" dirty="0">
                <a:solidFill>
                  <a:srgbClr val="353332"/>
                </a:solidFill>
                <a:latin typeface="Montserrat" pitchFamily="2" charset="77"/>
              </a:rPr>
              <a:t>The key </a:t>
            </a:r>
            <a:r>
              <a:rPr lang="en-GB" sz="1600" b="1" dirty="0">
                <a:solidFill>
                  <a:srgbClr val="353332"/>
                </a:solidFill>
                <a:latin typeface="Montserrat" pitchFamily="2" charset="77"/>
              </a:rPr>
              <a:t>purpose</a:t>
            </a:r>
            <a:r>
              <a:rPr lang="en-GB" sz="1600" b="1" i="0" u="none" strike="noStrike" baseline="0" dirty="0">
                <a:solidFill>
                  <a:srgbClr val="353332"/>
                </a:solidFill>
                <a:latin typeface="Montserrat" pitchFamily="2" charset="77"/>
              </a:rPr>
              <a:t> of the UK Black Business</a:t>
            </a:r>
          </a:p>
          <a:p>
            <a:pPr algn="l"/>
            <a:r>
              <a:rPr lang="en-GB" sz="1600" b="1" i="0" u="none" strike="noStrike" baseline="0" dirty="0">
                <a:solidFill>
                  <a:srgbClr val="353332"/>
                </a:solidFill>
                <a:latin typeface="Montserrat" pitchFamily="2" charset="77"/>
              </a:rPr>
              <a:t>Entrepreneurs Conference is to galvanise </a:t>
            </a:r>
            <a:br>
              <a:rPr lang="en-GB" sz="1600" b="1" i="0" u="none" strike="noStrike" baseline="0" dirty="0">
                <a:solidFill>
                  <a:srgbClr val="353332"/>
                </a:solidFill>
                <a:latin typeface="Montserrat" pitchFamily="2" charset="77"/>
              </a:rPr>
            </a:br>
            <a:r>
              <a:rPr lang="en-GB" sz="1600" b="1" i="0" u="none" strike="noStrike" baseline="0" dirty="0">
                <a:solidFill>
                  <a:srgbClr val="353332"/>
                </a:solidFill>
                <a:latin typeface="Montserrat" pitchFamily="2" charset="77"/>
              </a:rPr>
              <a:t>the dialogue between different parts of the business community, policymakers, financial institutions, and the public/ private and 3rd sectors, and to foster open and meaningful conversations in a new and </a:t>
            </a:r>
            <a:r>
              <a:rPr lang="en-GB" sz="1600" b="1" dirty="0">
                <a:solidFill>
                  <a:srgbClr val="353332"/>
                </a:solidFill>
                <a:latin typeface="Montserrat" pitchFamily="2" charset="77"/>
              </a:rPr>
              <a:t>meaningful </a:t>
            </a:r>
            <a:r>
              <a:rPr lang="en-GB" sz="1600" b="1" i="0" u="none" strike="noStrike" baseline="0" dirty="0">
                <a:solidFill>
                  <a:srgbClr val="353332"/>
                </a:solidFill>
                <a:latin typeface="Montserrat" pitchFamily="2" charset="77"/>
              </a:rPr>
              <a:t>way.</a:t>
            </a:r>
          </a:p>
          <a:p>
            <a:pPr algn="l"/>
            <a:endParaRPr lang="en-GB" sz="1600" b="1" i="0" u="none" strike="noStrike" baseline="0" dirty="0">
              <a:solidFill>
                <a:srgbClr val="353332"/>
              </a:solidFill>
              <a:latin typeface="Montserrat" pitchFamily="2" charset="77"/>
            </a:endParaRPr>
          </a:p>
          <a:p>
            <a:pPr algn="l"/>
            <a:r>
              <a:rPr lang="en-GB" sz="1600" dirty="0">
                <a:solidFill>
                  <a:srgbClr val="353332"/>
                </a:solidFill>
                <a:latin typeface="Montserrat" pitchFamily="2" charset="77"/>
              </a:rPr>
              <a:t>T</a:t>
            </a:r>
            <a:r>
              <a:rPr lang="en-GB" sz="1600" i="0" u="none" strike="noStrike" baseline="0" dirty="0">
                <a:solidFill>
                  <a:srgbClr val="353332"/>
                </a:solidFill>
                <a:latin typeface="Montserrat" pitchFamily="2" charset="77"/>
              </a:rPr>
              <a:t>o Empower, Engage, and Educate Black entrepreneurs and the </a:t>
            </a:r>
            <a:r>
              <a:rPr lang="en-GB" sz="1600" dirty="0">
                <a:solidFill>
                  <a:srgbClr val="353332"/>
                </a:solidFill>
                <a:latin typeface="Montserrat" pitchFamily="2" charset="77"/>
              </a:rPr>
              <a:t>Public, Private and </a:t>
            </a:r>
            <a:br>
              <a:rPr lang="en-GB" sz="1600" dirty="0">
                <a:solidFill>
                  <a:srgbClr val="353332"/>
                </a:solidFill>
                <a:latin typeface="Montserrat" pitchFamily="2" charset="77"/>
              </a:rPr>
            </a:br>
            <a:r>
              <a:rPr lang="en-GB" sz="1600" dirty="0">
                <a:solidFill>
                  <a:srgbClr val="353332"/>
                </a:solidFill>
                <a:latin typeface="Montserrat" pitchFamily="2" charset="77"/>
              </a:rPr>
              <a:t>3</a:t>
            </a:r>
            <a:r>
              <a:rPr lang="en-GB" sz="1600" baseline="30000" dirty="0">
                <a:solidFill>
                  <a:srgbClr val="353332"/>
                </a:solidFill>
                <a:latin typeface="Montserrat" pitchFamily="2" charset="77"/>
              </a:rPr>
              <a:t>rd</a:t>
            </a:r>
            <a:r>
              <a:rPr lang="en-GB" sz="1600" dirty="0">
                <a:solidFill>
                  <a:srgbClr val="353332"/>
                </a:solidFill>
                <a:latin typeface="Montserrat" pitchFamily="2" charset="77"/>
              </a:rPr>
              <a:t> sector business </a:t>
            </a:r>
            <a:r>
              <a:rPr lang="en-GB" sz="1600" i="0" u="none" strike="noStrike" baseline="0" dirty="0">
                <a:solidFill>
                  <a:srgbClr val="353332"/>
                </a:solidFill>
                <a:latin typeface="Montserrat" pitchFamily="2" charset="77"/>
              </a:rPr>
              <a:t> communities  in order to bridge the gap between aspiration, intention, and action, and to provide the insights, tools and platform for all of these groups to </a:t>
            </a:r>
            <a:br>
              <a:rPr lang="en-GB" sz="1600" i="0" u="none" strike="noStrike" baseline="0" dirty="0">
                <a:solidFill>
                  <a:srgbClr val="353332"/>
                </a:solidFill>
                <a:latin typeface="Montserrat" pitchFamily="2" charset="77"/>
              </a:rPr>
            </a:br>
            <a:r>
              <a:rPr lang="en-GB" sz="1600" i="0" u="none" strike="noStrike" baseline="0" dirty="0">
                <a:solidFill>
                  <a:srgbClr val="353332"/>
                </a:solidFill>
                <a:latin typeface="Montserrat" pitchFamily="2" charset="77"/>
              </a:rPr>
              <a:t>achieve greater success.</a:t>
            </a:r>
            <a:endParaRPr lang="en-GB" sz="1600" dirty="0">
              <a:latin typeface="Montserrat" pitchFamily="2" charset="77"/>
            </a:endParaRPr>
          </a:p>
        </p:txBody>
      </p:sp>
    </p:spTree>
    <p:extLst>
      <p:ext uri="{BB962C8B-B14F-4D97-AF65-F5344CB8AC3E}">
        <p14:creationId xmlns:p14="http://schemas.microsoft.com/office/powerpoint/2010/main" val="133431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8C3EB48-D90C-CCC6-2886-64428A0C022F}"/>
              </a:ext>
            </a:extLst>
          </p:cNvPr>
          <p:cNvSpPr/>
          <p:nvPr/>
        </p:nvSpPr>
        <p:spPr>
          <a:xfrm>
            <a:off x="9129530" y="2142025"/>
            <a:ext cx="503653" cy="50365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836CF03-C212-3005-ADC7-05B97554ADEF}"/>
              </a:ext>
            </a:extLst>
          </p:cNvPr>
          <p:cNvCxnSpPr>
            <a:cxnSpLocks/>
          </p:cNvCxnSpPr>
          <p:nvPr/>
        </p:nvCxnSpPr>
        <p:spPr>
          <a:xfrm>
            <a:off x="2747963" y="2168525"/>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2DCF34-3AB6-AF60-7A34-166C879CB17C}"/>
              </a:ext>
            </a:extLst>
          </p:cNvPr>
          <p:cNvCxnSpPr>
            <a:cxnSpLocks/>
          </p:cNvCxnSpPr>
          <p:nvPr/>
        </p:nvCxnSpPr>
        <p:spPr>
          <a:xfrm>
            <a:off x="5663868" y="2168525"/>
            <a:ext cx="0" cy="388851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93828"/>
            <a:ext cx="1004428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COMPOSITION OF THE 2022 BUSINESS POPULATION</a:t>
            </a:r>
          </a:p>
          <a:p>
            <a:pPr>
              <a:lnSpc>
                <a:spcPct val="100000"/>
              </a:lnSpc>
            </a:pPr>
            <a:endParaRPr lang="en-US" sz="2800" dirty="0">
              <a:solidFill>
                <a:schemeClr val="bg1"/>
              </a:solidFill>
            </a:endParaRPr>
          </a:p>
        </p:txBody>
      </p:sp>
      <p:sp>
        <p:nvSpPr>
          <p:cNvPr id="2" name="Title 3">
            <a:extLst>
              <a:ext uri="{FF2B5EF4-FFF2-40B4-BE49-F238E27FC236}">
                <a16:creationId xmlns:a16="http://schemas.microsoft.com/office/drawing/2014/main" id="{2B2A1BF3-7015-8E48-4356-27058BFD2215}"/>
              </a:ext>
            </a:extLst>
          </p:cNvPr>
          <p:cNvSpPr txBox="1">
            <a:spLocks/>
          </p:cNvSpPr>
          <p:nvPr/>
        </p:nvSpPr>
        <p:spPr>
          <a:xfrm>
            <a:off x="225992" y="815461"/>
            <a:ext cx="9686358"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b="0" spc="0" dirty="0">
                <a:solidFill>
                  <a:srgbClr val="86E6CD"/>
                </a:solidFill>
                <a:latin typeface="Montserrat Medium" pitchFamily="2" charset="77"/>
              </a:rPr>
              <a:t>The UK private sector comprises largely of non-employing businesses and small employers, as shown in Table A. SMEs (small and medium-sized enterprises) account for 99.9% of the business population. At the start of 2022:</a:t>
            </a:r>
          </a:p>
          <a:p>
            <a:pPr>
              <a:lnSpc>
                <a:spcPct val="100000"/>
              </a:lnSpc>
            </a:pPr>
            <a:endParaRPr lang="en-US" sz="1200" b="0" spc="0" dirty="0">
              <a:solidFill>
                <a:srgbClr val="86E6CD"/>
              </a:solidFill>
              <a:latin typeface="Montserrat Medium" pitchFamily="2" charset="77"/>
            </a:endParaRPr>
          </a:p>
          <a:p>
            <a:pPr algn="ctr">
              <a:lnSpc>
                <a:spcPct val="100000"/>
              </a:lnSpc>
            </a:pPr>
            <a:endParaRPr lang="en-US" sz="1400" b="0" dirty="0">
              <a:solidFill>
                <a:srgbClr val="86E6CD"/>
              </a:solidFill>
              <a:latin typeface="Montserrat Medium" pitchFamily="2" charset="77"/>
            </a:endParaRPr>
          </a:p>
        </p:txBody>
      </p:sp>
      <p:sp>
        <p:nvSpPr>
          <p:cNvPr id="19" name="Title 3">
            <a:extLst>
              <a:ext uri="{FF2B5EF4-FFF2-40B4-BE49-F238E27FC236}">
                <a16:creationId xmlns:a16="http://schemas.microsoft.com/office/drawing/2014/main" id="{0380D56B-D1B3-5861-9A87-63EE5582FCCA}"/>
              </a:ext>
            </a:extLst>
          </p:cNvPr>
          <p:cNvSpPr txBox="1">
            <a:spLocks/>
          </p:cNvSpPr>
          <p:nvPr/>
        </p:nvSpPr>
        <p:spPr>
          <a:xfrm>
            <a:off x="243490" y="2489125"/>
            <a:ext cx="26656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UK private sector businesses</a:t>
            </a:r>
            <a:endParaRPr lang="en-US" sz="1200" b="0" dirty="0">
              <a:solidFill>
                <a:srgbClr val="86E6CD"/>
              </a:solidFill>
              <a:latin typeface="Montserrat Medium" pitchFamily="2" charset="77"/>
            </a:endParaRPr>
          </a:p>
        </p:txBody>
      </p:sp>
      <p:sp>
        <p:nvSpPr>
          <p:cNvPr id="20" name="Title 3">
            <a:extLst>
              <a:ext uri="{FF2B5EF4-FFF2-40B4-BE49-F238E27FC236}">
                <a16:creationId xmlns:a16="http://schemas.microsoft.com/office/drawing/2014/main" id="{63177795-1C7E-A62D-9AED-0B0042390AA0}"/>
              </a:ext>
            </a:extLst>
          </p:cNvPr>
          <p:cNvSpPr txBox="1">
            <a:spLocks/>
          </p:cNvSpPr>
          <p:nvPr/>
        </p:nvSpPr>
        <p:spPr>
          <a:xfrm>
            <a:off x="239019" y="2120241"/>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5.5 MILLION</a:t>
            </a:r>
          </a:p>
        </p:txBody>
      </p:sp>
      <p:sp>
        <p:nvSpPr>
          <p:cNvPr id="22" name="Title 3">
            <a:extLst>
              <a:ext uri="{FF2B5EF4-FFF2-40B4-BE49-F238E27FC236}">
                <a16:creationId xmlns:a16="http://schemas.microsoft.com/office/drawing/2014/main" id="{C010E978-142F-142C-21E2-845C448C21AA}"/>
              </a:ext>
            </a:extLst>
          </p:cNvPr>
          <p:cNvSpPr txBox="1">
            <a:spLocks/>
          </p:cNvSpPr>
          <p:nvPr/>
        </p:nvSpPr>
        <p:spPr>
          <a:xfrm>
            <a:off x="222402" y="3582474"/>
            <a:ext cx="26656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of these had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employees </a:t>
            </a:r>
            <a:endParaRPr lang="en-US" sz="1200" b="0" dirty="0">
              <a:solidFill>
                <a:srgbClr val="86E6CD"/>
              </a:solidFill>
              <a:latin typeface="Montserrat Medium" pitchFamily="2" charset="77"/>
            </a:endParaRPr>
          </a:p>
        </p:txBody>
      </p:sp>
      <p:sp>
        <p:nvSpPr>
          <p:cNvPr id="23" name="Title 3">
            <a:extLst>
              <a:ext uri="{FF2B5EF4-FFF2-40B4-BE49-F238E27FC236}">
                <a16:creationId xmlns:a16="http://schemas.microsoft.com/office/drawing/2014/main" id="{F1E7C76E-3570-EF05-9331-AE4D855355A3}"/>
              </a:ext>
            </a:extLst>
          </p:cNvPr>
          <p:cNvSpPr txBox="1">
            <a:spLocks/>
          </p:cNvSpPr>
          <p:nvPr/>
        </p:nvSpPr>
        <p:spPr>
          <a:xfrm>
            <a:off x="217931" y="3213590"/>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1.4 MILLION</a:t>
            </a:r>
          </a:p>
        </p:txBody>
      </p:sp>
      <p:sp>
        <p:nvSpPr>
          <p:cNvPr id="24" name="Title 3">
            <a:extLst>
              <a:ext uri="{FF2B5EF4-FFF2-40B4-BE49-F238E27FC236}">
                <a16:creationId xmlns:a16="http://schemas.microsoft.com/office/drawing/2014/main" id="{00B21689-7A52-B148-C9CB-723489F68307}"/>
              </a:ext>
            </a:extLst>
          </p:cNvPr>
          <p:cNvSpPr txBox="1">
            <a:spLocks/>
          </p:cNvSpPr>
          <p:nvPr/>
        </p:nvSpPr>
        <p:spPr>
          <a:xfrm>
            <a:off x="229950" y="4756671"/>
            <a:ext cx="2665652" cy="7774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of these had no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employees </a:t>
            </a:r>
            <a:endParaRPr lang="en-US" sz="1200" b="0" dirty="0">
              <a:solidFill>
                <a:srgbClr val="86E6CD"/>
              </a:solidFill>
              <a:latin typeface="Montserrat Medium" pitchFamily="2" charset="77"/>
            </a:endParaRPr>
          </a:p>
        </p:txBody>
      </p:sp>
      <p:sp>
        <p:nvSpPr>
          <p:cNvPr id="27" name="Title 3">
            <a:extLst>
              <a:ext uri="{FF2B5EF4-FFF2-40B4-BE49-F238E27FC236}">
                <a16:creationId xmlns:a16="http://schemas.microsoft.com/office/drawing/2014/main" id="{D6A0E18B-9B72-AAB3-D96F-1829EE653D15}"/>
              </a:ext>
            </a:extLst>
          </p:cNvPr>
          <p:cNvSpPr txBox="1">
            <a:spLocks/>
          </p:cNvSpPr>
          <p:nvPr/>
        </p:nvSpPr>
        <p:spPr>
          <a:xfrm>
            <a:off x="225479" y="4387787"/>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4.1 MILLION</a:t>
            </a:r>
          </a:p>
        </p:txBody>
      </p:sp>
      <p:pic>
        <p:nvPicPr>
          <p:cNvPr id="28" name="Picture 27">
            <a:extLst>
              <a:ext uri="{FF2B5EF4-FFF2-40B4-BE49-F238E27FC236}">
                <a16:creationId xmlns:a16="http://schemas.microsoft.com/office/drawing/2014/main" id="{ACD8DA6D-9508-174B-32B9-700FE3C0F8F8}"/>
              </a:ext>
            </a:extLst>
          </p:cNvPr>
          <p:cNvPicPr>
            <a:picLocks noChangeAspect="1"/>
          </p:cNvPicPr>
          <p:nvPr/>
        </p:nvPicPr>
        <p:blipFill>
          <a:blip r:embed="rId3"/>
          <a:stretch>
            <a:fillRect/>
          </a:stretch>
        </p:blipFill>
        <p:spPr>
          <a:xfrm>
            <a:off x="3089657" y="2168525"/>
            <a:ext cx="1014855" cy="1014855"/>
          </a:xfrm>
          <a:prstGeom prst="rect">
            <a:avLst/>
          </a:prstGeom>
        </p:spPr>
      </p:pic>
      <p:sp>
        <p:nvSpPr>
          <p:cNvPr id="29" name="Title 3">
            <a:extLst>
              <a:ext uri="{FF2B5EF4-FFF2-40B4-BE49-F238E27FC236}">
                <a16:creationId xmlns:a16="http://schemas.microsoft.com/office/drawing/2014/main" id="{50479045-85BF-C343-72B6-D7D8FF44A9A4}"/>
              </a:ext>
            </a:extLst>
          </p:cNvPr>
          <p:cNvSpPr txBox="1">
            <a:spLocks/>
          </p:cNvSpPr>
          <p:nvPr/>
        </p:nvSpPr>
        <p:spPr>
          <a:xfrm>
            <a:off x="4124544" y="2193739"/>
            <a:ext cx="1611560" cy="129824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of businesses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did not employ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anyone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aside from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the owner(s)</a:t>
            </a:r>
          </a:p>
          <a:p>
            <a:pPr>
              <a:lnSpc>
                <a:spcPct val="100000"/>
              </a:lnSpc>
            </a:pPr>
            <a:endParaRPr lang="en-US" sz="1200" b="0" spc="0" dirty="0">
              <a:solidFill>
                <a:schemeClr val="bg1"/>
              </a:solidFill>
              <a:latin typeface="Montserrat Medium" pitchFamily="2" charset="77"/>
            </a:endParaRPr>
          </a:p>
          <a:p>
            <a:pPr>
              <a:lnSpc>
                <a:spcPct val="100000"/>
              </a:lnSpc>
            </a:pPr>
            <a:endParaRPr lang="en-US" sz="1200" b="0" spc="0" dirty="0">
              <a:solidFill>
                <a:schemeClr val="bg1"/>
              </a:solidFill>
              <a:latin typeface="Montserrat Medium" pitchFamily="2" charset="77"/>
            </a:endParaRPr>
          </a:p>
          <a:p>
            <a:pPr algn="ctr">
              <a:lnSpc>
                <a:spcPct val="100000"/>
              </a:lnSpc>
            </a:pPr>
            <a:endParaRPr lang="en-US" sz="1200" b="0" dirty="0">
              <a:solidFill>
                <a:srgbClr val="86E6CD"/>
              </a:solidFill>
              <a:latin typeface="Montserrat Medium" pitchFamily="2" charset="77"/>
            </a:endParaRPr>
          </a:p>
        </p:txBody>
      </p:sp>
      <p:sp>
        <p:nvSpPr>
          <p:cNvPr id="33" name="Title 3">
            <a:extLst>
              <a:ext uri="{FF2B5EF4-FFF2-40B4-BE49-F238E27FC236}">
                <a16:creationId xmlns:a16="http://schemas.microsoft.com/office/drawing/2014/main" id="{9CE9EB98-680F-61FC-DC2A-D231C35A4E23}"/>
              </a:ext>
            </a:extLst>
          </p:cNvPr>
          <p:cNvSpPr txBox="1">
            <a:spLocks/>
          </p:cNvSpPr>
          <p:nvPr/>
        </p:nvSpPr>
        <p:spPr>
          <a:xfrm>
            <a:off x="3004846" y="4009104"/>
            <a:ext cx="2665652" cy="133959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small businesses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(with 0 to 49 employees)</a:t>
            </a:r>
            <a:endParaRPr lang="en-US" sz="1200" b="0" dirty="0">
              <a:solidFill>
                <a:srgbClr val="86E6CD"/>
              </a:solidFill>
              <a:latin typeface="Montserrat Medium" pitchFamily="2" charset="77"/>
            </a:endParaRPr>
          </a:p>
        </p:txBody>
      </p:sp>
      <p:sp>
        <p:nvSpPr>
          <p:cNvPr id="36" name="Title 3">
            <a:extLst>
              <a:ext uri="{FF2B5EF4-FFF2-40B4-BE49-F238E27FC236}">
                <a16:creationId xmlns:a16="http://schemas.microsoft.com/office/drawing/2014/main" id="{345309FB-E66B-4C64-ED7E-B5CFE9A2AC46}"/>
              </a:ext>
            </a:extLst>
          </p:cNvPr>
          <p:cNvSpPr txBox="1">
            <a:spLocks/>
          </p:cNvSpPr>
          <p:nvPr/>
        </p:nvSpPr>
        <p:spPr>
          <a:xfrm>
            <a:off x="3000375" y="3640220"/>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5.47 MILLION</a:t>
            </a:r>
          </a:p>
        </p:txBody>
      </p:sp>
      <p:pic>
        <p:nvPicPr>
          <p:cNvPr id="37" name="Picture 36">
            <a:extLst>
              <a:ext uri="{FF2B5EF4-FFF2-40B4-BE49-F238E27FC236}">
                <a16:creationId xmlns:a16="http://schemas.microsoft.com/office/drawing/2014/main" id="{0331A912-15C7-DB90-A810-7EE31D80B88E}"/>
              </a:ext>
            </a:extLst>
          </p:cNvPr>
          <p:cNvPicPr>
            <a:picLocks noChangeAspect="1"/>
          </p:cNvPicPr>
          <p:nvPr/>
        </p:nvPicPr>
        <p:blipFill>
          <a:blip r:embed="rId4"/>
          <a:stretch>
            <a:fillRect/>
          </a:stretch>
        </p:blipFill>
        <p:spPr>
          <a:xfrm>
            <a:off x="3059018" y="4685123"/>
            <a:ext cx="1035453" cy="1035453"/>
          </a:xfrm>
          <a:prstGeom prst="rect">
            <a:avLst/>
          </a:prstGeom>
        </p:spPr>
      </p:pic>
      <p:sp>
        <p:nvSpPr>
          <p:cNvPr id="38" name="Title 3">
            <a:extLst>
              <a:ext uri="{FF2B5EF4-FFF2-40B4-BE49-F238E27FC236}">
                <a16:creationId xmlns:a16="http://schemas.microsoft.com/office/drawing/2014/main" id="{DB87C759-F99D-7778-8569-164B3E9355D7}"/>
              </a:ext>
            </a:extLst>
          </p:cNvPr>
          <p:cNvSpPr txBox="1">
            <a:spLocks/>
          </p:cNvSpPr>
          <p:nvPr/>
        </p:nvSpPr>
        <p:spPr>
          <a:xfrm>
            <a:off x="4103945" y="4914489"/>
            <a:ext cx="1449362" cy="97335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of the total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business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population</a:t>
            </a:r>
            <a:endParaRPr lang="en-US" sz="1200" b="0" dirty="0">
              <a:solidFill>
                <a:srgbClr val="86E6CD"/>
              </a:solidFill>
              <a:latin typeface="Montserrat Medium" pitchFamily="2" charset="77"/>
            </a:endParaRPr>
          </a:p>
        </p:txBody>
      </p:sp>
      <p:pic>
        <p:nvPicPr>
          <p:cNvPr id="40" name="Picture 39">
            <a:extLst>
              <a:ext uri="{FF2B5EF4-FFF2-40B4-BE49-F238E27FC236}">
                <a16:creationId xmlns:a16="http://schemas.microsoft.com/office/drawing/2014/main" id="{6A4411FE-B772-1E21-00FE-21DE3B73255C}"/>
              </a:ext>
            </a:extLst>
          </p:cNvPr>
          <p:cNvPicPr>
            <a:picLocks noChangeAspect="1"/>
          </p:cNvPicPr>
          <p:nvPr/>
        </p:nvPicPr>
        <p:blipFill>
          <a:blip r:embed="rId5"/>
          <a:stretch>
            <a:fillRect/>
          </a:stretch>
        </p:blipFill>
        <p:spPr>
          <a:xfrm>
            <a:off x="6015747" y="3135417"/>
            <a:ext cx="921993" cy="921993"/>
          </a:xfrm>
          <a:prstGeom prst="rect">
            <a:avLst/>
          </a:prstGeom>
        </p:spPr>
      </p:pic>
      <p:sp>
        <p:nvSpPr>
          <p:cNvPr id="41" name="Title 3">
            <a:extLst>
              <a:ext uri="{FF2B5EF4-FFF2-40B4-BE49-F238E27FC236}">
                <a16:creationId xmlns:a16="http://schemas.microsoft.com/office/drawing/2014/main" id="{FBC00117-D8A5-A668-D664-A966949A6ED9}"/>
              </a:ext>
            </a:extLst>
          </p:cNvPr>
          <p:cNvSpPr txBox="1">
            <a:spLocks/>
          </p:cNvSpPr>
          <p:nvPr/>
        </p:nvSpPr>
        <p:spPr>
          <a:xfrm>
            <a:off x="6983104" y="3128678"/>
            <a:ext cx="1358007" cy="133959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of the total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business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population</a:t>
            </a:r>
            <a:endParaRPr lang="en-US" sz="1200" b="0" dirty="0">
              <a:solidFill>
                <a:srgbClr val="86E6CD"/>
              </a:solidFill>
              <a:latin typeface="Montserrat Medium" pitchFamily="2" charset="77"/>
            </a:endParaRPr>
          </a:p>
        </p:txBody>
      </p:sp>
      <p:sp>
        <p:nvSpPr>
          <p:cNvPr id="42" name="Title 3">
            <a:extLst>
              <a:ext uri="{FF2B5EF4-FFF2-40B4-BE49-F238E27FC236}">
                <a16:creationId xmlns:a16="http://schemas.microsoft.com/office/drawing/2014/main" id="{3D82BBC5-7549-6D03-CA55-F37342851C00}"/>
              </a:ext>
            </a:extLst>
          </p:cNvPr>
          <p:cNvSpPr txBox="1">
            <a:spLocks/>
          </p:cNvSpPr>
          <p:nvPr/>
        </p:nvSpPr>
        <p:spPr>
          <a:xfrm>
            <a:off x="6020218" y="2524960"/>
            <a:ext cx="2432406" cy="54162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medium-sized businesses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(with 50 to 249 employees) </a:t>
            </a:r>
            <a:endParaRPr lang="en-US" sz="1200" b="0" dirty="0">
              <a:solidFill>
                <a:srgbClr val="86E6CD"/>
              </a:solidFill>
              <a:latin typeface="Montserrat Medium" pitchFamily="2" charset="77"/>
            </a:endParaRPr>
          </a:p>
        </p:txBody>
      </p:sp>
      <p:sp>
        <p:nvSpPr>
          <p:cNvPr id="43" name="Title 3">
            <a:extLst>
              <a:ext uri="{FF2B5EF4-FFF2-40B4-BE49-F238E27FC236}">
                <a16:creationId xmlns:a16="http://schemas.microsoft.com/office/drawing/2014/main" id="{28C56ABA-A72B-A33C-106D-17FAAF2FA5C1}"/>
              </a:ext>
            </a:extLst>
          </p:cNvPr>
          <p:cNvSpPr txBox="1">
            <a:spLocks/>
          </p:cNvSpPr>
          <p:nvPr/>
        </p:nvSpPr>
        <p:spPr>
          <a:xfrm>
            <a:off x="6015747" y="2156076"/>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35,900</a:t>
            </a:r>
          </a:p>
        </p:txBody>
      </p:sp>
      <p:sp>
        <p:nvSpPr>
          <p:cNvPr id="44" name="Title 3">
            <a:extLst>
              <a:ext uri="{FF2B5EF4-FFF2-40B4-BE49-F238E27FC236}">
                <a16:creationId xmlns:a16="http://schemas.microsoft.com/office/drawing/2014/main" id="{77B53E8A-B77F-69A0-82C8-340A65C1B72F}"/>
              </a:ext>
            </a:extLst>
          </p:cNvPr>
          <p:cNvSpPr txBox="1">
            <a:spLocks/>
          </p:cNvSpPr>
          <p:nvPr/>
        </p:nvSpPr>
        <p:spPr>
          <a:xfrm>
            <a:off x="5985002" y="4531384"/>
            <a:ext cx="4042955" cy="60100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businesses were large businesses</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(with 250 or more employees) </a:t>
            </a:r>
            <a:endParaRPr lang="en-US" sz="1200" b="0" dirty="0">
              <a:solidFill>
                <a:srgbClr val="86E6CD"/>
              </a:solidFill>
              <a:latin typeface="Montserrat Medium" pitchFamily="2" charset="77"/>
            </a:endParaRPr>
          </a:p>
        </p:txBody>
      </p:sp>
      <p:sp>
        <p:nvSpPr>
          <p:cNvPr id="45" name="Title 3">
            <a:extLst>
              <a:ext uri="{FF2B5EF4-FFF2-40B4-BE49-F238E27FC236}">
                <a16:creationId xmlns:a16="http://schemas.microsoft.com/office/drawing/2014/main" id="{7A7A6738-ACA9-7C4C-86E1-1AD75F73E889}"/>
              </a:ext>
            </a:extLst>
          </p:cNvPr>
          <p:cNvSpPr txBox="1">
            <a:spLocks/>
          </p:cNvSpPr>
          <p:nvPr/>
        </p:nvSpPr>
        <p:spPr>
          <a:xfrm>
            <a:off x="5980532" y="4162500"/>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chemeClr val="bg1"/>
                </a:solidFill>
              </a:rPr>
              <a:t>7,700</a:t>
            </a:r>
          </a:p>
        </p:txBody>
      </p:sp>
      <p:pic>
        <p:nvPicPr>
          <p:cNvPr id="47" name="Picture 46">
            <a:extLst>
              <a:ext uri="{FF2B5EF4-FFF2-40B4-BE49-F238E27FC236}">
                <a16:creationId xmlns:a16="http://schemas.microsoft.com/office/drawing/2014/main" id="{40D263D9-E2D8-840A-5B9F-4780BDEDCBC7}"/>
              </a:ext>
            </a:extLst>
          </p:cNvPr>
          <p:cNvPicPr>
            <a:picLocks noChangeAspect="1"/>
          </p:cNvPicPr>
          <p:nvPr/>
        </p:nvPicPr>
        <p:blipFill>
          <a:blip r:embed="rId6"/>
          <a:stretch>
            <a:fillRect/>
          </a:stretch>
        </p:blipFill>
        <p:spPr>
          <a:xfrm>
            <a:off x="6026281" y="5128935"/>
            <a:ext cx="935870" cy="935870"/>
          </a:xfrm>
          <a:prstGeom prst="rect">
            <a:avLst/>
          </a:prstGeom>
        </p:spPr>
      </p:pic>
      <p:sp>
        <p:nvSpPr>
          <p:cNvPr id="49" name="Title 3">
            <a:extLst>
              <a:ext uri="{FF2B5EF4-FFF2-40B4-BE49-F238E27FC236}">
                <a16:creationId xmlns:a16="http://schemas.microsoft.com/office/drawing/2014/main" id="{68E58903-B55E-929F-A584-C512A51B4069}"/>
              </a:ext>
            </a:extLst>
          </p:cNvPr>
          <p:cNvSpPr txBox="1">
            <a:spLocks/>
          </p:cNvSpPr>
          <p:nvPr/>
        </p:nvSpPr>
        <p:spPr>
          <a:xfrm>
            <a:off x="7029339" y="5146799"/>
            <a:ext cx="2665652" cy="133959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of the total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business </a:t>
            </a:r>
            <a:br>
              <a:rPr lang="en-US" sz="1200" b="0" spc="0" dirty="0">
                <a:solidFill>
                  <a:schemeClr val="bg1"/>
                </a:solidFill>
                <a:latin typeface="Montserrat Medium" pitchFamily="2" charset="77"/>
              </a:rPr>
            </a:br>
            <a:r>
              <a:rPr lang="en-US" sz="1200" b="0" spc="0" dirty="0">
                <a:solidFill>
                  <a:schemeClr val="bg1"/>
                </a:solidFill>
                <a:latin typeface="Montserrat Medium" pitchFamily="2" charset="77"/>
              </a:rPr>
              <a:t>population</a:t>
            </a:r>
            <a:endParaRPr lang="en-US" sz="1200" b="0" dirty="0">
              <a:solidFill>
                <a:srgbClr val="86E6CD"/>
              </a:solidFill>
              <a:latin typeface="Montserrat Medium" pitchFamily="2" charset="77"/>
            </a:endParaRPr>
          </a:p>
        </p:txBody>
      </p:sp>
      <p:cxnSp>
        <p:nvCxnSpPr>
          <p:cNvPr id="4" name="Straight Connector 3">
            <a:extLst>
              <a:ext uri="{FF2B5EF4-FFF2-40B4-BE49-F238E27FC236}">
                <a16:creationId xmlns:a16="http://schemas.microsoft.com/office/drawing/2014/main" id="{81F74297-983A-13D6-47B9-B97E614ECACE}"/>
              </a:ext>
            </a:extLst>
          </p:cNvPr>
          <p:cNvCxnSpPr>
            <a:cxnSpLocks/>
          </p:cNvCxnSpPr>
          <p:nvPr/>
        </p:nvCxnSpPr>
        <p:spPr>
          <a:xfrm>
            <a:off x="8960912" y="2164808"/>
            <a:ext cx="0" cy="388851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35388282-9BE5-4B11-7095-A4ED2355059A}"/>
              </a:ext>
            </a:extLst>
          </p:cNvPr>
          <p:cNvSpPr txBox="1">
            <a:spLocks/>
          </p:cNvSpPr>
          <p:nvPr/>
        </p:nvSpPr>
        <p:spPr>
          <a:xfrm>
            <a:off x="9701125" y="2149115"/>
            <a:ext cx="2074564" cy="149289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The contribution of ethnic minority businesses (EMBs) to the UK economy could increase four-fold from </a:t>
            </a:r>
            <a:endParaRPr lang="en-US" sz="1200" b="0" dirty="0">
              <a:solidFill>
                <a:srgbClr val="86E6CD"/>
              </a:solidFill>
              <a:latin typeface="Montserrat Medium" pitchFamily="2" charset="77"/>
            </a:endParaRPr>
          </a:p>
        </p:txBody>
      </p:sp>
      <p:sp>
        <p:nvSpPr>
          <p:cNvPr id="6" name="Title 3">
            <a:extLst>
              <a:ext uri="{FF2B5EF4-FFF2-40B4-BE49-F238E27FC236}">
                <a16:creationId xmlns:a16="http://schemas.microsoft.com/office/drawing/2014/main" id="{59D7C97C-98DF-0B16-D020-3042A040BE3B}"/>
              </a:ext>
            </a:extLst>
          </p:cNvPr>
          <p:cNvSpPr txBox="1">
            <a:spLocks/>
          </p:cNvSpPr>
          <p:nvPr/>
        </p:nvSpPr>
        <p:spPr>
          <a:xfrm>
            <a:off x="9066038" y="2147471"/>
            <a:ext cx="2472285"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600" dirty="0">
                <a:solidFill>
                  <a:srgbClr val="000000"/>
                </a:solidFill>
              </a:rPr>
              <a:t>x4</a:t>
            </a:r>
          </a:p>
        </p:txBody>
      </p:sp>
      <p:sp>
        <p:nvSpPr>
          <p:cNvPr id="7" name="Rounded Rectangle 6">
            <a:extLst>
              <a:ext uri="{FF2B5EF4-FFF2-40B4-BE49-F238E27FC236}">
                <a16:creationId xmlns:a16="http://schemas.microsoft.com/office/drawing/2014/main" id="{2F8121D6-10B7-3C4F-39E8-9A90EF48DEC7}"/>
              </a:ext>
            </a:extLst>
          </p:cNvPr>
          <p:cNvSpPr/>
          <p:nvPr/>
        </p:nvSpPr>
        <p:spPr>
          <a:xfrm>
            <a:off x="9502343" y="4843618"/>
            <a:ext cx="604593" cy="461082"/>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EC5E5A9F-EB7A-BCD0-BBE5-42D7BA589D16}"/>
              </a:ext>
            </a:extLst>
          </p:cNvPr>
          <p:cNvSpPr txBox="1">
            <a:spLocks/>
          </p:cNvSpPr>
          <p:nvPr/>
        </p:nvSpPr>
        <p:spPr>
          <a:xfrm>
            <a:off x="9415155" y="5372098"/>
            <a:ext cx="135005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£25 </a:t>
            </a:r>
            <a:br>
              <a:rPr lang="en-US" sz="1600" dirty="0">
                <a:solidFill>
                  <a:schemeClr val="bg1"/>
                </a:solidFill>
              </a:rPr>
            </a:br>
            <a:r>
              <a:rPr lang="en-US" sz="1600" dirty="0">
                <a:solidFill>
                  <a:schemeClr val="bg1"/>
                </a:solidFill>
              </a:rPr>
              <a:t>BILLION</a:t>
            </a:r>
          </a:p>
        </p:txBody>
      </p:sp>
      <p:sp>
        <p:nvSpPr>
          <p:cNvPr id="9" name="Rounded Rectangle 8">
            <a:extLst>
              <a:ext uri="{FF2B5EF4-FFF2-40B4-BE49-F238E27FC236}">
                <a16:creationId xmlns:a16="http://schemas.microsoft.com/office/drawing/2014/main" id="{2F3B3CFC-3C0E-FB11-8055-E10C2F0E8C02}"/>
              </a:ext>
            </a:extLst>
          </p:cNvPr>
          <p:cNvSpPr/>
          <p:nvPr/>
        </p:nvSpPr>
        <p:spPr>
          <a:xfrm>
            <a:off x="10561467" y="3502606"/>
            <a:ext cx="604593" cy="1813245"/>
          </a:xfrm>
          <a:prstGeom prst="round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D5FC3884-B3FF-E90B-69FC-A6572413E0E1}"/>
              </a:ext>
            </a:extLst>
          </p:cNvPr>
          <p:cNvSpPr txBox="1">
            <a:spLocks/>
          </p:cNvSpPr>
          <p:nvPr/>
        </p:nvSpPr>
        <p:spPr>
          <a:xfrm>
            <a:off x="10474279" y="5383249"/>
            <a:ext cx="1350052"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chemeClr val="bg1"/>
                </a:solidFill>
              </a:rPr>
              <a:t>£100 </a:t>
            </a:r>
            <a:br>
              <a:rPr lang="en-US" sz="1600" dirty="0">
                <a:solidFill>
                  <a:schemeClr val="bg1"/>
                </a:solidFill>
              </a:rPr>
            </a:br>
            <a:r>
              <a:rPr lang="en-US" sz="1600" dirty="0">
                <a:solidFill>
                  <a:schemeClr val="bg1"/>
                </a:solidFill>
              </a:rPr>
              <a:t>BILLION</a:t>
            </a:r>
          </a:p>
        </p:txBody>
      </p:sp>
    </p:spTree>
    <p:extLst>
      <p:ext uri="{BB962C8B-B14F-4D97-AF65-F5344CB8AC3E}">
        <p14:creationId xmlns:p14="http://schemas.microsoft.com/office/powerpoint/2010/main" val="171343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DFB15B-359E-B482-7410-D9822964125C}"/>
              </a:ext>
            </a:extLst>
          </p:cNvPr>
          <p:cNvSpPr/>
          <p:nvPr/>
        </p:nvSpPr>
        <p:spPr>
          <a:xfrm>
            <a:off x="10122256" y="1268413"/>
            <a:ext cx="1457854" cy="1457854"/>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1" name="Oval 20">
            <a:extLst>
              <a:ext uri="{FF2B5EF4-FFF2-40B4-BE49-F238E27FC236}">
                <a16:creationId xmlns:a16="http://schemas.microsoft.com/office/drawing/2014/main" id="{CFC63C45-B86F-4EA7-869F-7BC2A5AE711A}"/>
              </a:ext>
            </a:extLst>
          </p:cNvPr>
          <p:cNvSpPr/>
          <p:nvPr/>
        </p:nvSpPr>
        <p:spPr>
          <a:xfrm>
            <a:off x="7773065" y="1309301"/>
            <a:ext cx="1457854" cy="1457854"/>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96766"/>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THE STATE OF THE NATION: Ethnic Minority </a:t>
            </a:r>
            <a:br>
              <a:rPr lang="en-US" sz="2800" dirty="0">
                <a:solidFill>
                  <a:schemeClr val="bg1"/>
                </a:solidFill>
              </a:rPr>
            </a:br>
            <a:r>
              <a:rPr lang="en-US" sz="2800" dirty="0">
                <a:solidFill>
                  <a:schemeClr val="bg1"/>
                </a:solidFill>
              </a:rPr>
              <a:t>Businesses (EMBs) in the UK</a:t>
            </a:r>
          </a:p>
        </p:txBody>
      </p:sp>
      <p:sp>
        <p:nvSpPr>
          <p:cNvPr id="57" name="Title 3">
            <a:extLst>
              <a:ext uri="{FF2B5EF4-FFF2-40B4-BE49-F238E27FC236}">
                <a16:creationId xmlns:a16="http://schemas.microsoft.com/office/drawing/2014/main" id="{DF6A45A2-E4AE-A5E6-C690-FBA369295C73}"/>
              </a:ext>
            </a:extLst>
          </p:cNvPr>
          <p:cNvSpPr txBox="1">
            <a:spLocks/>
          </p:cNvSpPr>
          <p:nvPr/>
        </p:nvSpPr>
        <p:spPr>
          <a:xfrm>
            <a:off x="1123067" y="1653650"/>
            <a:ext cx="1555119"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3600" dirty="0">
                <a:solidFill>
                  <a:srgbClr val="000000"/>
                </a:solidFill>
              </a:rPr>
              <a:t>£74</a:t>
            </a:r>
            <a:r>
              <a:rPr lang="en-US" sz="2600" dirty="0">
                <a:solidFill>
                  <a:srgbClr val="000000"/>
                </a:solidFill>
              </a:rPr>
              <a:t>bn</a:t>
            </a:r>
          </a:p>
        </p:txBody>
      </p:sp>
      <p:sp>
        <p:nvSpPr>
          <p:cNvPr id="5" name="Oval 4">
            <a:extLst>
              <a:ext uri="{FF2B5EF4-FFF2-40B4-BE49-F238E27FC236}">
                <a16:creationId xmlns:a16="http://schemas.microsoft.com/office/drawing/2014/main" id="{54D725EF-FEF1-9E9C-9C54-3FBAB39C2926}"/>
              </a:ext>
            </a:extLst>
          </p:cNvPr>
          <p:cNvSpPr/>
          <p:nvPr/>
        </p:nvSpPr>
        <p:spPr>
          <a:xfrm>
            <a:off x="734959" y="1270190"/>
            <a:ext cx="1457854" cy="1457854"/>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62DD1A9-3348-637E-7158-D7B3D71B3599}"/>
              </a:ext>
            </a:extLst>
          </p:cNvPr>
          <p:cNvSpPr/>
          <p:nvPr/>
        </p:nvSpPr>
        <p:spPr>
          <a:xfrm>
            <a:off x="3209584" y="1268413"/>
            <a:ext cx="1325322" cy="1457854"/>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7" name="Oval 6">
            <a:extLst>
              <a:ext uri="{FF2B5EF4-FFF2-40B4-BE49-F238E27FC236}">
                <a16:creationId xmlns:a16="http://schemas.microsoft.com/office/drawing/2014/main" id="{6A85EED4-844C-6126-09C0-4FA12843E1C2}"/>
              </a:ext>
            </a:extLst>
          </p:cNvPr>
          <p:cNvSpPr/>
          <p:nvPr/>
        </p:nvSpPr>
        <p:spPr>
          <a:xfrm>
            <a:off x="5345815" y="1268413"/>
            <a:ext cx="1457854" cy="1457854"/>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 name="Title 3">
            <a:extLst>
              <a:ext uri="{FF2B5EF4-FFF2-40B4-BE49-F238E27FC236}">
                <a16:creationId xmlns:a16="http://schemas.microsoft.com/office/drawing/2014/main" id="{A8AFD895-4DF9-7B9D-5CF7-1287941C7915}"/>
              </a:ext>
            </a:extLst>
          </p:cNvPr>
          <p:cNvSpPr txBox="1">
            <a:spLocks/>
          </p:cNvSpPr>
          <p:nvPr/>
        </p:nvSpPr>
        <p:spPr>
          <a:xfrm>
            <a:off x="389970" y="1776979"/>
            <a:ext cx="2157643"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000000"/>
                </a:solidFill>
              </a:rPr>
              <a:t>£25bn</a:t>
            </a:r>
          </a:p>
        </p:txBody>
      </p:sp>
      <p:pic>
        <p:nvPicPr>
          <p:cNvPr id="16" name="Picture 15">
            <a:extLst>
              <a:ext uri="{FF2B5EF4-FFF2-40B4-BE49-F238E27FC236}">
                <a16:creationId xmlns:a16="http://schemas.microsoft.com/office/drawing/2014/main" id="{0E4EB541-16BE-A2CF-1736-F715ACA07910}"/>
              </a:ext>
            </a:extLst>
          </p:cNvPr>
          <p:cNvPicPr>
            <a:picLocks noChangeAspect="1"/>
          </p:cNvPicPr>
          <p:nvPr/>
        </p:nvPicPr>
        <p:blipFill>
          <a:blip r:embed="rId3"/>
          <a:stretch>
            <a:fillRect/>
          </a:stretch>
        </p:blipFill>
        <p:spPr>
          <a:xfrm>
            <a:off x="1087943" y="2865343"/>
            <a:ext cx="791491" cy="953387"/>
          </a:xfrm>
          <a:prstGeom prst="rect">
            <a:avLst/>
          </a:prstGeom>
        </p:spPr>
      </p:pic>
      <p:pic>
        <p:nvPicPr>
          <p:cNvPr id="23" name="Picture 22">
            <a:extLst>
              <a:ext uri="{FF2B5EF4-FFF2-40B4-BE49-F238E27FC236}">
                <a16:creationId xmlns:a16="http://schemas.microsoft.com/office/drawing/2014/main" id="{39E90941-0618-9F0F-10E5-55B208F27BF8}"/>
              </a:ext>
            </a:extLst>
          </p:cNvPr>
          <p:cNvPicPr>
            <a:picLocks noChangeAspect="1"/>
          </p:cNvPicPr>
          <p:nvPr/>
        </p:nvPicPr>
        <p:blipFill>
          <a:blip r:embed="rId4"/>
          <a:stretch>
            <a:fillRect/>
          </a:stretch>
        </p:blipFill>
        <p:spPr>
          <a:xfrm>
            <a:off x="3557071" y="3071393"/>
            <a:ext cx="586524" cy="528833"/>
          </a:xfrm>
          <a:prstGeom prst="rect">
            <a:avLst/>
          </a:prstGeom>
        </p:spPr>
      </p:pic>
      <p:pic>
        <p:nvPicPr>
          <p:cNvPr id="24" name="Picture 23">
            <a:extLst>
              <a:ext uri="{FF2B5EF4-FFF2-40B4-BE49-F238E27FC236}">
                <a16:creationId xmlns:a16="http://schemas.microsoft.com/office/drawing/2014/main" id="{4B5291C7-21A4-38A5-6327-3D4165D33D14}"/>
              </a:ext>
            </a:extLst>
          </p:cNvPr>
          <p:cNvPicPr>
            <a:picLocks noChangeAspect="1"/>
          </p:cNvPicPr>
          <p:nvPr/>
        </p:nvPicPr>
        <p:blipFill>
          <a:blip r:embed="rId5"/>
          <a:stretch>
            <a:fillRect/>
          </a:stretch>
        </p:blipFill>
        <p:spPr>
          <a:xfrm>
            <a:off x="5619372" y="2879706"/>
            <a:ext cx="979437" cy="746961"/>
          </a:xfrm>
          <a:prstGeom prst="rect">
            <a:avLst/>
          </a:prstGeom>
        </p:spPr>
      </p:pic>
      <p:sp>
        <p:nvSpPr>
          <p:cNvPr id="25" name="Title 3">
            <a:extLst>
              <a:ext uri="{FF2B5EF4-FFF2-40B4-BE49-F238E27FC236}">
                <a16:creationId xmlns:a16="http://schemas.microsoft.com/office/drawing/2014/main" id="{C57384B7-E414-0B16-B7CD-2D197BE0DB82}"/>
              </a:ext>
            </a:extLst>
          </p:cNvPr>
          <p:cNvSpPr txBox="1">
            <a:spLocks/>
          </p:cNvSpPr>
          <p:nvPr/>
        </p:nvSpPr>
        <p:spPr>
          <a:xfrm>
            <a:off x="470885" y="4132043"/>
            <a:ext cx="1960081"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300" b="0" spc="0" dirty="0">
                <a:solidFill>
                  <a:schemeClr val="bg1"/>
                </a:solidFill>
                <a:latin typeface="Montserrat Medium" pitchFamily="2" charset="77"/>
              </a:rPr>
              <a:t>Federation of Small Businesses (FSB), shows ethnic minority businesses (EMBs) contributed a staggering £25 billion to the UK economy in 2018. </a:t>
            </a:r>
          </a:p>
          <a:p>
            <a:pPr algn="ctr">
              <a:lnSpc>
                <a:spcPct val="100000"/>
              </a:lnSpc>
            </a:pPr>
            <a:endParaRPr lang="en-US" sz="1300" b="0" spc="0" dirty="0">
              <a:solidFill>
                <a:schemeClr val="bg1"/>
              </a:solidFill>
              <a:latin typeface="Montserrat Medium" pitchFamily="2" charset="77"/>
            </a:endParaRPr>
          </a:p>
        </p:txBody>
      </p:sp>
      <p:sp>
        <p:nvSpPr>
          <p:cNvPr id="26" name="Title 3">
            <a:extLst>
              <a:ext uri="{FF2B5EF4-FFF2-40B4-BE49-F238E27FC236}">
                <a16:creationId xmlns:a16="http://schemas.microsoft.com/office/drawing/2014/main" id="{D64640D5-F592-AAB0-CF24-3DE0DD213DF3}"/>
              </a:ext>
            </a:extLst>
          </p:cNvPr>
          <p:cNvSpPr txBox="1">
            <a:spLocks/>
          </p:cNvSpPr>
          <p:nvPr/>
        </p:nvSpPr>
        <p:spPr>
          <a:xfrm>
            <a:off x="2933821" y="4136313"/>
            <a:ext cx="1876849" cy="173413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300" b="0" spc="0" dirty="0">
                <a:solidFill>
                  <a:schemeClr val="bg1"/>
                </a:solidFill>
                <a:latin typeface="Montserrat Medium" pitchFamily="2" charset="77"/>
              </a:rPr>
              <a:t>Black, Asian and Minority Ethnic groups account for more than £300 billion in purchasing power.</a:t>
            </a:r>
            <a:endParaRPr lang="en-US" sz="1300" b="0" dirty="0">
              <a:solidFill>
                <a:srgbClr val="86E6CD"/>
              </a:solidFill>
              <a:latin typeface="Montserrat Medium" pitchFamily="2" charset="77"/>
            </a:endParaRPr>
          </a:p>
        </p:txBody>
      </p:sp>
      <p:sp>
        <p:nvSpPr>
          <p:cNvPr id="27" name="Title 3">
            <a:extLst>
              <a:ext uri="{FF2B5EF4-FFF2-40B4-BE49-F238E27FC236}">
                <a16:creationId xmlns:a16="http://schemas.microsoft.com/office/drawing/2014/main" id="{1C309661-048D-4A3C-0FAE-A297FFAD364C}"/>
              </a:ext>
            </a:extLst>
          </p:cNvPr>
          <p:cNvSpPr txBox="1">
            <a:spLocks/>
          </p:cNvSpPr>
          <p:nvPr/>
        </p:nvSpPr>
        <p:spPr>
          <a:xfrm>
            <a:off x="5042815" y="4131732"/>
            <a:ext cx="224063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300" b="0" spc="0" dirty="0">
                <a:solidFill>
                  <a:schemeClr val="bg1"/>
                </a:solidFill>
                <a:latin typeface="Montserrat Medium" pitchFamily="2" charset="77"/>
              </a:rPr>
              <a:t>In 2021, the annual disposable income of people from Black, Asian and Minority Ethnic backgrounds was £4.5 billion.</a:t>
            </a:r>
          </a:p>
          <a:p>
            <a:pPr algn="ctr">
              <a:lnSpc>
                <a:spcPct val="100000"/>
              </a:lnSpc>
            </a:pPr>
            <a:endParaRPr lang="en-US" sz="1300" b="0" spc="0" dirty="0">
              <a:solidFill>
                <a:schemeClr val="bg1"/>
              </a:solidFill>
              <a:latin typeface="Montserrat Medium" pitchFamily="2" charset="77"/>
            </a:endParaRPr>
          </a:p>
        </p:txBody>
      </p:sp>
      <p:cxnSp>
        <p:nvCxnSpPr>
          <p:cNvPr id="30" name="Straight Connector 29">
            <a:extLst>
              <a:ext uri="{FF2B5EF4-FFF2-40B4-BE49-F238E27FC236}">
                <a16:creationId xmlns:a16="http://schemas.microsoft.com/office/drawing/2014/main" id="{37A4E691-97BD-0737-F9DC-88D9FF02E5FD}"/>
              </a:ext>
            </a:extLst>
          </p:cNvPr>
          <p:cNvCxnSpPr>
            <a:cxnSpLocks/>
          </p:cNvCxnSpPr>
          <p:nvPr/>
        </p:nvCxnSpPr>
        <p:spPr>
          <a:xfrm>
            <a:off x="2754437" y="1736725"/>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10F4B2-1A57-DD41-909E-AC741CFF5D5A}"/>
              </a:ext>
            </a:extLst>
          </p:cNvPr>
          <p:cNvCxnSpPr>
            <a:cxnSpLocks/>
          </p:cNvCxnSpPr>
          <p:nvPr/>
        </p:nvCxnSpPr>
        <p:spPr>
          <a:xfrm>
            <a:off x="4980534" y="1728341"/>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1AE79E47-0EC7-4DC8-38A5-F59B51704BB7}"/>
              </a:ext>
            </a:extLst>
          </p:cNvPr>
          <p:cNvSpPr txBox="1">
            <a:spLocks/>
          </p:cNvSpPr>
          <p:nvPr/>
        </p:nvSpPr>
        <p:spPr>
          <a:xfrm>
            <a:off x="2891497" y="1728341"/>
            <a:ext cx="1961494"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3000" dirty="0">
                <a:solidFill>
                  <a:srgbClr val="000000"/>
                </a:solidFill>
              </a:rPr>
              <a:t>£</a:t>
            </a:r>
            <a:r>
              <a:rPr lang="en-US" sz="2600" dirty="0">
                <a:solidFill>
                  <a:srgbClr val="000000"/>
                </a:solidFill>
              </a:rPr>
              <a:t>300bn</a:t>
            </a:r>
          </a:p>
        </p:txBody>
      </p:sp>
      <p:sp>
        <p:nvSpPr>
          <p:cNvPr id="12" name="Title 3">
            <a:extLst>
              <a:ext uri="{FF2B5EF4-FFF2-40B4-BE49-F238E27FC236}">
                <a16:creationId xmlns:a16="http://schemas.microsoft.com/office/drawing/2014/main" id="{FF3A1F0C-A593-B92E-7455-C99B0A9891E5}"/>
              </a:ext>
            </a:extLst>
          </p:cNvPr>
          <p:cNvSpPr txBox="1">
            <a:spLocks/>
          </p:cNvSpPr>
          <p:nvPr/>
        </p:nvSpPr>
        <p:spPr>
          <a:xfrm>
            <a:off x="5001624" y="1787621"/>
            <a:ext cx="2157643"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000000"/>
                </a:solidFill>
              </a:rPr>
              <a:t>£4.5bn</a:t>
            </a:r>
          </a:p>
        </p:txBody>
      </p:sp>
      <p:sp>
        <p:nvSpPr>
          <p:cNvPr id="9" name="Title 3">
            <a:extLst>
              <a:ext uri="{FF2B5EF4-FFF2-40B4-BE49-F238E27FC236}">
                <a16:creationId xmlns:a16="http://schemas.microsoft.com/office/drawing/2014/main" id="{1735EF96-C95B-2BAB-1914-2859964ED57C}"/>
              </a:ext>
            </a:extLst>
          </p:cNvPr>
          <p:cNvSpPr txBox="1">
            <a:spLocks/>
          </p:cNvSpPr>
          <p:nvPr/>
        </p:nvSpPr>
        <p:spPr>
          <a:xfrm>
            <a:off x="7780525" y="1786210"/>
            <a:ext cx="1457854"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000000"/>
                </a:solidFill>
              </a:rPr>
              <a:t>30%</a:t>
            </a:r>
          </a:p>
        </p:txBody>
      </p:sp>
      <p:sp>
        <p:nvSpPr>
          <p:cNvPr id="11" name="Title 3">
            <a:extLst>
              <a:ext uri="{FF2B5EF4-FFF2-40B4-BE49-F238E27FC236}">
                <a16:creationId xmlns:a16="http://schemas.microsoft.com/office/drawing/2014/main" id="{BF2871F3-CFF4-BC15-D531-8E0775FA8C35}"/>
              </a:ext>
            </a:extLst>
          </p:cNvPr>
          <p:cNvSpPr txBox="1">
            <a:spLocks/>
          </p:cNvSpPr>
          <p:nvPr/>
        </p:nvSpPr>
        <p:spPr>
          <a:xfrm>
            <a:off x="10115149" y="1775440"/>
            <a:ext cx="1457854"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000000"/>
                </a:solidFill>
              </a:rPr>
              <a:t>300k</a:t>
            </a:r>
          </a:p>
        </p:txBody>
      </p:sp>
      <p:pic>
        <p:nvPicPr>
          <p:cNvPr id="13" name="Picture 12">
            <a:extLst>
              <a:ext uri="{FF2B5EF4-FFF2-40B4-BE49-F238E27FC236}">
                <a16:creationId xmlns:a16="http://schemas.microsoft.com/office/drawing/2014/main" id="{6BBB1C15-EFD5-3861-A77F-CE8D913E1024}"/>
              </a:ext>
            </a:extLst>
          </p:cNvPr>
          <p:cNvPicPr>
            <a:picLocks noChangeAspect="1"/>
          </p:cNvPicPr>
          <p:nvPr/>
        </p:nvPicPr>
        <p:blipFill>
          <a:blip r:embed="rId3"/>
          <a:stretch>
            <a:fillRect/>
          </a:stretch>
        </p:blipFill>
        <p:spPr>
          <a:xfrm>
            <a:off x="8113706" y="2879706"/>
            <a:ext cx="791491" cy="953387"/>
          </a:xfrm>
          <a:prstGeom prst="rect">
            <a:avLst/>
          </a:prstGeom>
        </p:spPr>
      </p:pic>
      <p:pic>
        <p:nvPicPr>
          <p:cNvPr id="14" name="Picture 13">
            <a:extLst>
              <a:ext uri="{FF2B5EF4-FFF2-40B4-BE49-F238E27FC236}">
                <a16:creationId xmlns:a16="http://schemas.microsoft.com/office/drawing/2014/main" id="{CF03C592-E633-B291-79F5-06C226AC48E6}"/>
              </a:ext>
            </a:extLst>
          </p:cNvPr>
          <p:cNvPicPr>
            <a:picLocks noChangeAspect="1"/>
          </p:cNvPicPr>
          <p:nvPr/>
        </p:nvPicPr>
        <p:blipFill>
          <a:blip r:embed="rId4"/>
          <a:stretch>
            <a:fillRect/>
          </a:stretch>
        </p:blipFill>
        <p:spPr>
          <a:xfrm>
            <a:off x="10546682" y="3044951"/>
            <a:ext cx="645176" cy="581716"/>
          </a:xfrm>
          <a:prstGeom prst="rect">
            <a:avLst/>
          </a:prstGeom>
        </p:spPr>
      </p:pic>
      <p:sp>
        <p:nvSpPr>
          <p:cNvPr id="15" name="Title 3">
            <a:extLst>
              <a:ext uri="{FF2B5EF4-FFF2-40B4-BE49-F238E27FC236}">
                <a16:creationId xmlns:a16="http://schemas.microsoft.com/office/drawing/2014/main" id="{7B1C98FB-1EBA-06BB-9B3E-541B3ACF491E}"/>
              </a:ext>
            </a:extLst>
          </p:cNvPr>
          <p:cNvSpPr txBox="1">
            <a:spLocks/>
          </p:cNvSpPr>
          <p:nvPr/>
        </p:nvSpPr>
        <p:spPr>
          <a:xfrm>
            <a:off x="7484175" y="4136314"/>
            <a:ext cx="218393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300" b="0" spc="0" dirty="0">
                <a:solidFill>
                  <a:schemeClr val="bg1"/>
                </a:solidFill>
                <a:latin typeface="Montserrat Medium" pitchFamily="2" charset="77"/>
              </a:rPr>
              <a:t>Ethnic Minority Businesses (EMBs) were found to be more innovative than non -Ethnic minority firms with 30% of EMBs engaging in recent product or service innovation, 11 % points higher than non-EMB counterparts.</a:t>
            </a:r>
            <a:endParaRPr lang="en-US" sz="1300" b="0" dirty="0">
              <a:solidFill>
                <a:srgbClr val="86E6CD"/>
              </a:solidFill>
              <a:latin typeface="Montserrat Medium" pitchFamily="2" charset="77"/>
            </a:endParaRPr>
          </a:p>
        </p:txBody>
      </p:sp>
      <p:sp>
        <p:nvSpPr>
          <p:cNvPr id="17" name="Title 3">
            <a:extLst>
              <a:ext uri="{FF2B5EF4-FFF2-40B4-BE49-F238E27FC236}">
                <a16:creationId xmlns:a16="http://schemas.microsoft.com/office/drawing/2014/main" id="{B819197C-9C6D-DC10-632B-4068008A84A9}"/>
              </a:ext>
            </a:extLst>
          </p:cNvPr>
          <p:cNvSpPr txBox="1">
            <a:spLocks/>
          </p:cNvSpPr>
          <p:nvPr/>
        </p:nvSpPr>
        <p:spPr>
          <a:xfrm>
            <a:off x="10070788" y="4136313"/>
            <a:ext cx="169375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300" b="0" spc="0" dirty="0">
                <a:solidFill>
                  <a:schemeClr val="bg1"/>
                </a:solidFill>
                <a:latin typeface="Montserrat Medium" pitchFamily="2" charset="77"/>
              </a:rPr>
              <a:t>There were over 300K Ethnic Minority-owned businesses in the UK, Representing  over 7% of the total SMEs population in the UK economy. </a:t>
            </a:r>
            <a:br>
              <a:rPr lang="en-US" sz="1300" b="0" spc="0" dirty="0">
                <a:solidFill>
                  <a:schemeClr val="bg1"/>
                </a:solidFill>
                <a:latin typeface="Montserrat Medium" pitchFamily="2" charset="77"/>
              </a:rPr>
            </a:br>
            <a:r>
              <a:rPr lang="en-US" sz="1300" b="0" spc="0" dirty="0">
                <a:solidFill>
                  <a:schemeClr val="bg1"/>
                </a:solidFill>
                <a:latin typeface="Montserrat Medium" pitchFamily="2" charset="77"/>
              </a:rPr>
              <a:t>(MSDUK 2017)</a:t>
            </a:r>
            <a:endParaRPr lang="en-US" sz="1300" b="0" dirty="0">
              <a:solidFill>
                <a:srgbClr val="86E6CD"/>
              </a:solidFill>
              <a:latin typeface="Montserrat Medium" pitchFamily="2" charset="77"/>
            </a:endParaRPr>
          </a:p>
        </p:txBody>
      </p:sp>
      <p:cxnSp>
        <p:nvCxnSpPr>
          <p:cNvPr id="19" name="Straight Connector 18">
            <a:extLst>
              <a:ext uri="{FF2B5EF4-FFF2-40B4-BE49-F238E27FC236}">
                <a16:creationId xmlns:a16="http://schemas.microsoft.com/office/drawing/2014/main" id="{2FC76DCE-46D1-73CA-F497-2D3211E6D733}"/>
              </a:ext>
            </a:extLst>
          </p:cNvPr>
          <p:cNvCxnSpPr>
            <a:cxnSpLocks/>
          </p:cNvCxnSpPr>
          <p:nvPr/>
        </p:nvCxnSpPr>
        <p:spPr>
          <a:xfrm>
            <a:off x="9740089" y="1736725"/>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3C9E9F-1389-419B-5B3F-F7EAC96D45DB}"/>
              </a:ext>
            </a:extLst>
          </p:cNvPr>
          <p:cNvCxnSpPr>
            <a:cxnSpLocks/>
          </p:cNvCxnSpPr>
          <p:nvPr/>
        </p:nvCxnSpPr>
        <p:spPr>
          <a:xfrm>
            <a:off x="7273968" y="1736725"/>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207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B972C6-5F4C-D418-5F4B-43F6683F0487}"/>
              </a:ext>
            </a:extLst>
          </p:cNvPr>
          <p:cNvPicPr>
            <a:picLocks noChangeAspect="1"/>
          </p:cNvPicPr>
          <p:nvPr/>
        </p:nvPicPr>
        <p:blipFill>
          <a:blip r:embed="rId3"/>
          <a:stretch>
            <a:fillRect/>
          </a:stretch>
        </p:blipFill>
        <p:spPr>
          <a:xfrm>
            <a:off x="2040731" y="1273764"/>
            <a:ext cx="1477654" cy="1477654"/>
          </a:xfrm>
          <a:prstGeom prst="rect">
            <a:avLst/>
          </a:prstGeom>
        </p:spPr>
      </p:pic>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96766"/>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THE STATE OF THE NATION: Ethnic Minority </a:t>
            </a:r>
            <a:br>
              <a:rPr lang="en-US" sz="2800" dirty="0">
                <a:solidFill>
                  <a:schemeClr val="bg1"/>
                </a:solidFill>
              </a:rPr>
            </a:br>
            <a:r>
              <a:rPr lang="en-US" sz="2800" dirty="0">
                <a:solidFill>
                  <a:schemeClr val="bg1"/>
                </a:solidFill>
              </a:rPr>
              <a:t>Businesses (EMBs) in the UK</a:t>
            </a:r>
          </a:p>
        </p:txBody>
      </p:sp>
      <p:sp>
        <p:nvSpPr>
          <p:cNvPr id="56" name="Title 3">
            <a:extLst>
              <a:ext uri="{FF2B5EF4-FFF2-40B4-BE49-F238E27FC236}">
                <a16:creationId xmlns:a16="http://schemas.microsoft.com/office/drawing/2014/main" id="{0CFAA751-3B5B-5DFD-340A-402C0EDC1DE4}"/>
              </a:ext>
            </a:extLst>
          </p:cNvPr>
          <p:cNvSpPr txBox="1">
            <a:spLocks/>
          </p:cNvSpPr>
          <p:nvPr/>
        </p:nvSpPr>
        <p:spPr>
          <a:xfrm>
            <a:off x="1732719" y="4148717"/>
            <a:ext cx="216169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b="0" spc="0" dirty="0">
                <a:solidFill>
                  <a:schemeClr val="bg1"/>
                </a:solidFill>
                <a:latin typeface="Montserrat Medium" pitchFamily="2" charset="77"/>
              </a:rPr>
              <a:t>Less than 1% of corporate and public sector spending in the supply chain in the UK is spent with Ethnic Minority Businesses.</a:t>
            </a:r>
            <a:endParaRPr lang="en-US" sz="1400" b="0" dirty="0">
              <a:solidFill>
                <a:srgbClr val="86E6CD"/>
              </a:solidFill>
              <a:latin typeface="Montserrat Medium" pitchFamily="2" charset="77"/>
            </a:endParaRPr>
          </a:p>
        </p:txBody>
      </p:sp>
      <p:sp>
        <p:nvSpPr>
          <p:cNvPr id="7" name="Oval 6">
            <a:extLst>
              <a:ext uri="{FF2B5EF4-FFF2-40B4-BE49-F238E27FC236}">
                <a16:creationId xmlns:a16="http://schemas.microsoft.com/office/drawing/2014/main" id="{6A85EED4-844C-6126-09C0-4FA12843E1C2}"/>
              </a:ext>
            </a:extLst>
          </p:cNvPr>
          <p:cNvSpPr/>
          <p:nvPr/>
        </p:nvSpPr>
        <p:spPr>
          <a:xfrm>
            <a:off x="8705444" y="1268413"/>
            <a:ext cx="1457854" cy="1457854"/>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C4FFD65F-D989-A8D7-9A30-F51E8E2EC589}"/>
              </a:ext>
            </a:extLst>
          </p:cNvPr>
          <p:cNvSpPr txBox="1">
            <a:spLocks/>
          </p:cNvSpPr>
          <p:nvPr/>
        </p:nvSpPr>
        <p:spPr>
          <a:xfrm>
            <a:off x="8725246" y="1653650"/>
            <a:ext cx="1457854"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3600" dirty="0">
                <a:solidFill>
                  <a:srgbClr val="000000"/>
                </a:solidFill>
              </a:rPr>
              <a:t>3m</a:t>
            </a:r>
            <a:endParaRPr lang="en-US" sz="2600" dirty="0">
              <a:solidFill>
                <a:srgbClr val="000000"/>
              </a:solidFill>
            </a:endParaRPr>
          </a:p>
        </p:txBody>
      </p:sp>
      <p:sp>
        <p:nvSpPr>
          <p:cNvPr id="25" name="Title 3">
            <a:extLst>
              <a:ext uri="{FF2B5EF4-FFF2-40B4-BE49-F238E27FC236}">
                <a16:creationId xmlns:a16="http://schemas.microsoft.com/office/drawing/2014/main" id="{C57384B7-E414-0B16-B7CD-2D197BE0DB82}"/>
              </a:ext>
            </a:extLst>
          </p:cNvPr>
          <p:cNvSpPr txBox="1">
            <a:spLocks/>
          </p:cNvSpPr>
          <p:nvPr/>
        </p:nvSpPr>
        <p:spPr>
          <a:xfrm>
            <a:off x="3936602" y="4136314"/>
            <a:ext cx="213722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b="0" spc="0" dirty="0">
                <a:solidFill>
                  <a:schemeClr val="bg1"/>
                </a:solidFill>
                <a:latin typeface="Montserrat Medium" pitchFamily="2" charset="77"/>
              </a:rPr>
              <a:t>36% of corporate members expected ethnic minority businesses  to be slightly behind the standards of their existing suppliers in their ability to </a:t>
            </a:r>
            <a:br>
              <a:rPr lang="en-US" sz="1400" b="0" spc="0" dirty="0">
                <a:solidFill>
                  <a:schemeClr val="bg1"/>
                </a:solidFill>
                <a:latin typeface="Montserrat Medium" pitchFamily="2" charset="77"/>
              </a:rPr>
            </a:br>
            <a:r>
              <a:rPr lang="en-US" sz="1400" b="0" spc="0" dirty="0">
                <a:solidFill>
                  <a:schemeClr val="bg1"/>
                </a:solidFill>
                <a:latin typeface="Montserrat Medium" pitchFamily="2" charset="77"/>
              </a:rPr>
              <a:t>deliver contracts. </a:t>
            </a:r>
            <a:br>
              <a:rPr lang="en-US" sz="1400" b="0" spc="0" dirty="0">
                <a:solidFill>
                  <a:schemeClr val="bg1"/>
                </a:solidFill>
                <a:latin typeface="Montserrat Medium" pitchFamily="2" charset="77"/>
              </a:rPr>
            </a:br>
            <a:r>
              <a:rPr lang="en-US" sz="1000" b="0" spc="0" dirty="0">
                <a:solidFill>
                  <a:schemeClr val="bg1"/>
                </a:solidFill>
                <a:latin typeface="Montserrat Medium" pitchFamily="2" charset="77"/>
              </a:rPr>
              <a:t>(MSDUK, 2017)  </a:t>
            </a:r>
            <a:endParaRPr lang="en-US" sz="1000" b="0" dirty="0">
              <a:solidFill>
                <a:srgbClr val="86E6CD"/>
              </a:solidFill>
              <a:latin typeface="Montserrat Medium" pitchFamily="2" charset="77"/>
            </a:endParaRPr>
          </a:p>
        </p:txBody>
      </p:sp>
      <p:sp>
        <p:nvSpPr>
          <p:cNvPr id="26" name="Title 3">
            <a:extLst>
              <a:ext uri="{FF2B5EF4-FFF2-40B4-BE49-F238E27FC236}">
                <a16:creationId xmlns:a16="http://schemas.microsoft.com/office/drawing/2014/main" id="{D64640D5-F592-AAB0-CF24-3DE0DD213DF3}"/>
              </a:ext>
            </a:extLst>
          </p:cNvPr>
          <p:cNvSpPr txBox="1">
            <a:spLocks/>
          </p:cNvSpPr>
          <p:nvPr/>
        </p:nvSpPr>
        <p:spPr>
          <a:xfrm>
            <a:off x="6136962" y="4136313"/>
            <a:ext cx="206453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b="0" spc="0" dirty="0">
                <a:solidFill>
                  <a:schemeClr val="bg1"/>
                </a:solidFill>
                <a:latin typeface="Montserrat Medium" pitchFamily="2" charset="77"/>
              </a:rPr>
              <a:t>Ethnic Minority Businesses represent. 7% of </a:t>
            </a:r>
            <a:br>
              <a:rPr lang="en-US" sz="1400" b="0" spc="0" dirty="0">
                <a:solidFill>
                  <a:schemeClr val="bg1"/>
                </a:solidFill>
                <a:latin typeface="Montserrat Medium" pitchFamily="2" charset="77"/>
              </a:rPr>
            </a:br>
            <a:r>
              <a:rPr lang="en-US" sz="1400" b="0" spc="0" dirty="0">
                <a:solidFill>
                  <a:schemeClr val="bg1"/>
                </a:solidFill>
                <a:latin typeface="Montserrat Medium" pitchFamily="2" charset="77"/>
              </a:rPr>
              <a:t>all registered businesses in the U.K.</a:t>
            </a:r>
            <a:endParaRPr lang="en-US" sz="1400" b="0" dirty="0">
              <a:solidFill>
                <a:srgbClr val="86E6CD"/>
              </a:solidFill>
              <a:latin typeface="Montserrat Medium" pitchFamily="2" charset="77"/>
            </a:endParaRPr>
          </a:p>
        </p:txBody>
      </p:sp>
      <p:sp>
        <p:nvSpPr>
          <p:cNvPr id="27" name="Title 3">
            <a:extLst>
              <a:ext uri="{FF2B5EF4-FFF2-40B4-BE49-F238E27FC236}">
                <a16:creationId xmlns:a16="http://schemas.microsoft.com/office/drawing/2014/main" id="{1C309661-048D-4A3C-0FAE-A297FFAD364C}"/>
              </a:ext>
            </a:extLst>
          </p:cNvPr>
          <p:cNvSpPr txBox="1">
            <a:spLocks/>
          </p:cNvSpPr>
          <p:nvPr/>
        </p:nvSpPr>
        <p:spPr>
          <a:xfrm>
            <a:off x="8468708" y="4131732"/>
            <a:ext cx="191602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b="0" spc="0" dirty="0">
                <a:solidFill>
                  <a:schemeClr val="bg1"/>
                </a:solidFill>
                <a:latin typeface="Montserrat Medium" pitchFamily="2" charset="77"/>
              </a:rPr>
              <a:t>Ethnic Minority Businesses Employ over </a:t>
            </a:r>
            <a:br>
              <a:rPr lang="en-US" sz="1400" b="0" spc="0" dirty="0">
                <a:solidFill>
                  <a:schemeClr val="bg1"/>
                </a:solidFill>
                <a:latin typeface="Montserrat Medium" pitchFamily="2" charset="77"/>
              </a:rPr>
            </a:br>
            <a:r>
              <a:rPr lang="en-US" sz="1400" b="0" spc="0" dirty="0">
                <a:solidFill>
                  <a:schemeClr val="bg1"/>
                </a:solidFill>
                <a:latin typeface="Montserrat Medium" pitchFamily="2" charset="77"/>
              </a:rPr>
              <a:t>3 million people which represents 10% of the workforce.</a:t>
            </a:r>
            <a:endParaRPr lang="en-US" sz="1400" b="0" dirty="0">
              <a:solidFill>
                <a:srgbClr val="86E6CD"/>
              </a:solidFill>
              <a:latin typeface="Montserrat Medium" pitchFamily="2" charset="77"/>
            </a:endParaRPr>
          </a:p>
        </p:txBody>
      </p:sp>
      <p:cxnSp>
        <p:nvCxnSpPr>
          <p:cNvPr id="28" name="Straight Connector 27">
            <a:extLst>
              <a:ext uri="{FF2B5EF4-FFF2-40B4-BE49-F238E27FC236}">
                <a16:creationId xmlns:a16="http://schemas.microsoft.com/office/drawing/2014/main" id="{BEE021B6-EA96-9E41-BA87-F8C24EC0B813}"/>
              </a:ext>
            </a:extLst>
          </p:cNvPr>
          <p:cNvCxnSpPr>
            <a:cxnSpLocks/>
          </p:cNvCxnSpPr>
          <p:nvPr/>
        </p:nvCxnSpPr>
        <p:spPr>
          <a:xfrm>
            <a:off x="3894413" y="1488860"/>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A4E691-97BD-0737-F9DC-88D9FF02E5FD}"/>
              </a:ext>
            </a:extLst>
          </p:cNvPr>
          <p:cNvCxnSpPr>
            <a:cxnSpLocks/>
          </p:cNvCxnSpPr>
          <p:nvPr/>
        </p:nvCxnSpPr>
        <p:spPr>
          <a:xfrm>
            <a:off x="6073830" y="1488860"/>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10F4B2-1A57-DD41-909E-AC741CFF5D5A}"/>
              </a:ext>
            </a:extLst>
          </p:cNvPr>
          <p:cNvCxnSpPr>
            <a:cxnSpLocks/>
          </p:cNvCxnSpPr>
          <p:nvPr/>
        </p:nvCxnSpPr>
        <p:spPr>
          <a:xfrm>
            <a:off x="8274486" y="1484313"/>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062F6ECC-1812-C516-9ACB-BF48BB1369C0}"/>
              </a:ext>
            </a:extLst>
          </p:cNvPr>
          <p:cNvSpPr txBox="1">
            <a:spLocks/>
          </p:cNvSpPr>
          <p:nvPr/>
        </p:nvSpPr>
        <p:spPr>
          <a:xfrm>
            <a:off x="2022674" y="2951823"/>
            <a:ext cx="1555119" cy="88126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5600" dirty="0">
                <a:solidFill>
                  <a:schemeClr val="bg1"/>
                </a:solidFill>
              </a:rPr>
              <a:t>£</a:t>
            </a:r>
          </a:p>
        </p:txBody>
      </p:sp>
      <p:pic>
        <p:nvPicPr>
          <p:cNvPr id="20" name="Picture 19">
            <a:extLst>
              <a:ext uri="{FF2B5EF4-FFF2-40B4-BE49-F238E27FC236}">
                <a16:creationId xmlns:a16="http://schemas.microsoft.com/office/drawing/2014/main" id="{42C0D792-0454-4369-1959-0635B131609E}"/>
              </a:ext>
            </a:extLst>
          </p:cNvPr>
          <p:cNvPicPr>
            <a:picLocks noChangeAspect="1"/>
          </p:cNvPicPr>
          <p:nvPr/>
        </p:nvPicPr>
        <p:blipFill>
          <a:blip r:embed="rId4"/>
          <a:stretch>
            <a:fillRect/>
          </a:stretch>
        </p:blipFill>
        <p:spPr>
          <a:xfrm>
            <a:off x="4654018" y="3029269"/>
            <a:ext cx="562013" cy="726375"/>
          </a:xfrm>
          <a:prstGeom prst="rect">
            <a:avLst/>
          </a:prstGeom>
        </p:spPr>
      </p:pic>
      <p:pic>
        <p:nvPicPr>
          <p:cNvPr id="21" name="Picture 20">
            <a:extLst>
              <a:ext uri="{FF2B5EF4-FFF2-40B4-BE49-F238E27FC236}">
                <a16:creationId xmlns:a16="http://schemas.microsoft.com/office/drawing/2014/main" id="{1BD8612A-262F-5437-1D06-D25F46AC0319}"/>
              </a:ext>
            </a:extLst>
          </p:cNvPr>
          <p:cNvPicPr>
            <a:picLocks noChangeAspect="1"/>
          </p:cNvPicPr>
          <p:nvPr/>
        </p:nvPicPr>
        <p:blipFill>
          <a:blip r:embed="rId5"/>
          <a:stretch>
            <a:fillRect/>
          </a:stretch>
        </p:blipFill>
        <p:spPr>
          <a:xfrm>
            <a:off x="6849294" y="2901373"/>
            <a:ext cx="542308" cy="854271"/>
          </a:xfrm>
          <a:prstGeom prst="rect">
            <a:avLst/>
          </a:prstGeom>
        </p:spPr>
      </p:pic>
      <p:pic>
        <p:nvPicPr>
          <p:cNvPr id="22" name="Picture 21">
            <a:extLst>
              <a:ext uri="{FF2B5EF4-FFF2-40B4-BE49-F238E27FC236}">
                <a16:creationId xmlns:a16="http://schemas.microsoft.com/office/drawing/2014/main" id="{20EF5563-B256-3721-8843-17547B17265A}"/>
              </a:ext>
            </a:extLst>
          </p:cNvPr>
          <p:cNvPicPr>
            <a:picLocks noChangeAspect="1"/>
          </p:cNvPicPr>
          <p:nvPr/>
        </p:nvPicPr>
        <p:blipFill>
          <a:blip r:embed="rId6"/>
          <a:stretch>
            <a:fillRect/>
          </a:stretch>
        </p:blipFill>
        <p:spPr>
          <a:xfrm>
            <a:off x="8985965" y="3030091"/>
            <a:ext cx="822213" cy="613561"/>
          </a:xfrm>
          <a:prstGeom prst="rect">
            <a:avLst/>
          </a:prstGeom>
        </p:spPr>
      </p:pic>
      <p:pic>
        <p:nvPicPr>
          <p:cNvPr id="19" name="Picture 18">
            <a:extLst>
              <a:ext uri="{FF2B5EF4-FFF2-40B4-BE49-F238E27FC236}">
                <a16:creationId xmlns:a16="http://schemas.microsoft.com/office/drawing/2014/main" id="{DA0895E2-4896-EA9F-1B64-285BDFA06BEC}"/>
              </a:ext>
            </a:extLst>
          </p:cNvPr>
          <p:cNvPicPr>
            <a:picLocks noChangeAspect="1"/>
          </p:cNvPicPr>
          <p:nvPr/>
        </p:nvPicPr>
        <p:blipFill>
          <a:blip r:embed="rId7"/>
          <a:stretch>
            <a:fillRect/>
          </a:stretch>
        </p:blipFill>
        <p:spPr>
          <a:xfrm>
            <a:off x="4142945" y="1268413"/>
            <a:ext cx="1488357" cy="1488357"/>
          </a:xfrm>
          <a:prstGeom prst="rect">
            <a:avLst/>
          </a:prstGeom>
        </p:spPr>
      </p:pic>
      <p:pic>
        <p:nvPicPr>
          <p:cNvPr id="5" name="Picture 4">
            <a:extLst>
              <a:ext uri="{FF2B5EF4-FFF2-40B4-BE49-F238E27FC236}">
                <a16:creationId xmlns:a16="http://schemas.microsoft.com/office/drawing/2014/main" id="{8A1B39F7-7F7F-8723-BB98-94C9C6C5A102}"/>
              </a:ext>
            </a:extLst>
          </p:cNvPr>
          <p:cNvPicPr>
            <a:picLocks noChangeAspect="1"/>
          </p:cNvPicPr>
          <p:nvPr/>
        </p:nvPicPr>
        <p:blipFill>
          <a:blip r:embed="rId8"/>
          <a:stretch>
            <a:fillRect/>
          </a:stretch>
        </p:blipFill>
        <p:spPr>
          <a:xfrm>
            <a:off x="6454505" y="1304693"/>
            <a:ext cx="1428984" cy="1427356"/>
          </a:xfrm>
          <a:prstGeom prst="rect">
            <a:avLst/>
          </a:prstGeom>
        </p:spPr>
      </p:pic>
    </p:spTree>
    <p:extLst>
      <p:ext uri="{BB962C8B-B14F-4D97-AF65-F5344CB8AC3E}">
        <p14:creationId xmlns:p14="http://schemas.microsoft.com/office/powerpoint/2010/main" val="1258741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96766"/>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BRITISH BUSINESS BANK REPORT  </a:t>
            </a:r>
            <a:br>
              <a:rPr lang="en-US" sz="2800" dirty="0">
                <a:solidFill>
                  <a:schemeClr val="bg1"/>
                </a:solidFill>
              </a:rPr>
            </a:br>
            <a:r>
              <a:rPr lang="en-US" sz="2800" dirty="0">
                <a:solidFill>
                  <a:schemeClr val="bg1"/>
                </a:solidFill>
              </a:rPr>
              <a:t>(2020)</a:t>
            </a:r>
          </a:p>
        </p:txBody>
      </p:sp>
      <p:sp>
        <p:nvSpPr>
          <p:cNvPr id="13" name="Oval 12">
            <a:extLst>
              <a:ext uri="{FF2B5EF4-FFF2-40B4-BE49-F238E27FC236}">
                <a16:creationId xmlns:a16="http://schemas.microsoft.com/office/drawing/2014/main" id="{6E316619-BE9C-15F7-B14E-B8503FCF1FCC}"/>
              </a:ext>
            </a:extLst>
          </p:cNvPr>
          <p:cNvSpPr/>
          <p:nvPr/>
        </p:nvSpPr>
        <p:spPr>
          <a:xfrm>
            <a:off x="1807592" y="-1974886"/>
            <a:ext cx="1457854" cy="1457854"/>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itle 3">
            <a:extLst>
              <a:ext uri="{FF2B5EF4-FFF2-40B4-BE49-F238E27FC236}">
                <a16:creationId xmlns:a16="http://schemas.microsoft.com/office/drawing/2014/main" id="{0CFAA751-3B5B-5DFD-340A-402C0EDC1DE4}"/>
              </a:ext>
            </a:extLst>
          </p:cNvPr>
          <p:cNvSpPr txBox="1">
            <a:spLocks/>
          </p:cNvSpPr>
          <p:nvPr/>
        </p:nvSpPr>
        <p:spPr>
          <a:xfrm>
            <a:off x="514458" y="2775282"/>
            <a:ext cx="335597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After starting a business, Black business owners report a median turnover of £25,000 per annum. </a:t>
            </a: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sp>
        <p:nvSpPr>
          <p:cNvPr id="57" name="Title 3">
            <a:extLst>
              <a:ext uri="{FF2B5EF4-FFF2-40B4-BE49-F238E27FC236}">
                <a16:creationId xmlns:a16="http://schemas.microsoft.com/office/drawing/2014/main" id="{DF6A45A2-E4AE-A5E6-C690-FBA369295C73}"/>
              </a:ext>
            </a:extLst>
          </p:cNvPr>
          <p:cNvSpPr txBox="1">
            <a:spLocks/>
          </p:cNvSpPr>
          <p:nvPr/>
        </p:nvSpPr>
        <p:spPr>
          <a:xfrm>
            <a:off x="514458" y="2147733"/>
            <a:ext cx="318781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£25,000pa</a:t>
            </a:r>
            <a:endParaRPr lang="en-US" sz="2600" dirty="0">
              <a:solidFill>
                <a:srgbClr val="86E6CD"/>
              </a:solidFill>
            </a:endParaRPr>
          </a:p>
        </p:txBody>
      </p:sp>
      <p:pic>
        <p:nvPicPr>
          <p:cNvPr id="15" name="Picture 14">
            <a:extLst>
              <a:ext uri="{FF2B5EF4-FFF2-40B4-BE49-F238E27FC236}">
                <a16:creationId xmlns:a16="http://schemas.microsoft.com/office/drawing/2014/main" id="{D84BA468-6604-7AD3-D9F9-4F52A3CE8C8A}"/>
              </a:ext>
            </a:extLst>
          </p:cNvPr>
          <p:cNvPicPr>
            <a:picLocks noChangeAspect="1"/>
          </p:cNvPicPr>
          <p:nvPr/>
        </p:nvPicPr>
        <p:blipFill>
          <a:blip r:embed="rId3"/>
          <a:stretch>
            <a:fillRect/>
          </a:stretch>
        </p:blipFill>
        <p:spPr>
          <a:xfrm>
            <a:off x="634361" y="3604246"/>
            <a:ext cx="627508" cy="399503"/>
          </a:xfrm>
          <a:prstGeom prst="rect">
            <a:avLst/>
          </a:prstGeom>
        </p:spPr>
      </p:pic>
      <p:pic>
        <p:nvPicPr>
          <p:cNvPr id="16" name="Picture 15">
            <a:extLst>
              <a:ext uri="{FF2B5EF4-FFF2-40B4-BE49-F238E27FC236}">
                <a16:creationId xmlns:a16="http://schemas.microsoft.com/office/drawing/2014/main" id="{CC89554F-A672-4B44-2168-0503929B0A6F}"/>
              </a:ext>
            </a:extLst>
          </p:cNvPr>
          <p:cNvPicPr>
            <a:picLocks noChangeAspect="1"/>
          </p:cNvPicPr>
          <p:nvPr/>
        </p:nvPicPr>
        <p:blipFill>
          <a:blip r:embed="rId3"/>
          <a:stretch>
            <a:fillRect/>
          </a:stretch>
        </p:blipFill>
        <p:spPr>
          <a:xfrm>
            <a:off x="1332139" y="3604246"/>
            <a:ext cx="627508" cy="399503"/>
          </a:xfrm>
          <a:prstGeom prst="rect">
            <a:avLst/>
          </a:prstGeom>
        </p:spPr>
      </p:pic>
      <p:pic>
        <p:nvPicPr>
          <p:cNvPr id="19" name="Picture 18">
            <a:extLst>
              <a:ext uri="{FF2B5EF4-FFF2-40B4-BE49-F238E27FC236}">
                <a16:creationId xmlns:a16="http://schemas.microsoft.com/office/drawing/2014/main" id="{5007BF6E-7B72-58EF-6B5A-83C2EF3FD3DB}"/>
              </a:ext>
            </a:extLst>
          </p:cNvPr>
          <p:cNvPicPr>
            <a:picLocks noChangeAspect="1"/>
          </p:cNvPicPr>
          <p:nvPr/>
        </p:nvPicPr>
        <p:blipFill>
          <a:blip r:embed="rId3"/>
          <a:stretch>
            <a:fillRect/>
          </a:stretch>
        </p:blipFill>
        <p:spPr>
          <a:xfrm>
            <a:off x="2029917" y="3604246"/>
            <a:ext cx="627508" cy="399503"/>
          </a:xfrm>
          <a:prstGeom prst="rect">
            <a:avLst/>
          </a:prstGeom>
        </p:spPr>
      </p:pic>
      <p:cxnSp>
        <p:nvCxnSpPr>
          <p:cNvPr id="2" name="Straight Connector 1">
            <a:extLst>
              <a:ext uri="{FF2B5EF4-FFF2-40B4-BE49-F238E27FC236}">
                <a16:creationId xmlns:a16="http://schemas.microsoft.com/office/drawing/2014/main" id="{6C4DFC54-DC3D-27DF-5174-A66055F0ECC4}"/>
              </a:ext>
            </a:extLst>
          </p:cNvPr>
          <p:cNvCxnSpPr>
            <a:cxnSpLocks/>
          </p:cNvCxnSpPr>
          <p:nvPr/>
        </p:nvCxnSpPr>
        <p:spPr>
          <a:xfrm>
            <a:off x="4037692" y="2147733"/>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8A9064C-AED5-9C07-893F-35C0EBC013C6}"/>
              </a:ext>
            </a:extLst>
          </p:cNvPr>
          <p:cNvCxnSpPr>
            <a:cxnSpLocks/>
          </p:cNvCxnSpPr>
          <p:nvPr/>
        </p:nvCxnSpPr>
        <p:spPr>
          <a:xfrm>
            <a:off x="8154308" y="2139495"/>
            <a:ext cx="0" cy="388851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B9C42B7-9A49-8844-99FA-807A9E674EA2}"/>
              </a:ext>
            </a:extLst>
          </p:cNvPr>
          <p:cNvPicPr>
            <a:picLocks noChangeAspect="1"/>
          </p:cNvPicPr>
          <p:nvPr/>
        </p:nvPicPr>
        <p:blipFill>
          <a:blip r:embed="rId4"/>
          <a:stretch>
            <a:fillRect/>
          </a:stretch>
        </p:blipFill>
        <p:spPr>
          <a:xfrm>
            <a:off x="634361" y="4564939"/>
            <a:ext cx="1136786" cy="1135117"/>
          </a:xfrm>
          <a:prstGeom prst="rect">
            <a:avLst/>
          </a:prstGeom>
        </p:spPr>
      </p:pic>
      <p:sp>
        <p:nvSpPr>
          <p:cNvPr id="6" name="Title 3">
            <a:extLst>
              <a:ext uri="{FF2B5EF4-FFF2-40B4-BE49-F238E27FC236}">
                <a16:creationId xmlns:a16="http://schemas.microsoft.com/office/drawing/2014/main" id="{DE3FD378-A419-8593-8B6E-E9531AC77223}"/>
              </a:ext>
            </a:extLst>
          </p:cNvPr>
          <p:cNvSpPr txBox="1">
            <a:spLocks/>
          </p:cNvSpPr>
          <p:nvPr/>
        </p:nvSpPr>
        <p:spPr>
          <a:xfrm>
            <a:off x="1950925" y="4613765"/>
            <a:ext cx="185948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Black business owners fail to make a profit (28%)</a:t>
            </a: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pic>
        <p:nvPicPr>
          <p:cNvPr id="7" name="Picture 6">
            <a:extLst>
              <a:ext uri="{FF2B5EF4-FFF2-40B4-BE49-F238E27FC236}">
                <a16:creationId xmlns:a16="http://schemas.microsoft.com/office/drawing/2014/main" id="{37BEED89-6814-28BC-A064-22B43E493896}"/>
              </a:ext>
            </a:extLst>
          </p:cNvPr>
          <p:cNvPicPr>
            <a:picLocks noChangeAspect="1"/>
          </p:cNvPicPr>
          <p:nvPr/>
        </p:nvPicPr>
        <p:blipFill>
          <a:blip r:embed="rId5"/>
          <a:stretch>
            <a:fillRect/>
          </a:stretch>
        </p:blipFill>
        <p:spPr>
          <a:xfrm>
            <a:off x="4781298" y="2219279"/>
            <a:ext cx="2502363" cy="1169564"/>
          </a:xfrm>
          <a:prstGeom prst="rect">
            <a:avLst/>
          </a:prstGeom>
        </p:spPr>
      </p:pic>
      <p:sp>
        <p:nvSpPr>
          <p:cNvPr id="9" name="Title 3">
            <a:extLst>
              <a:ext uri="{FF2B5EF4-FFF2-40B4-BE49-F238E27FC236}">
                <a16:creationId xmlns:a16="http://schemas.microsoft.com/office/drawing/2014/main" id="{F653AB36-D655-175D-E135-BC8E6373A545}"/>
              </a:ext>
            </a:extLst>
          </p:cNvPr>
          <p:cNvSpPr txBox="1">
            <a:spLocks/>
          </p:cNvSpPr>
          <p:nvPr/>
        </p:nvSpPr>
        <p:spPr>
          <a:xfrm>
            <a:off x="4580724" y="3497216"/>
            <a:ext cx="320573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Just 30% of Black entrepreneurs say they met their financial aims and only half (49%) met their non-financial aims. </a:t>
            </a: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pic>
        <p:nvPicPr>
          <p:cNvPr id="10" name="Picture 9">
            <a:extLst>
              <a:ext uri="{FF2B5EF4-FFF2-40B4-BE49-F238E27FC236}">
                <a16:creationId xmlns:a16="http://schemas.microsoft.com/office/drawing/2014/main" id="{DF488118-6D45-7587-5976-F346D0959575}"/>
              </a:ext>
            </a:extLst>
          </p:cNvPr>
          <p:cNvPicPr>
            <a:picLocks noChangeAspect="1"/>
          </p:cNvPicPr>
          <p:nvPr/>
        </p:nvPicPr>
        <p:blipFill>
          <a:blip r:embed="rId6"/>
          <a:stretch>
            <a:fillRect/>
          </a:stretch>
        </p:blipFill>
        <p:spPr>
          <a:xfrm>
            <a:off x="4781298" y="4766418"/>
            <a:ext cx="1169564" cy="1169564"/>
          </a:xfrm>
          <a:prstGeom prst="rect">
            <a:avLst/>
          </a:prstGeom>
        </p:spPr>
      </p:pic>
      <p:sp>
        <p:nvSpPr>
          <p:cNvPr id="11" name="Title 3">
            <a:extLst>
              <a:ext uri="{FF2B5EF4-FFF2-40B4-BE49-F238E27FC236}">
                <a16:creationId xmlns:a16="http://schemas.microsoft.com/office/drawing/2014/main" id="{19B91B81-A728-CA32-9C12-EC1BF74113BE}"/>
              </a:ext>
            </a:extLst>
          </p:cNvPr>
          <p:cNvSpPr txBox="1">
            <a:spLocks/>
          </p:cNvSpPr>
          <p:nvPr/>
        </p:nvSpPr>
        <p:spPr>
          <a:xfrm>
            <a:off x="6013853" y="4874225"/>
            <a:ext cx="202947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chemeClr val="bg1"/>
                </a:solidFill>
                <a:latin typeface="Montserrat Medium" pitchFamily="2" charset="77"/>
              </a:rPr>
              <a:t>The success rate for starting up a business for Black entrepreneurs is in line with the UK average. (37%) of Black female business owners</a:t>
            </a:r>
          </a:p>
          <a:p>
            <a:pPr>
              <a:lnSpc>
                <a:spcPct val="100000"/>
              </a:lnSpc>
            </a:pPr>
            <a:endParaRPr lang="en-US" sz="12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sp>
        <p:nvSpPr>
          <p:cNvPr id="12" name="Title 3">
            <a:extLst>
              <a:ext uri="{FF2B5EF4-FFF2-40B4-BE49-F238E27FC236}">
                <a16:creationId xmlns:a16="http://schemas.microsoft.com/office/drawing/2014/main" id="{70763EBC-B091-67EA-30D2-147A43DDE17D}"/>
              </a:ext>
            </a:extLst>
          </p:cNvPr>
          <p:cNvSpPr txBox="1">
            <a:spLocks/>
          </p:cNvSpPr>
          <p:nvPr/>
        </p:nvSpPr>
        <p:spPr>
          <a:xfrm>
            <a:off x="8441857" y="2147732"/>
            <a:ext cx="3187816" cy="150986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£15,000 vs</a:t>
            </a:r>
          </a:p>
          <a:p>
            <a:pPr>
              <a:lnSpc>
                <a:spcPct val="100000"/>
              </a:lnSpc>
            </a:pPr>
            <a:r>
              <a:rPr lang="en-US" sz="3600" dirty="0">
                <a:solidFill>
                  <a:srgbClr val="86E6CD"/>
                </a:solidFill>
              </a:rPr>
              <a:t>£45,000pa </a:t>
            </a:r>
            <a:endParaRPr lang="en-US" sz="2600" dirty="0">
              <a:solidFill>
                <a:srgbClr val="86E6CD"/>
              </a:solidFill>
            </a:endParaRPr>
          </a:p>
        </p:txBody>
      </p:sp>
      <p:sp>
        <p:nvSpPr>
          <p:cNvPr id="14" name="Title 3">
            <a:extLst>
              <a:ext uri="{FF2B5EF4-FFF2-40B4-BE49-F238E27FC236}">
                <a16:creationId xmlns:a16="http://schemas.microsoft.com/office/drawing/2014/main" id="{C91F8BB9-1904-81B8-8F56-CE7FD57C12BF}"/>
              </a:ext>
            </a:extLst>
          </p:cNvPr>
          <p:cNvSpPr txBox="1">
            <a:spLocks/>
          </p:cNvSpPr>
          <p:nvPr/>
        </p:nvSpPr>
        <p:spPr>
          <a:xfrm>
            <a:off x="8432895" y="3374328"/>
            <a:ext cx="3359961"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Female business owners of all ethnicities experience significantly lower median turnover than male entrepreneurs (£15,000 vs £45,000 per annum), and fewer say they met their financial aims.</a:t>
            </a: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spTree>
    <p:extLst>
      <p:ext uri="{BB962C8B-B14F-4D97-AF65-F5344CB8AC3E}">
        <p14:creationId xmlns:p14="http://schemas.microsoft.com/office/powerpoint/2010/main" val="3661586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96766"/>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BLACK BRITISH AND PROUD REPORT </a:t>
            </a:r>
            <a:br>
              <a:rPr lang="en-US" sz="2800" dirty="0">
                <a:solidFill>
                  <a:schemeClr val="bg1"/>
                </a:solidFill>
              </a:rPr>
            </a:br>
            <a:r>
              <a:rPr lang="en-US" sz="2800" dirty="0">
                <a:solidFill>
                  <a:schemeClr val="bg1"/>
                </a:solidFill>
              </a:rPr>
              <a:t>(2022)</a:t>
            </a:r>
          </a:p>
        </p:txBody>
      </p:sp>
      <p:sp>
        <p:nvSpPr>
          <p:cNvPr id="56" name="Title 3">
            <a:extLst>
              <a:ext uri="{FF2B5EF4-FFF2-40B4-BE49-F238E27FC236}">
                <a16:creationId xmlns:a16="http://schemas.microsoft.com/office/drawing/2014/main" id="{0CFAA751-3B5B-5DFD-340A-402C0EDC1DE4}"/>
              </a:ext>
            </a:extLst>
          </p:cNvPr>
          <p:cNvSpPr txBox="1">
            <a:spLocks/>
          </p:cNvSpPr>
          <p:nvPr/>
        </p:nvSpPr>
        <p:spPr>
          <a:xfrm>
            <a:off x="938897" y="3830967"/>
            <a:ext cx="275643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Two in three (67%) Black business owners have been negatively discriminated against in their past entrepreneurial efforts, </a:t>
            </a:r>
            <a:br>
              <a:rPr lang="en-US" sz="1400" b="0" spc="0" dirty="0">
                <a:solidFill>
                  <a:schemeClr val="bg1"/>
                </a:solidFill>
                <a:latin typeface="Montserrat Medium" pitchFamily="2" charset="77"/>
              </a:rPr>
            </a:br>
            <a:r>
              <a:rPr lang="en-US" sz="1400" b="0" spc="0" dirty="0">
                <a:solidFill>
                  <a:schemeClr val="bg1"/>
                </a:solidFill>
                <a:latin typeface="Montserrat Medium" pitchFamily="2" charset="77"/>
              </a:rPr>
              <a:t>a rise from half (51%) </a:t>
            </a:r>
            <a:br>
              <a:rPr lang="en-US" sz="1400" b="0" spc="0" dirty="0">
                <a:solidFill>
                  <a:schemeClr val="bg1"/>
                </a:solidFill>
                <a:latin typeface="Montserrat Medium" pitchFamily="2" charset="77"/>
              </a:rPr>
            </a:br>
            <a:r>
              <a:rPr lang="en-US" sz="1400" b="0" spc="0" dirty="0">
                <a:solidFill>
                  <a:schemeClr val="bg1"/>
                </a:solidFill>
                <a:latin typeface="Montserrat Medium" pitchFamily="2" charset="77"/>
              </a:rPr>
              <a:t>in 2021. </a:t>
            </a:r>
          </a:p>
          <a:p>
            <a:pPr>
              <a:lnSpc>
                <a:spcPct val="100000"/>
              </a:lnSpc>
            </a:pPr>
            <a:endParaRPr lang="en-US" sz="1400" b="0" spc="0" dirty="0">
              <a:solidFill>
                <a:schemeClr val="bg1"/>
              </a:solidFill>
              <a:latin typeface="Montserrat Medium" pitchFamily="2" charset="77"/>
            </a:endParaRPr>
          </a:p>
        </p:txBody>
      </p:sp>
      <p:cxnSp>
        <p:nvCxnSpPr>
          <p:cNvPr id="2" name="Straight Connector 1">
            <a:extLst>
              <a:ext uri="{FF2B5EF4-FFF2-40B4-BE49-F238E27FC236}">
                <a16:creationId xmlns:a16="http://schemas.microsoft.com/office/drawing/2014/main" id="{6C4DFC54-DC3D-27DF-5174-A66055F0ECC4}"/>
              </a:ext>
            </a:extLst>
          </p:cNvPr>
          <p:cNvCxnSpPr>
            <a:cxnSpLocks/>
          </p:cNvCxnSpPr>
          <p:nvPr/>
        </p:nvCxnSpPr>
        <p:spPr>
          <a:xfrm>
            <a:off x="4037692" y="2147733"/>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8A9064C-AED5-9C07-893F-35C0EBC013C6}"/>
              </a:ext>
            </a:extLst>
          </p:cNvPr>
          <p:cNvCxnSpPr>
            <a:cxnSpLocks/>
          </p:cNvCxnSpPr>
          <p:nvPr/>
        </p:nvCxnSpPr>
        <p:spPr>
          <a:xfrm>
            <a:off x="8154308" y="2139495"/>
            <a:ext cx="0" cy="3888517"/>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Title 3">
            <a:extLst>
              <a:ext uri="{FF2B5EF4-FFF2-40B4-BE49-F238E27FC236}">
                <a16:creationId xmlns:a16="http://schemas.microsoft.com/office/drawing/2014/main" id="{F653AB36-D655-175D-E135-BC8E6373A545}"/>
              </a:ext>
            </a:extLst>
          </p:cNvPr>
          <p:cNvSpPr txBox="1">
            <a:spLocks/>
          </p:cNvSpPr>
          <p:nvPr/>
        </p:nvSpPr>
        <p:spPr>
          <a:xfrm>
            <a:off x="5982547" y="2385371"/>
            <a:ext cx="202327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Over half (57%) are concerned about presenting as a Black owned business.</a:t>
            </a: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cxnSp>
        <p:nvCxnSpPr>
          <p:cNvPr id="20" name="Straight Connector 19">
            <a:extLst>
              <a:ext uri="{FF2B5EF4-FFF2-40B4-BE49-F238E27FC236}">
                <a16:creationId xmlns:a16="http://schemas.microsoft.com/office/drawing/2014/main" id="{77EDA832-DB45-3934-90A5-0E4300DD651D}"/>
              </a:ext>
            </a:extLst>
          </p:cNvPr>
          <p:cNvCxnSpPr>
            <a:cxnSpLocks/>
          </p:cNvCxnSpPr>
          <p:nvPr/>
        </p:nvCxnSpPr>
        <p:spPr>
          <a:xfrm flipH="1">
            <a:off x="1449395" y="3417180"/>
            <a:ext cx="1484994" cy="0"/>
          </a:xfrm>
          <a:prstGeom prst="line">
            <a:avLst/>
          </a:prstGeom>
          <a:ln w="12700">
            <a:solidFill>
              <a:srgbClr val="86E6CD"/>
            </a:solidFill>
            <a:prstDash val="soli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B9BACD3-BA27-DB65-D872-D879CFE177EA}"/>
              </a:ext>
            </a:extLst>
          </p:cNvPr>
          <p:cNvPicPr>
            <a:picLocks noChangeAspect="1"/>
          </p:cNvPicPr>
          <p:nvPr/>
        </p:nvPicPr>
        <p:blipFill>
          <a:blip r:embed="rId3"/>
          <a:stretch>
            <a:fillRect/>
          </a:stretch>
        </p:blipFill>
        <p:spPr>
          <a:xfrm>
            <a:off x="1807592" y="1896868"/>
            <a:ext cx="810592" cy="1712169"/>
          </a:xfrm>
          <a:prstGeom prst="rect">
            <a:avLst/>
          </a:prstGeom>
        </p:spPr>
      </p:pic>
      <p:sp>
        <p:nvSpPr>
          <p:cNvPr id="25" name="Title 3">
            <a:extLst>
              <a:ext uri="{FF2B5EF4-FFF2-40B4-BE49-F238E27FC236}">
                <a16:creationId xmlns:a16="http://schemas.microsoft.com/office/drawing/2014/main" id="{ED09486A-ABA5-EB2B-0C6A-FA9001A642B4}"/>
              </a:ext>
            </a:extLst>
          </p:cNvPr>
          <p:cNvSpPr txBox="1">
            <a:spLocks/>
          </p:cNvSpPr>
          <p:nvPr/>
        </p:nvSpPr>
        <p:spPr>
          <a:xfrm>
            <a:off x="749230" y="2274909"/>
            <a:ext cx="1170058" cy="61356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51%</a:t>
            </a:r>
            <a:endParaRPr lang="en-US" sz="2600" dirty="0">
              <a:solidFill>
                <a:srgbClr val="86E6CD"/>
              </a:solidFill>
            </a:endParaRPr>
          </a:p>
        </p:txBody>
      </p:sp>
      <p:sp>
        <p:nvSpPr>
          <p:cNvPr id="26" name="Title 3">
            <a:extLst>
              <a:ext uri="{FF2B5EF4-FFF2-40B4-BE49-F238E27FC236}">
                <a16:creationId xmlns:a16="http://schemas.microsoft.com/office/drawing/2014/main" id="{016849ED-D782-CEC2-0230-2EDDEAF2C1A9}"/>
              </a:ext>
            </a:extLst>
          </p:cNvPr>
          <p:cNvSpPr txBox="1">
            <a:spLocks/>
          </p:cNvSpPr>
          <p:nvPr/>
        </p:nvSpPr>
        <p:spPr>
          <a:xfrm>
            <a:off x="2694425" y="1968129"/>
            <a:ext cx="1170058" cy="61356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67%</a:t>
            </a:r>
            <a:endParaRPr lang="en-US" sz="2600" dirty="0">
              <a:solidFill>
                <a:srgbClr val="86E6CD"/>
              </a:solidFill>
            </a:endParaRPr>
          </a:p>
        </p:txBody>
      </p:sp>
      <p:pic>
        <p:nvPicPr>
          <p:cNvPr id="27" name="Picture 26">
            <a:extLst>
              <a:ext uri="{FF2B5EF4-FFF2-40B4-BE49-F238E27FC236}">
                <a16:creationId xmlns:a16="http://schemas.microsoft.com/office/drawing/2014/main" id="{3C7E8EED-3A5C-1C5B-A83D-57618C5B16DA}"/>
              </a:ext>
            </a:extLst>
          </p:cNvPr>
          <p:cNvPicPr>
            <a:picLocks noChangeAspect="1"/>
          </p:cNvPicPr>
          <p:nvPr/>
        </p:nvPicPr>
        <p:blipFill>
          <a:blip r:embed="rId4"/>
          <a:stretch>
            <a:fillRect/>
          </a:stretch>
        </p:blipFill>
        <p:spPr>
          <a:xfrm>
            <a:off x="4691063" y="2385371"/>
            <a:ext cx="1142998" cy="1142998"/>
          </a:xfrm>
          <a:prstGeom prst="rect">
            <a:avLst/>
          </a:prstGeom>
        </p:spPr>
      </p:pic>
      <p:sp>
        <p:nvSpPr>
          <p:cNvPr id="29" name="Title 3">
            <a:extLst>
              <a:ext uri="{FF2B5EF4-FFF2-40B4-BE49-F238E27FC236}">
                <a16:creationId xmlns:a16="http://schemas.microsoft.com/office/drawing/2014/main" id="{9A313C09-37DC-618E-36DA-7FF41232C57A}"/>
              </a:ext>
            </a:extLst>
          </p:cNvPr>
          <p:cNvSpPr txBox="1">
            <a:spLocks/>
          </p:cNvSpPr>
          <p:nvPr/>
        </p:nvSpPr>
        <p:spPr>
          <a:xfrm>
            <a:off x="5982547" y="4165814"/>
            <a:ext cx="202327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73% of Black business owners said they are concerned with not having access to equal opportunities.</a:t>
            </a: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pic>
        <p:nvPicPr>
          <p:cNvPr id="30" name="Picture 29">
            <a:extLst>
              <a:ext uri="{FF2B5EF4-FFF2-40B4-BE49-F238E27FC236}">
                <a16:creationId xmlns:a16="http://schemas.microsoft.com/office/drawing/2014/main" id="{C7A1971B-FBE0-5C7E-6D3D-18569E9C58AB}"/>
              </a:ext>
            </a:extLst>
          </p:cNvPr>
          <p:cNvPicPr>
            <a:picLocks noChangeAspect="1"/>
          </p:cNvPicPr>
          <p:nvPr/>
        </p:nvPicPr>
        <p:blipFill>
          <a:blip r:embed="rId5"/>
          <a:stretch>
            <a:fillRect/>
          </a:stretch>
        </p:blipFill>
        <p:spPr>
          <a:xfrm>
            <a:off x="4722411" y="4211848"/>
            <a:ext cx="1135054" cy="1135054"/>
          </a:xfrm>
          <a:prstGeom prst="rect">
            <a:avLst/>
          </a:prstGeom>
        </p:spPr>
      </p:pic>
      <p:cxnSp>
        <p:nvCxnSpPr>
          <p:cNvPr id="31" name="Straight Connector 30">
            <a:extLst>
              <a:ext uri="{FF2B5EF4-FFF2-40B4-BE49-F238E27FC236}">
                <a16:creationId xmlns:a16="http://schemas.microsoft.com/office/drawing/2014/main" id="{34B79B10-3C85-C566-C6BD-7050DC9EB165}"/>
              </a:ext>
            </a:extLst>
          </p:cNvPr>
          <p:cNvCxnSpPr>
            <a:cxnSpLocks/>
          </p:cNvCxnSpPr>
          <p:nvPr/>
        </p:nvCxnSpPr>
        <p:spPr>
          <a:xfrm flipH="1">
            <a:off x="9562576" y="3381978"/>
            <a:ext cx="1484994" cy="0"/>
          </a:xfrm>
          <a:prstGeom prst="line">
            <a:avLst/>
          </a:prstGeom>
          <a:ln w="12700">
            <a:solidFill>
              <a:srgbClr val="86E6CD"/>
            </a:solidFill>
            <a:prstDash val="solid"/>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75A470E8-CADA-0D1A-1A05-CEC4EA714BA8}"/>
              </a:ext>
            </a:extLst>
          </p:cNvPr>
          <p:cNvPicPr>
            <a:picLocks noChangeAspect="1"/>
          </p:cNvPicPr>
          <p:nvPr/>
        </p:nvPicPr>
        <p:blipFill>
          <a:blip r:embed="rId6"/>
          <a:stretch>
            <a:fillRect/>
          </a:stretch>
        </p:blipFill>
        <p:spPr>
          <a:xfrm>
            <a:off x="9874687" y="1868323"/>
            <a:ext cx="810565" cy="1712112"/>
          </a:xfrm>
          <a:prstGeom prst="rect">
            <a:avLst/>
          </a:prstGeom>
        </p:spPr>
      </p:pic>
      <p:sp>
        <p:nvSpPr>
          <p:cNvPr id="34" name="Title 3">
            <a:extLst>
              <a:ext uri="{FF2B5EF4-FFF2-40B4-BE49-F238E27FC236}">
                <a16:creationId xmlns:a16="http://schemas.microsoft.com/office/drawing/2014/main" id="{5BA9C4C1-4642-7A2F-5CFC-0BBA9262E719}"/>
              </a:ext>
            </a:extLst>
          </p:cNvPr>
          <p:cNvSpPr txBox="1">
            <a:spLocks/>
          </p:cNvSpPr>
          <p:nvPr/>
        </p:nvSpPr>
        <p:spPr>
          <a:xfrm>
            <a:off x="8740057" y="2299173"/>
            <a:ext cx="1170058" cy="61356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43%</a:t>
            </a:r>
            <a:endParaRPr lang="en-US" sz="2600" dirty="0">
              <a:solidFill>
                <a:srgbClr val="86E6CD"/>
              </a:solidFill>
            </a:endParaRPr>
          </a:p>
        </p:txBody>
      </p:sp>
      <p:sp>
        <p:nvSpPr>
          <p:cNvPr id="35" name="Title 3">
            <a:extLst>
              <a:ext uri="{FF2B5EF4-FFF2-40B4-BE49-F238E27FC236}">
                <a16:creationId xmlns:a16="http://schemas.microsoft.com/office/drawing/2014/main" id="{757FAD88-8BDA-2C78-C768-391DABEC684D}"/>
              </a:ext>
            </a:extLst>
          </p:cNvPr>
          <p:cNvSpPr txBox="1">
            <a:spLocks/>
          </p:cNvSpPr>
          <p:nvPr/>
        </p:nvSpPr>
        <p:spPr>
          <a:xfrm>
            <a:off x="10685251" y="2410970"/>
            <a:ext cx="1437185" cy="61356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40%</a:t>
            </a:r>
            <a:endParaRPr lang="en-US" sz="2600" dirty="0">
              <a:solidFill>
                <a:srgbClr val="86E6CD"/>
              </a:solidFill>
            </a:endParaRPr>
          </a:p>
        </p:txBody>
      </p:sp>
      <p:sp>
        <p:nvSpPr>
          <p:cNvPr id="36" name="Title 3">
            <a:extLst>
              <a:ext uri="{FF2B5EF4-FFF2-40B4-BE49-F238E27FC236}">
                <a16:creationId xmlns:a16="http://schemas.microsoft.com/office/drawing/2014/main" id="{64383315-8B39-182C-896C-D83B8FD81F80}"/>
              </a:ext>
            </a:extLst>
          </p:cNvPr>
          <p:cNvSpPr txBox="1">
            <a:spLocks/>
          </p:cNvSpPr>
          <p:nvPr/>
        </p:nvSpPr>
        <p:spPr>
          <a:xfrm>
            <a:off x="8594727" y="3487593"/>
            <a:ext cx="335597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Only 40% of Black business owners trust banks to have the best interests of Black entrepreneurs in mind, even lower than the 2021 figure of 43%.</a:t>
            </a: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pic>
        <p:nvPicPr>
          <p:cNvPr id="37" name="Picture 36">
            <a:extLst>
              <a:ext uri="{FF2B5EF4-FFF2-40B4-BE49-F238E27FC236}">
                <a16:creationId xmlns:a16="http://schemas.microsoft.com/office/drawing/2014/main" id="{2DDB11E7-06D8-7F3E-B629-C5E15C931CC7}"/>
              </a:ext>
            </a:extLst>
          </p:cNvPr>
          <p:cNvPicPr>
            <a:picLocks noChangeAspect="1"/>
          </p:cNvPicPr>
          <p:nvPr/>
        </p:nvPicPr>
        <p:blipFill>
          <a:blip r:embed="rId7"/>
          <a:stretch>
            <a:fillRect/>
          </a:stretch>
        </p:blipFill>
        <p:spPr>
          <a:xfrm>
            <a:off x="8604916" y="4875978"/>
            <a:ext cx="602356" cy="601670"/>
          </a:xfrm>
          <a:prstGeom prst="rect">
            <a:avLst/>
          </a:prstGeom>
        </p:spPr>
      </p:pic>
      <p:pic>
        <p:nvPicPr>
          <p:cNvPr id="38" name="Picture 37">
            <a:extLst>
              <a:ext uri="{FF2B5EF4-FFF2-40B4-BE49-F238E27FC236}">
                <a16:creationId xmlns:a16="http://schemas.microsoft.com/office/drawing/2014/main" id="{A70A164F-41F9-1548-EAFA-F1042221E7C2}"/>
              </a:ext>
            </a:extLst>
          </p:cNvPr>
          <p:cNvPicPr>
            <a:picLocks noChangeAspect="1"/>
          </p:cNvPicPr>
          <p:nvPr/>
        </p:nvPicPr>
        <p:blipFill>
          <a:blip r:embed="rId8"/>
          <a:stretch>
            <a:fillRect/>
          </a:stretch>
        </p:blipFill>
        <p:spPr>
          <a:xfrm>
            <a:off x="8604916" y="5583116"/>
            <a:ext cx="602356" cy="602356"/>
          </a:xfrm>
          <a:prstGeom prst="rect">
            <a:avLst/>
          </a:prstGeom>
        </p:spPr>
      </p:pic>
      <p:sp>
        <p:nvSpPr>
          <p:cNvPr id="39" name="Title 3">
            <a:extLst>
              <a:ext uri="{FF2B5EF4-FFF2-40B4-BE49-F238E27FC236}">
                <a16:creationId xmlns:a16="http://schemas.microsoft.com/office/drawing/2014/main" id="{97549D38-03E1-BC8F-7AF8-D24498912C03}"/>
              </a:ext>
            </a:extLst>
          </p:cNvPr>
          <p:cNvSpPr txBox="1">
            <a:spLocks/>
          </p:cNvSpPr>
          <p:nvPr/>
        </p:nvSpPr>
        <p:spPr>
          <a:xfrm>
            <a:off x="9334110" y="4832925"/>
            <a:ext cx="2279817"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51% of Black business owners have seen some positive action from banks, but only 12% say it was significant action. </a:t>
            </a:r>
          </a:p>
          <a:p>
            <a:pPr>
              <a:lnSpc>
                <a:spcPct val="100000"/>
              </a:lnSpc>
            </a:pPr>
            <a:endParaRPr lang="en-US" sz="1400" b="0" spc="0" dirty="0">
              <a:solidFill>
                <a:schemeClr val="bg1"/>
              </a:solidFill>
              <a:latin typeface="Montserrat Medium" pitchFamily="2" charset="77"/>
            </a:endParaRPr>
          </a:p>
        </p:txBody>
      </p:sp>
    </p:spTree>
    <p:extLst>
      <p:ext uri="{BB962C8B-B14F-4D97-AF65-F5344CB8AC3E}">
        <p14:creationId xmlns:p14="http://schemas.microsoft.com/office/powerpoint/2010/main" val="1579479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3200075"/>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dirty="0">
                <a:solidFill>
                  <a:srgbClr val="000000"/>
                </a:solidFill>
              </a:rPr>
              <a:t>RESEARCH </a:t>
            </a:r>
            <a:br>
              <a:rPr lang="en-US" dirty="0">
                <a:solidFill>
                  <a:srgbClr val="000000"/>
                </a:solidFill>
              </a:rPr>
            </a:br>
            <a:r>
              <a:rPr lang="en-US" dirty="0">
                <a:solidFill>
                  <a:srgbClr val="000000"/>
                </a:solidFill>
              </a:rPr>
              <a:t>FINDINGS</a:t>
            </a:r>
          </a:p>
          <a:p>
            <a:pPr>
              <a:lnSpc>
                <a:spcPct val="100000"/>
              </a:lnSpc>
            </a:pPr>
            <a:endParaRPr lang="en-US" dirty="0">
              <a:solidFill>
                <a:srgbClr val="000000"/>
              </a:solidFill>
            </a:endParaRP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a:blip r:embed="rId2" r:link="rId3"/>
          <a:srcRect l="9262" r="9262"/>
          <a:stretch>
            <a:fillRect/>
          </a:stretch>
        </p:blipFill>
        <p:spPr>
          <a:xfrm>
            <a:off x="3810537" y="-1"/>
            <a:ext cx="8381463" cy="6858001"/>
          </a:xfrm>
          <a:prstGeom prst="rect">
            <a:avLst/>
          </a:prstGeom>
        </p:spPr>
      </p:pic>
    </p:spTree>
    <p:extLst>
      <p:ext uri="{BB962C8B-B14F-4D97-AF65-F5344CB8AC3E}">
        <p14:creationId xmlns:p14="http://schemas.microsoft.com/office/powerpoint/2010/main" val="3058270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107302"/>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THE BLACK ENTREPRENEUR REPORT</a:t>
            </a:r>
          </a:p>
          <a:p>
            <a:pPr>
              <a:lnSpc>
                <a:spcPct val="100000"/>
              </a:lnSpc>
            </a:pPr>
            <a:endParaRPr lang="en-US" sz="2800" dirty="0">
              <a:solidFill>
                <a:schemeClr val="bg1"/>
              </a:solidFill>
            </a:endParaRPr>
          </a:p>
        </p:txBody>
      </p:sp>
      <p:sp>
        <p:nvSpPr>
          <p:cNvPr id="56" name="Title 3">
            <a:extLst>
              <a:ext uri="{FF2B5EF4-FFF2-40B4-BE49-F238E27FC236}">
                <a16:creationId xmlns:a16="http://schemas.microsoft.com/office/drawing/2014/main" id="{0CFAA751-3B5B-5DFD-340A-402C0EDC1DE4}"/>
              </a:ext>
            </a:extLst>
          </p:cNvPr>
          <p:cNvSpPr txBox="1">
            <a:spLocks/>
          </p:cNvSpPr>
          <p:nvPr/>
        </p:nvSpPr>
        <p:spPr>
          <a:xfrm>
            <a:off x="267629" y="3446250"/>
            <a:ext cx="1282390"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100" b="0" spc="0" dirty="0">
                <a:solidFill>
                  <a:schemeClr val="bg1"/>
                </a:solidFill>
                <a:latin typeface="Montserrat Medium" pitchFamily="2" charset="77"/>
              </a:rPr>
              <a:t>of respondents stated lack of access to mentoring and coaching.</a:t>
            </a:r>
          </a:p>
          <a:p>
            <a:pPr algn="ctr">
              <a:lnSpc>
                <a:spcPct val="100000"/>
              </a:lnSpc>
            </a:pPr>
            <a:endParaRPr lang="en-US" sz="1100" b="0" spc="0" dirty="0">
              <a:solidFill>
                <a:schemeClr val="bg1"/>
              </a:solidFill>
              <a:latin typeface="Montserrat Medium" pitchFamily="2" charset="77"/>
            </a:endParaRPr>
          </a:p>
          <a:p>
            <a:pPr algn="ctr">
              <a:lnSpc>
                <a:spcPct val="100000"/>
              </a:lnSpc>
            </a:pPr>
            <a:endParaRPr lang="en-US" sz="1100" b="0" spc="0" dirty="0">
              <a:solidFill>
                <a:schemeClr val="bg1"/>
              </a:solidFill>
              <a:latin typeface="Montserrat Medium" pitchFamily="2" charset="77"/>
            </a:endParaRPr>
          </a:p>
        </p:txBody>
      </p:sp>
      <p:grpSp>
        <p:nvGrpSpPr>
          <p:cNvPr id="9" name="Group 8">
            <a:extLst>
              <a:ext uri="{FF2B5EF4-FFF2-40B4-BE49-F238E27FC236}">
                <a16:creationId xmlns:a16="http://schemas.microsoft.com/office/drawing/2014/main" id="{A62F872A-DB27-A088-3FE1-4C5A360FD64F}"/>
              </a:ext>
            </a:extLst>
          </p:cNvPr>
          <p:cNvGrpSpPr/>
          <p:nvPr/>
        </p:nvGrpSpPr>
        <p:grpSpPr>
          <a:xfrm>
            <a:off x="352002" y="2167905"/>
            <a:ext cx="1134083" cy="1134083"/>
            <a:chOff x="430060" y="1521134"/>
            <a:chExt cx="1134083" cy="1134083"/>
          </a:xfrm>
        </p:grpSpPr>
        <p:sp>
          <p:nvSpPr>
            <p:cNvPr id="19" name="Oval 18">
              <a:extLst>
                <a:ext uri="{FF2B5EF4-FFF2-40B4-BE49-F238E27FC236}">
                  <a16:creationId xmlns:a16="http://schemas.microsoft.com/office/drawing/2014/main" id="{B0D6FC1C-7BDB-F972-7169-297DC679DDD4}"/>
                </a:ext>
              </a:extLst>
            </p:cNvPr>
            <p:cNvSpPr/>
            <p:nvPr/>
          </p:nvSpPr>
          <p:spPr>
            <a:xfrm>
              <a:off x="430060" y="1521134"/>
              <a:ext cx="1134083" cy="113408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Google Shape;91;g13c822bde9e_0_29">
              <a:extLst>
                <a:ext uri="{FF2B5EF4-FFF2-40B4-BE49-F238E27FC236}">
                  <a16:creationId xmlns:a16="http://schemas.microsoft.com/office/drawing/2014/main" id="{BB79CCCC-357C-4753-AA59-4567475020E5}"/>
                </a:ext>
              </a:extLst>
            </p:cNvPr>
            <p:cNvSpPr txBox="1"/>
            <p:nvPr/>
          </p:nvSpPr>
          <p:spPr>
            <a:xfrm>
              <a:off x="527301" y="1818173"/>
              <a:ext cx="9396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50%</a:t>
              </a:r>
              <a:endParaRPr sz="2800" b="1" u="none" strike="noStrike" cap="none" dirty="0">
                <a:solidFill>
                  <a:srgbClr val="000000"/>
                </a:solidFill>
                <a:latin typeface="Montserrat SemiBold" pitchFamily="2" charset="77"/>
                <a:ea typeface="Roboto"/>
                <a:cs typeface="Roboto"/>
                <a:sym typeface="Roboto"/>
              </a:endParaRPr>
            </a:p>
          </p:txBody>
        </p:sp>
      </p:grpSp>
      <p:sp>
        <p:nvSpPr>
          <p:cNvPr id="24" name="Title 3">
            <a:extLst>
              <a:ext uri="{FF2B5EF4-FFF2-40B4-BE49-F238E27FC236}">
                <a16:creationId xmlns:a16="http://schemas.microsoft.com/office/drawing/2014/main" id="{B3AB9ABF-E167-224B-A33F-05E6C5C5FF04}"/>
              </a:ext>
            </a:extLst>
          </p:cNvPr>
          <p:cNvSpPr txBox="1">
            <a:spLocks/>
          </p:cNvSpPr>
          <p:nvPr/>
        </p:nvSpPr>
        <p:spPr>
          <a:xfrm>
            <a:off x="5324565" y="3451302"/>
            <a:ext cx="147296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100" b="0" spc="0" dirty="0">
                <a:solidFill>
                  <a:schemeClr val="bg1"/>
                </a:solidFill>
                <a:latin typeface="Montserrat Medium" pitchFamily="2" charset="77"/>
              </a:rPr>
              <a:t>stated that their racial identity had a negative impact in gaining access to finance and was a perceived barrier.</a:t>
            </a:r>
          </a:p>
          <a:p>
            <a:pPr algn="ctr">
              <a:lnSpc>
                <a:spcPct val="100000"/>
              </a:lnSpc>
            </a:pPr>
            <a:endParaRPr lang="en-US" sz="1100" b="0" spc="0" dirty="0">
              <a:solidFill>
                <a:schemeClr val="bg1"/>
              </a:solidFill>
              <a:latin typeface="Montserrat Medium" pitchFamily="2" charset="77"/>
            </a:endParaRPr>
          </a:p>
          <a:p>
            <a:pPr algn="ctr">
              <a:lnSpc>
                <a:spcPct val="100000"/>
              </a:lnSpc>
            </a:pPr>
            <a:endParaRPr lang="en-US" sz="1100" b="0" spc="0" dirty="0">
              <a:solidFill>
                <a:schemeClr val="bg1"/>
              </a:solidFill>
              <a:latin typeface="Montserrat Medium" pitchFamily="2" charset="77"/>
            </a:endParaRPr>
          </a:p>
        </p:txBody>
      </p:sp>
      <p:grpSp>
        <p:nvGrpSpPr>
          <p:cNvPr id="6" name="Group 5">
            <a:extLst>
              <a:ext uri="{FF2B5EF4-FFF2-40B4-BE49-F238E27FC236}">
                <a16:creationId xmlns:a16="http://schemas.microsoft.com/office/drawing/2014/main" id="{12D3DE25-F652-D732-4614-E610196CF859}"/>
              </a:ext>
            </a:extLst>
          </p:cNvPr>
          <p:cNvGrpSpPr/>
          <p:nvPr/>
        </p:nvGrpSpPr>
        <p:grpSpPr>
          <a:xfrm>
            <a:off x="5492446" y="2168525"/>
            <a:ext cx="1134083" cy="1134083"/>
            <a:chOff x="3740598" y="908384"/>
            <a:chExt cx="1134083" cy="1134083"/>
          </a:xfrm>
        </p:grpSpPr>
        <p:sp>
          <p:nvSpPr>
            <p:cNvPr id="20" name="Oval 19">
              <a:extLst>
                <a:ext uri="{FF2B5EF4-FFF2-40B4-BE49-F238E27FC236}">
                  <a16:creationId xmlns:a16="http://schemas.microsoft.com/office/drawing/2014/main" id="{04846730-BDD5-6751-97BF-76D9A0F30294}"/>
                </a:ext>
              </a:extLst>
            </p:cNvPr>
            <p:cNvSpPr/>
            <p:nvPr/>
          </p:nvSpPr>
          <p:spPr>
            <a:xfrm>
              <a:off x="3740598" y="908384"/>
              <a:ext cx="1134083" cy="113408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Google Shape;91;g13c822bde9e_0_29">
              <a:extLst>
                <a:ext uri="{FF2B5EF4-FFF2-40B4-BE49-F238E27FC236}">
                  <a16:creationId xmlns:a16="http://schemas.microsoft.com/office/drawing/2014/main" id="{28097BB4-7AF1-C18B-9663-11BAD2D3E7A0}"/>
                </a:ext>
              </a:extLst>
            </p:cNvPr>
            <p:cNvSpPr txBox="1"/>
            <p:nvPr/>
          </p:nvSpPr>
          <p:spPr>
            <a:xfrm>
              <a:off x="3837839" y="1213107"/>
              <a:ext cx="9396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58%</a:t>
              </a:r>
              <a:endParaRPr sz="2800" b="1" u="none" strike="noStrike" cap="none" dirty="0">
                <a:solidFill>
                  <a:srgbClr val="000000"/>
                </a:solidFill>
                <a:latin typeface="Montserrat SemiBold" pitchFamily="2" charset="77"/>
                <a:ea typeface="Roboto"/>
                <a:cs typeface="Roboto"/>
                <a:sym typeface="Roboto"/>
              </a:endParaRPr>
            </a:p>
          </p:txBody>
        </p:sp>
      </p:grpSp>
      <p:sp>
        <p:nvSpPr>
          <p:cNvPr id="27" name="Title 3">
            <a:extLst>
              <a:ext uri="{FF2B5EF4-FFF2-40B4-BE49-F238E27FC236}">
                <a16:creationId xmlns:a16="http://schemas.microsoft.com/office/drawing/2014/main" id="{F0B5CEF5-9C56-5295-3F92-EA90F087D9AF}"/>
              </a:ext>
            </a:extLst>
          </p:cNvPr>
          <p:cNvSpPr txBox="1">
            <a:spLocks/>
          </p:cNvSpPr>
          <p:nvPr/>
        </p:nvSpPr>
        <p:spPr>
          <a:xfrm>
            <a:off x="1852426" y="3440151"/>
            <a:ext cx="138618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100" b="0" spc="0" dirty="0">
                <a:solidFill>
                  <a:schemeClr val="bg1"/>
                </a:solidFill>
                <a:latin typeface="Montserrat Medium" pitchFamily="2" charset="77"/>
              </a:rPr>
              <a:t>said they had a lack of access to training &amp; support services.</a:t>
            </a:r>
          </a:p>
          <a:p>
            <a:pPr algn="ctr">
              <a:lnSpc>
                <a:spcPct val="100000"/>
              </a:lnSpc>
            </a:pPr>
            <a:endParaRPr lang="en-US" sz="1100" b="0" spc="0" dirty="0">
              <a:solidFill>
                <a:schemeClr val="bg1"/>
              </a:solidFill>
              <a:latin typeface="Montserrat Medium" pitchFamily="2" charset="77"/>
            </a:endParaRPr>
          </a:p>
          <a:p>
            <a:pPr algn="ctr">
              <a:lnSpc>
                <a:spcPct val="100000"/>
              </a:lnSpc>
            </a:pPr>
            <a:endParaRPr lang="en-US" sz="1100" b="0" spc="0" dirty="0">
              <a:solidFill>
                <a:schemeClr val="bg1"/>
              </a:solidFill>
              <a:latin typeface="Montserrat Medium" pitchFamily="2" charset="77"/>
            </a:endParaRPr>
          </a:p>
        </p:txBody>
      </p:sp>
      <p:grpSp>
        <p:nvGrpSpPr>
          <p:cNvPr id="8" name="Group 7">
            <a:extLst>
              <a:ext uri="{FF2B5EF4-FFF2-40B4-BE49-F238E27FC236}">
                <a16:creationId xmlns:a16="http://schemas.microsoft.com/office/drawing/2014/main" id="{201AC0F2-6561-3333-CCB2-09527413C9F1}"/>
              </a:ext>
            </a:extLst>
          </p:cNvPr>
          <p:cNvGrpSpPr/>
          <p:nvPr/>
        </p:nvGrpSpPr>
        <p:grpSpPr>
          <a:xfrm>
            <a:off x="2008497" y="2168525"/>
            <a:ext cx="1134083" cy="1134083"/>
            <a:chOff x="427871" y="3170381"/>
            <a:chExt cx="1134083" cy="1134083"/>
          </a:xfrm>
        </p:grpSpPr>
        <p:sp>
          <p:nvSpPr>
            <p:cNvPr id="26" name="Oval 25">
              <a:extLst>
                <a:ext uri="{FF2B5EF4-FFF2-40B4-BE49-F238E27FC236}">
                  <a16:creationId xmlns:a16="http://schemas.microsoft.com/office/drawing/2014/main" id="{B70FACC6-EE81-AA8B-9955-4E960D7F2705}"/>
                </a:ext>
              </a:extLst>
            </p:cNvPr>
            <p:cNvSpPr/>
            <p:nvPr/>
          </p:nvSpPr>
          <p:spPr>
            <a:xfrm>
              <a:off x="427871" y="3170381"/>
              <a:ext cx="1134083" cy="113408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Google Shape;91;g13c822bde9e_0_29">
              <a:extLst>
                <a:ext uri="{FF2B5EF4-FFF2-40B4-BE49-F238E27FC236}">
                  <a16:creationId xmlns:a16="http://schemas.microsoft.com/office/drawing/2014/main" id="{CF3C306D-DBA3-8F89-A887-233009F59DDE}"/>
                </a:ext>
              </a:extLst>
            </p:cNvPr>
            <p:cNvSpPr txBox="1"/>
            <p:nvPr/>
          </p:nvSpPr>
          <p:spPr>
            <a:xfrm>
              <a:off x="525112" y="3475104"/>
              <a:ext cx="9396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51%</a:t>
              </a:r>
              <a:endParaRPr sz="2800" b="1" u="none" strike="noStrike" cap="none" dirty="0">
                <a:solidFill>
                  <a:srgbClr val="000000"/>
                </a:solidFill>
                <a:latin typeface="Montserrat SemiBold" pitchFamily="2" charset="77"/>
                <a:ea typeface="Roboto"/>
                <a:cs typeface="Roboto"/>
                <a:sym typeface="Roboto"/>
              </a:endParaRPr>
            </a:p>
          </p:txBody>
        </p:sp>
      </p:grpSp>
      <p:sp>
        <p:nvSpPr>
          <p:cNvPr id="30" name="Title 3">
            <a:extLst>
              <a:ext uri="{FF2B5EF4-FFF2-40B4-BE49-F238E27FC236}">
                <a16:creationId xmlns:a16="http://schemas.microsoft.com/office/drawing/2014/main" id="{46A534CC-C15F-40F7-5067-7018269D332F}"/>
              </a:ext>
            </a:extLst>
          </p:cNvPr>
          <p:cNvSpPr txBox="1">
            <a:spLocks/>
          </p:cNvSpPr>
          <p:nvPr/>
        </p:nvSpPr>
        <p:spPr>
          <a:xfrm>
            <a:off x="7121005" y="3451302"/>
            <a:ext cx="129827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100" b="0" spc="0" dirty="0">
                <a:solidFill>
                  <a:schemeClr val="bg1"/>
                </a:solidFill>
                <a:latin typeface="Montserrat Medium" pitchFamily="2" charset="77"/>
              </a:rPr>
              <a:t>said they had a lack of access to training &amp; support services.</a:t>
            </a:r>
          </a:p>
          <a:p>
            <a:pPr algn="ctr">
              <a:lnSpc>
                <a:spcPct val="100000"/>
              </a:lnSpc>
            </a:pPr>
            <a:endParaRPr lang="en-US" sz="1100" b="0" spc="0" dirty="0">
              <a:solidFill>
                <a:schemeClr val="bg1"/>
              </a:solidFill>
              <a:latin typeface="Montserrat Medium" pitchFamily="2" charset="77"/>
            </a:endParaRPr>
          </a:p>
          <a:p>
            <a:pPr algn="ctr">
              <a:lnSpc>
                <a:spcPct val="100000"/>
              </a:lnSpc>
            </a:pPr>
            <a:endParaRPr lang="en-US" sz="1100" b="0" spc="0" dirty="0">
              <a:solidFill>
                <a:schemeClr val="bg1"/>
              </a:solidFill>
              <a:latin typeface="Montserrat Medium" pitchFamily="2" charset="77"/>
            </a:endParaRPr>
          </a:p>
        </p:txBody>
      </p:sp>
      <p:grpSp>
        <p:nvGrpSpPr>
          <p:cNvPr id="5" name="Group 4">
            <a:extLst>
              <a:ext uri="{FF2B5EF4-FFF2-40B4-BE49-F238E27FC236}">
                <a16:creationId xmlns:a16="http://schemas.microsoft.com/office/drawing/2014/main" id="{0748A063-0E64-39D4-72BE-8696D8DD8A5D}"/>
              </a:ext>
            </a:extLst>
          </p:cNvPr>
          <p:cNvGrpSpPr/>
          <p:nvPr/>
        </p:nvGrpSpPr>
        <p:grpSpPr>
          <a:xfrm>
            <a:off x="7239891" y="2168525"/>
            <a:ext cx="1134083" cy="1134083"/>
            <a:chOff x="3738409" y="2331870"/>
            <a:chExt cx="1134083" cy="1134083"/>
          </a:xfrm>
        </p:grpSpPr>
        <p:sp>
          <p:nvSpPr>
            <p:cNvPr id="29" name="Oval 28">
              <a:extLst>
                <a:ext uri="{FF2B5EF4-FFF2-40B4-BE49-F238E27FC236}">
                  <a16:creationId xmlns:a16="http://schemas.microsoft.com/office/drawing/2014/main" id="{C4820287-84C6-CA76-6B20-A9795B8B73EC}"/>
                </a:ext>
              </a:extLst>
            </p:cNvPr>
            <p:cNvSpPr/>
            <p:nvPr/>
          </p:nvSpPr>
          <p:spPr>
            <a:xfrm>
              <a:off x="3738409" y="2331870"/>
              <a:ext cx="1134083" cy="113408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Google Shape;91;g13c822bde9e_0_29">
              <a:extLst>
                <a:ext uri="{FF2B5EF4-FFF2-40B4-BE49-F238E27FC236}">
                  <a16:creationId xmlns:a16="http://schemas.microsoft.com/office/drawing/2014/main" id="{B705E760-2675-DFD3-9A6A-8A36E6D0889E}"/>
                </a:ext>
              </a:extLst>
            </p:cNvPr>
            <p:cNvSpPr txBox="1"/>
            <p:nvPr/>
          </p:nvSpPr>
          <p:spPr>
            <a:xfrm>
              <a:off x="3835650" y="2636593"/>
              <a:ext cx="9396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78%</a:t>
              </a:r>
              <a:endParaRPr sz="2800" b="1" u="none" strike="noStrike" cap="none" dirty="0">
                <a:solidFill>
                  <a:srgbClr val="000000"/>
                </a:solidFill>
                <a:latin typeface="Montserrat SemiBold" pitchFamily="2" charset="77"/>
                <a:ea typeface="Roboto"/>
                <a:cs typeface="Roboto"/>
                <a:sym typeface="Roboto"/>
              </a:endParaRPr>
            </a:p>
          </p:txBody>
        </p:sp>
      </p:grpSp>
      <p:sp>
        <p:nvSpPr>
          <p:cNvPr id="34" name="Title 3">
            <a:extLst>
              <a:ext uri="{FF2B5EF4-FFF2-40B4-BE49-F238E27FC236}">
                <a16:creationId xmlns:a16="http://schemas.microsoft.com/office/drawing/2014/main" id="{BB262584-775B-236B-EF4B-7A6CA2B3DB64}"/>
              </a:ext>
            </a:extLst>
          </p:cNvPr>
          <p:cNvSpPr txBox="1">
            <a:spLocks/>
          </p:cNvSpPr>
          <p:nvPr/>
        </p:nvSpPr>
        <p:spPr>
          <a:xfrm>
            <a:off x="10606657" y="3451302"/>
            <a:ext cx="1338700"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100" b="0" spc="0" dirty="0">
                <a:solidFill>
                  <a:schemeClr val="bg1"/>
                </a:solidFill>
                <a:latin typeface="Montserrat Medium" pitchFamily="2" charset="77"/>
              </a:rPr>
              <a:t>within the public &amp; private sector, policies, processes &amp; procedures were unconsciously biased.</a:t>
            </a:r>
          </a:p>
          <a:p>
            <a:pPr algn="ctr">
              <a:lnSpc>
                <a:spcPct val="100000"/>
              </a:lnSpc>
            </a:pPr>
            <a:endParaRPr lang="en-US" sz="1100" b="0" spc="0" dirty="0">
              <a:solidFill>
                <a:schemeClr val="bg1"/>
              </a:solidFill>
              <a:latin typeface="Montserrat Medium" pitchFamily="2" charset="77"/>
            </a:endParaRPr>
          </a:p>
          <a:p>
            <a:pPr algn="ctr">
              <a:lnSpc>
                <a:spcPct val="100000"/>
              </a:lnSpc>
            </a:pPr>
            <a:endParaRPr lang="en-US" sz="1100" b="0" spc="0" dirty="0">
              <a:solidFill>
                <a:schemeClr val="bg1"/>
              </a:solidFill>
              <a:latin typeface="Montserrat Medium" pitchFamily="2" charset="77"/>
            </a:endParaRPr>
          </a:p>
        </p:txBody>
      </p:sp>
      <p:grpSp>
        <p:nvGrpSpPr>
          <p:cNvPr id="4" name="Group 3">
            <a:extLst>
              <a:ext uri="{FF2B5EF4-FFF2-40B4-BE49-F238E27FC236}">
                <a16:creationId xmlns:a16="http://schemas.microsoft.com/office/drawing/2014/main" id="{CEAB65AD-3A0A-9843-3915-6086BEBAE072}"/>
              </a:ext>
            </a:extLst>
          </p:cNvPr>
          <p:cNvGrpSpPr/>
          <p:nvPr/>
        </p:nvGrpSpPr>
        <p:grpSpPr>
          <a:xfrm>
            <a:off x="10719070" y="2168525"/>
            <a:ext cx="1134083" cy="1134083"/>
            <a:chOff x="3738409" y="5277240"/>
            <a:chExt cx="1134083" cy="1134083"/>
          </a:xfrm>
        </p:grpSpPr>
        <p:sp>
          <p:nvSpPr>
            <p:cNvPr id="33" name="Oval 32">
              <a:extLst>
                <a:ext uri="{FF2B5EF4-FFF2-40B4-BE49-F238E27FC236}">
                  <a16:creationId xmlns:a16="http://schemas.microsoft.com/office/drawing/2014/main" id="{6F579E88-DDD9-32FE-A9B5-A055E204254F}"/>
                </a:ext>
              </a:extLst>
            </p:cNvPr>
            <p:cNvSpPr/>
            <p:nvPr/>
          </p:nvSpPr>
          <p:spPr>
            <a:xfrm>
              <a:off x="3738409" y="5277240"/>
              <a:ext cx="1134083" cy="113408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Google Shape;91;g13c822bde9e_0_29">
              <a:extLst>
                <a:ext uri="{FF2B5EF4-FFF2-40B4-BE49-F238E27FC236}">
                  <a16:creationId xmlns:a16="http://schemas.microsoft.com/office/drawing/2014/main" id="{91CF7F9D-C102-2283-F7AD-31CE94D8621D}"/>
                </a:ext>
              </a:extLst>
            </p:cNvPr>
            <p:cNvSpPr txBox="1"/>
            <p:nvPr/>
          </p:nvSpPr>
          <p:spPr>
            <a:xfrm>
              <a:off x="3738409" y="5581184"/>
              <a:ext cx="113408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dirty="0">
                  <a:solidFill>
                    <a:srgbClr val="000000"/>
                  </a:solidFill>
                  <a:latin typeface="Montserrat SemiBold" pitchFamily="2" charset="77"/>
                  <a:ea typeface="Roboto"/>
                  <a:cs typeface="Roboto"/>
                  <a:sym typeface="Roboto"/>
                </a:rPr>
                <a:t>86</a:t>
              </a:r>
              <a:r>
                <a:rPr lang="en-GB" sz="2800" b="1" u="none" strike="noStrike" cap="none" dirty="0">
                  <a:solidFill>
                    <a:srgbClr val="000000"/>
                  </a:solidFill>
                  <a:latin typeface="Montserrat SemiBold" pitchFamily="2" charset="77"/>
                  <a:ea typeface="Roboto"/>
                  <a:cs typeface="Roboto"/>
                  <a:sym typeface="Roboto"/>
                </a:rPr>
                <a:t>%</a:t>
              </a:r>
              <a:endParaRPr sz="2800" b="1" u="none" strike="noStrike" cap="none" dirty="0">
                <a:solidFill>
                  <a:srgbClr val="000000"/>
                </a:solidFill>
                <a:latin typeface="Montserrat SemiBold" pitchFamily="2" charset="77"/>
                <a:ea typeface="Roboto"/>
                <a:cs typeface="Roboto"/>
                <a:sym typeface="Roboto"/>
              </a:endParaRPr>
            </a:p>
          </p:txBody>
        </p:sp>
      </p:grpSp>
      <p:sp>
        <p:nvSpPr>
          <p:cNvPr id="37" name="Title 3">
            <a:extLst>
              <a:ext uri="{FF2B5EF4-FFF2-40B4-BE49-F238E27FC236}">
                <a16:creationId xmlns:a16="http://schemas.microsoft.com/office/drawing/2014/main" id="{614CAF75-A9A4-28B0-E994-835209C96672}"/>
              </a:ext>
            </a:extLst>
          </p:cNvPr>
          <p:cNvSpPr txBox="1">
            <a:spLocks/>
          </p:cNvSpPr>
          <p:nvPr/>
        </p:nvSpPr>
        <p:spPr>
          <a:xfrm>
            <a:off x="3560272" y="3451302"/>
            <a:ext cx="151345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100" b="0" spc="0" dirty="0">
                <a:solidFill>
                  <a:schemeClr val="bg1"/>
                </a:solidFill>
                <a:latin typeface="Montserrat Medium" pitchFamily="2" charset="77"/>
              </a:rPr>
              <a:t>stated that because of their race, they were perceived </a:t>
            </a:r>
            <a:br>
              <a:rPr lang="en-US" sz="1100" b="0" spc="0" dirty="0">
                <a:solidFill>
                  <a:schemeClr val="bg1"/>
                </a:solidFill>
                <a:latin typeface="Montserrat Medium" pitchFamily="2" charset="77"/>
              </a:rPr>
            </a:br>
            <a:r>
              <a:rPr lang="en-US" sz="1100" b="0" spc="0" dirty="0">
                <a:solidFill>
                  <a:schemeClr val="bg1"/>
                </a:solidFill>
                <a:latin typeface="Montserrat Medium" pitchFamily="2" charset="77"/>
              </a:rPr>
              <a:t>as less competent, skilled </a:t>
            </a:r>
            <a:br>
              <a:rPr lang="en-US" sz="1100" b="0" spc="0" dirty="0">
                <a:solidFill>
                  <a:schemeClr val="bg1"/>
                </a:solidFill>
                <a:latin typeface="Montserrat Medium" pitchFamily="2" charset="77"/>
              </a:rPr>
            </a:br>
            <a:r>
              <a:rPr lang="en-US" sz="1100" b="0" spc="0" dirty="0">
                <a:solidFill>
                  <a:schemeClr val="bg1"/>
                </a:solidFill>
                <a:latin typeface="Montserrat Medium" pitchFamily="2" charset="77"/>
              </a:rPr>
              <a:t>or capable.</a:t>
            </a:r>
          </a:p>
          <a:p>
            <a:pPr algn="ctr">
              <a:lnSpc>
                <a:spcPct val="100000"/>
              </a:lnSpc>
            </a:pPr>
            <a:endParaRPr lang="en-US" sz="1100" b="0" spc="0" dirty="0">
              <a:solidFill>
                <a:schemeClr val="bg1"/>
              </a:solidFill>
              <a:latin typeface="Montserrat Medium" pitchFamily="2" charset="77"/>
            </a:endParaRPr>
          </a:p>
          <a:p>
            <a:pPr algn="ctr">
              <a:lnSpc>
                <a:spcPct val="100000"/>
              </a:lnSpc>
            </a:pPr>
            <a:endParaRPr lang="en-US" sz="1100" b="0" spc="0" dirty="0">
              <a:solidFill>
                <a:schemeClr val="bg1"/>
              </a:solidFill>
              <a:latin typeface="Montserrat Medium" pitchFamily="2" charset="77"/>
            </a:endParaRPr>
          </a:p>
        </p:txBody>
      </p:sp>
      <p:grpSp>
        <p:nvGrpSpPr>
          <p:cNvPr id="7" name="Group 6">
            <a:extLst>
              <a:ext uri="{FF2B5EF4-FFF2-40B4-BE49-F238E27FC236}">
                <a16:creationId xmlns:a16="http://schemas.microsoft.com/office/drawing/2014/main" id="{CEA7ED2F-AAD3-6854-15AC-A464F4426C9B}"/>
              </a:ext>
            </a:extLst>
          </p:cNvPr>
          <p:cNvGrpSpPr/>
          <p:nvPr/>
        </p:nvGrpSpPr>
        <p:grpSpPr>
          <a:xfrm>
            <a:off x="3771629" y="2168525"/>
            <a:ext cx="1157135" cy="1134083"/>
            <a:chOff x="427871" y="4807280"/>
            <a:chExt cx="1157135" cy="1134083"/>
          </a:xfrm>
        </p:grpSpPr>
        <p:sp>
          <p:nvSpPr>
            <p:cNvPr id="36" name="Oval 35">
              <a:extLst>
                <a:ext uri="{FF2B5EF4-FFF2-40B4-BE49-F238E27FC236}">
                  <a16:creationId xmlns:a16="http://schemas.microsoft.com/office/drawing/2014/main" id="{A390E9B0-E727-C16A-35B9-5BF3663197A3}"/>
                </a:ext>
              </a:extLst>
            </p:cNvPr>
            <p:cNvSpPr/>
            <p:nvPr/>
          </p:nvSpPr>
          <p:spPr>
            <a:xfrm>
              <a:off x="427871" y="4807280"/>
              <a:ext cx="1134083" cy="113408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Google Shape;91;g13c822bde9e_0_29">
              <a:extLst>
                <a:ext uri="{FF2B5EF4-FFF2-40B4-BE49-F238E27FC236}">
                  <a16:creationId xmlns:a16="http://schemas.microsoft.com/office/drawing/2014/main" id="{5E0D64DE-D08C-F029-A82B-7315FA063F87}"/>
                </a:ext>
              </a:extLst>
            </p:cNvPr>
            <p:cNvSpPr txBox="1"/>
            <p:nvPr/>
          </p:nvSpPr>
          <p:spPr>
            <a:xfrm>
              <a:off x="450923" y="5135055"/>
              <a:ext cx="113408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dirty="0">
                  <a:solidFill>
                    <a:srgbClr val="000000"/>
                  </a:solidFill>
                  <a:latin typeface="Montserrat SemiBold" pitchFamily="2" charset="77"/>
                  <a:ea typeface="Roboto"/>
                  <a:cs typeface="Roboto"/>
                  <a:sym typeface="Roboto"/>
                </a:rPr>
                <a:t>75</a:t>
              </a:r>
              <a:r>
                <a:rPr lang="en-GB" sz="2800" b="1" u="none" strike="noStrike" cap="none" dirty="0">
                  <a:solidFill>
                    <a:srgbClr val="000000"/>
                  </a:solidFill>
                  <a:latin typeface="Montserrat SemiBold" pitchFamily="2" charset="77"/>
                  <a:ea typeface="Roboto"/>
                  <a:cs typeface="Roboto"/>
                  <a:sym typeface="Roboto"/>
                </a:rPr>
                <a:t>%</a:t>
              </a:r>
              <a:endParaRPr sz="2800" b="1" u="none" strike="noStrike" cap="none" dirty="0">
                <a:solidFill>
                  <a:srgbClr val="000000"/>
                </a:solidFill>
                <a:latin typeface="Montserrat SemiBold" pitchFamily="2" charset="77"/>
                <a:ea typeface="Roboto"/>
                <a:cs typeface="Roboto"/>
                <a:sym typeface="Roboto"/>
              </a:endParaRPr>
            </a:p>
          </p:txBody>
        </p:sp>
      </p:grpSp>
      <p:sp>
        <p:nvSpPr>
          <p:cNvPr id="52" name="Title 3">
            <a:extLst>
              <a:ext uri="{FF2B5EF4-FFF2-40B4-BE49-F238E27FC236}">
                <a16:creationId xmlns:a16="http://schemas.microsoft.com/office/drawing/2014/main" id="{89A106D0-9604-45AE-33E8-9A32AD1051BE}"/>
              </a:ext>
            </a:extLst>
          </p:cNvPr>
          <p:cNvSpPr txBox="1">
            <a:spLocks/>
          </p:cNvSpPr>
          <p:nvPr/>
        </p:nvSpPr>
        <p:spPr>
          <a:xfrm>
            <a:off x="8888629" y="3444397"/>
            <a:ext cx="137049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100" b="0" spc="0" dirty="0">
                <a:solidFill>
                  <a:schemeClr val="bg1"/>
                </a:solidFill>
                <a:latin typeface="Montserrat Medium" pitchFamily="2" charset="77"/>
              </a:rPr>
              <a:t>stated that there was a perceived lack </a:t>
            </a:r>
            <a:br>
              <a:rPr lang="en-US" sz="1100" b="0" spc="0" dirty="0">
                <a:solidFill>
                  <a:schemeClr val="bg1"/>
                </a:solidFill>
                <a:latin typeface="Montserrat Medium" pitchFamily="2" charset="77"/>
              </a:rPr>
            </a:br>
            <a:r>
              <a:rPr lang="en-US" sz="1100" b="0" spc="0" dirty="0">
                <a:solidFill>
                  <a:schemeClr val="bg1"/>
                </a:solidFill>
                <a:latin typeface="Montserrat Medium" pitchFamily="2" charset="77"/>
              </a:rPr>
              <a:t>of acceptance and a feeling of belongingness with the public, private sector and business institutions.</a:t>
            </a:r>
          </a:p>
          <a:p>
            <a:pPr algn="ctr">
              <a:lnSpc>
                <a:spcPct val="100000"/>
              </a:lnSpc>
            </a:pPr>
            <a:endParaRPr lang="en-US" sz="1100" b="0" spc="0" dirty="0">
              <a:solidFill>
                <a:schemeClr val="bg1"/>
              </a:solidFill>
              <a:latin typeface="Montserrat Medium" pitchFamily="2" charset="77"/>
            </a:endParaRPr>
          </a:p>
          <a:p>
            <a:pPr algn="ctr">
              <a:lnSpc>
                <a:spcPct val="100000"/>
              </a:lnSpc>
            </a:pPr>
            <a:endParaRPr lang="en-US" sz="1100" b="0" spc="0" dirty="0">
              <a:solidFill>
                <a:schemeClr val="bg1"/>
              </a:solidFill>
              <a:latin typeface="Montserrat Medium" pitchFamily="2" charset="77"/>
            </a:endParaRPr>
          </a:p>
        </p:txBody>
      </p:sp>
      <p:grpSp>
        <p:nvGrpSpPr>
          <p:cNvPr id="3" name="Group 2">
            <a:extLst>
              <a:ext uri="{FF2B5EF4-FFF2-40B4-BE49-F238E27FC236}">
                <a16:creationId xmlns:a16="http://schemas.microsoft.com/office/drawing/2014/main" id="{1C2DE96A-136D-F15A-AD0D-A8FA8822F0E6}"/>
              </a:ext>
            </a:extLst>
          </p:cNvPr>
          <p:cNvGrpSpPr/>
          <p:nvPr/>
        </p:nvGrpSpPr>
        <p:grpSpPr>
          <a:xfrm>
            <a:off x="9040701" y="2167887"/>
            <a:ext cx="1134083" cy="1134083"/>
            <a:chOff x="3738409" y="3818269"/>
            <a:chExt cx="1134083" cy="1134083"/>
          </a:xfrm>
        </p:grpSpPr>
        <p:sp>
          <p:nvSpPr>
            <p:cNvPr id="39" name="Oval 38">
              <a:extLst>
                <a:ext uri="{FF2B5EF4-FFF2-40B4-BE49-F238E27FC236}">
                  <a16:creationId xmlns:a16="http://schemas.microsoft.com/office/drawing/2014/main" id="{82618CB3-1DA1-BF88-3FE4-B88CD37A62C4}"/>
                </a:ext>
              </a:extLst>
            </p:cNvPr>
            <p:cNvSpPr/>
            <p:nvPr/>
          </p:nvSpPr>
          <p:spPr>
            <a:xfrm>
              <a:off x="3738409" y="3818269"/>
              <a:ext cx="1134083" cy="1134083"/>
            </a:xfrm>
            <a:prstGeom prst="ellipse">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Google Shape;91;g13c822bde9e_0_29">
              <a:extLst>
                <a:ext uri="{FF2B5EF4-FFF2-40B4-BE49-F238E27FC236}">
                  <a16:creationId xmlns:a16="http://schemas.microsoft.com/office/drawing/2014/main" id="{132504B3-4EA7-7539-F267-908D4CDCD8D9}"/>
                </a:ext>
              </a:extLst>
            </p:cNvPr>
            <p:cNvSpPr txBox="1"/>
            <p:nvPr/>
          </p:nvSpPr>
          <p:spPr>
            <a:xfrm>
              <a:off x="3738409" y="4122992"/>
              <a:ext cx="113408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dirty="0">
                  <a:solidFill>
                    <a:srgbClr val="000000"/>
                  </a:solidFill>
                  <a:latin typeface="Montserrat SemiBold" pitchFamily="2" charset="77"/>
                  <a:ea typeface="Roboto"/>
                  <a:cs typeface="Roboto"/>
                  <a:sym typeface="Roboto"/>
                </a:rPr>
                <a:t>58</a:t>
              </a:r>
              <a:r>
                <a:rPr lang="en-GB" sz="2800" b="1" u="none" strike="noStrike" cap="none" dirty="0">
                  <a:solidFill>
                    <a:srgbClr val="000000"/>
                  </a:solidFill>
                  <a:latin typeface="Montserrat SemiBold" pitchFamily="2" charset="77"/>
                  <a:ea typeface="Roboto"/>
                  <a:cs typeface="Roboto"/>
                  <a:sym typeface="Roboto"/>
                </a:rPr>
                <a:t>%</a:t>
              </a:r>
              <a:endParaRPr sz="2800" b="1" u="none" strike="noStrike" cap="none" dirty="0">
                <a:solidFill>
                  <a:srgbClr val="000000"/>
                </a:solidFill>
                <a:latin typeface="Montserrat SemiBold" pitchFamily="2" charset="77"/>
                <a:ea typeface="Roboto"/>
                <a:cs typeface="Roboto"/>
                <a:sym typeface="Roboto"/>
              </a:endParaRPr>
            </a:p>
          </p:txBody>
        </p:sp>
      </p:grpSp>
      <p:cxnSp>
        <p:nvCxnSpPr>
          <p:cNvPr id="2" name="Straight Connector 1">
            <a:extLst>
              <a:ext uri="{FF2B5EF4-FFF2-40B4-BE49-F238E27FC236}">
                <a16:creationId xmlns:a16="http://schemas.microsoft.com/office/drawing/2014/main" id="{640B1FB7-0A0D-25CA-F26C-1007488A826A}"/>
              </a:ext>
            </a:extLst>
          </p:cNvPr>
          <p:cNvCxnSpPr>
            <a:cxnSpLocks/>
          </p:cNvCxnSpPr>
          <p:nvPr/>
        </p:nvCxnSpPr>
        <p:spPr>
          <a:xfrm>
            <a:off x="1717373" y="1736725"/>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ABB2AF-6C53-161C-CC61-50E092810D06}"/>
              </a:ext>
            </a:extLst>
          </p:cNvPr>
          <p:cNvCxnSpPr>
            <a:cxnSpLocks/>
          </p:cNvCxnSpPr>
          <p:nvPr/>
        </p:nvCxnSpPr>
        <p:spPr>
          <a:xfrm>
            <a:off x="3475549" y="1709309"/>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FA28A4-9A22-8F1F-5515-A7A6228D137C}"/>
              </a:ext>
            </a:extLst>
          </p:cNvPr>
          <p:cNvCxnSpPr>
            <a:cxnSpLocks/>
          </p:cNvCxnSpPr>
          <p:nvPr/>
        </p:nvCxnSpPr>
        <p:spPr>
          <a:xfrm>
            <a:off x="5192837" y="1709309"/>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D9953-1AFE-A1E0-EBC3-20444CB57B51}"/>
              </a:ext>
            </a:extLst>
          </p:cNvPr>
          <p:cNvCxnSpPr>
            <a:cxnSpLocks/>
          </p:cNvCxnSpPr>
          <p:nvPr/>
        </p:nvCxnSpPr>
        <p:spPr>
          <a:xfrm>
            <a:off x="6910124" y="1709309"/>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E3C609-0D5A-95DF-D03E-7C1F7E98964A}"/>
              </a:ext>
            </a:extLst>
          </p:cNvPr>
          <p:cNvCxnSpPr>
            <a:cxnSpLocks/>
          </p:cNvCxnSpPr>
          <p:nvPr/>
        </p:nvCxnSpPr>
        <p:spPr>
          <a:xfrm>
            <a:off x="8694319" y="1709309"/>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488FAF-5319-6E1B-7CE8-6203432F91B1}"/>
              </a:ext>
            </a:extLst>
          </p:cNvPr>
          <p:cNvCxnSpPr>
            <a:cxnSpLocks/>
          </p:cNvCxnSpPr>
          <p:nvPr/>
        </p:nvCxnSpPr>
        <p:spPr>
          <a:xfrm>
            <a:off x="10456212" y="1709309"/>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519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erson in a suit smiling&#10;&#10;Description automatically generated with low confidence">
            <a:extLst>
              <a:ext uri="{FF2B5EF4-FFF2-40B4-BE49-F238E27FC236}">
                <a16:creationId xmlns:a16="http://schemas.microsoft.com/office/drawing/2014/main" id="{5AB677CF-C51B-A681-A0B9-4C777CBC165B}"/>
              </a:ext>
            </a:extLst>
          </p:cNvPr>
          <p:cNvPicPr>
            <a:picLocks noChangeAspect="1"/>
          </p:cNvPicPr>
          <p:nvPr/>
        </p:nvPicPr>
        <p:blipFill rotWithShape="1">
          <a:blip r:embed="rId2" r:link="rId3"/>
          <a:srcRect b="15598"/>
          <a:stretch>
            <a:fill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5564A428-526B-97EA-09CB-D34F4DACBD2A}"/>
              </a:ext>
            </a:extLst>
          </p:cNvPr>
          <p:cNvSpPr/>
          <p:nvPr/>
        </p:nvSpPr>
        <p:spPr>
          <a:xfrm>
            <a:off x="1" y="0"/>
            <a:ext cx="12191999" cy="6858000"/>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BFBFB"/>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id="{0B8B5A40-3473-767F-C694-6B3644987942}"/>
              </a:ext>
            </a:extLst>
          </p:cNvPr>
          <p:cNvSpPr txBox="1">
            <a:spLocks/>
          </p:cNvSpPr>
          <p:nvPr/>
        </p:nvSpPr>
        <p:spPr>
          <a:xfrm>
            <a:off x="6167438" y="1445078"/>
            <a:ext cx="4767944" cy="1747157"/>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60" normalizeH="0" baseline="0" noProof="0" dirty="0">
                <a:ln>
                  <a:noFill/>
                </a:ln>
                <a:solidFill>
                  <a:srgbClr val="86E6CD"/>
                </a:solidFill>
                <a:effectLst/>
                <a:uLnTx/>
                <a:uFillTx/>
                <a:latin typeface="Montserrat" pitchFamily="2" charset="77"/>
                <a:ea typeface="+mj-ea"/>
                <a:cs typeface="+mj-cs"/>
              </a:rPr>
              <a:t> ACCESS TO OPPORTUNITIES </a:t>
            </a:r>
          </a:p>
        </p:txBody>
      </p:sp>
      <p:sp>
        <p:nvSpPr>
          <p:cNvPr id="12" name="Title 3">
            <a:extLst>
              <a:ext uri="{FF2B5EF4-FFF2-40B4-BE49-F238E27FC236}">
                <a16:creationId xmlns:a16="http://schemas.microsoft.com/office/drawing/2014/main" id="{540A56F4-4E12-A20F-71E6-A563A2248021}"/>
              </a:ext>
            </a:extLst>
          </p:cNvPr>
          <p:cNvSpPr txBox="1">
            <a:spLocks/>
          </p:cNvSpPr>
          <p:nvPr/>
        </p:nvSpPr>
        <p:spPr>
          <a:xfrm>
            <a:off x="5962824" y="3028496"/>
            <a:ext cx="5373740" cy="34267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60" normalizeH="0" baseline="0" noProof="0" dirty="0">
                <a:ln>
                  <a:noFill/>
                </a:ln>
                <a:solidFill>
                  <a:srgbClr val="B9A46D"/>
                </a:solidFill>
                <a:effectLst/>
                <a:uLnTx/>
                <a:uFillTx/>
                <a:latin typeface="Montserrat" pitchFamily="2" charset="77"/>
                <a:ea typeface="+mj-ea"/>
                <a:cs typeface="+mj-cs"/>
              </a:rPr>
              <a:t>Supplier diversity is a proactive procurement strategy that encourages </a:t>
            </a:r>
            <a:r>
              <a:rPr kumimoji="0" lang="en-US" sz="1800" b="1" i="0" u="none" strike="noStrike" kern="1200" cap="none" spc="-60" normalizeH="0" baseline="0" noProof="0" dirty="0" err="1">
                <a:ln>
                  <a:noFill/>
                </a:ln>
                <a:solidFill>
                  <a:srgbClr val="B9A46D"/>
                </a:solidFill>
                <a:effectLst/>
                <a:uLnTx/>
                <a:uFillTx/>
                <a:latin typeface="Montserrat" pitchFamily="2" charset="77"/>
                <a:ea typeface="+mj-ea"/>
                <a:cs typeface="+mj-cs"/>
              </a:rPr>
              <a:t>organisations</a:t>
            </a:r>
            <a:r>
              <a:rPr kumimoji="0" lang="en-US" sz="1800" b="1" i="0" u="none" strike="noStrike" kern="1200" cap="none" spc="-60" normalizeH="0" baseline="0" noProof="0" dirty="0">
                <a:ln>
                  <a:noFill/>
                </a:ln>
                <a:solidFill>
                  <a:srgbClr val="B9A46D"/>
                </a:solidFill>
                <a:effectLst/>
                <a:uLnTx/>
                <a:uFillTx/>
                <a:latin typeface="Montserrat" pitchFamily="2" charset="77"/>
                <a:ea typeface="+mj-ea"/>
                <a:cs typeface="+mj-cs"/>
              </a:rPr>
              <a:t> to include minority-owned businesses that are underrepresented in their supply base.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60" normalizeH="0" baseline="0" noProof="0" dirty="0">
              <a:ln>
                <a:noFill/>
              </a:ln>
              <a:solidFill>
                <a:srgbClr val="FBFBFB"/>
              </a:solidFill>
              <a:effectLst/>
              <a:uLnTx/>
              <a:uFillTx/>
              <a:latin typeface="Montserrat" pitchFamily="2" charset="77"/>
              <a:ea typeface="+mj-ea"/>
              <a:cs typeface="+mj-cs"/>
            </a:endParaRPr>
          </a:p>
        </p:txBody>
      </p:sp>
    </p:spTree>
    <p:extLst>
      <p:ext uri="{BB962C8B-B14F-4D97-AF65-F5344CB8AC3E}">
        <p14:creationId xmlns:p14="http://schemas.microsoft.com/office/powerpoint/2010/main" val="4207940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a:blip r:embed="rId2" r:link="rId3"/>
          <a:srcRect t="7795" b="7795"/>
          <a:stretch>
            <a:fillRect/>
          </a:stretch>
        </p:blipFill>
        <p:spPr>
          <a:xfrm>
            <a:off x="0" y="0"/>
            <a:ext cx="12222600" cy="6885168"/>
          </a:xfrm>
        </p:spPr>
      </p:pic>
      <p:sp>
        <p:nvSpPr>
          <p:cNvPr id="7" name="Rectangle 6">
            <a:extLst>
              <a:ext uri="{FF2B5EF4-FFF2-40B4-BE49-F238E27FC236}">
                <a16:creationId xmlns:a16="http://schemas.microsoft.com/office/drawing/2014/main" id="{530C91BF-9633-E142-2E56-E81629CF4AF2}"/>
              </a:ext>
            </a:extLst>
          </p:cNvPr>
          <p:cNvSpPr/>
          <p:nvPr/>
        </p:nvSpPr>
        <p:spPr>
          <a:xfrm>
            <a:off x="1" y="0"/>
            <a:ext cx="12191999" cy="6858000"/>
          </a:xfrm>
          <a:prstGeom prst="rect">
            <a:avLst/>
          </a:prstGeom>
          <a:solidFill>
            <a:srgbClr val="000000">
              <a:alpha val="654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hape&#10;&#10;Description automatically generated with low confidence">
            <a:extLst>
              <a:ext uri="{FF2B5EF4-FFF2-40B4-BE49-F238E27FC236}">
                <a16:creationId xmlns:a16="http://schemas.microsoft.com/office/drawing/2014/main" id="{2189B3DF-D2F3-17A0-A93B-5A27DA965DA4}"/>
              </a:ext>
            </a:extLst>
          </p:cNvPr>
          <p:cNvPicPr>
            <a:picLocks noChangeAspect="1"/>
          </p:cNvPicPr>
          <p:nvPr/>
        </p:nvPicPr>
        <p:blipFill rotWithShape="1">
          <a:blip r:embed="rId4" r:link="rId5">
            <a:alphaModFix amt="20000"/>
          </a:blip>
          <a:srcRect l="1" t="-29662" r="-220" b="-1"/>
          <a:stretch>
            <a:fillRect/>
          </a:stretch>
        </p:blipFill>
        <p:spPr>
          <a:xfrm rot="10800000">
            <a:off x="-12488249" y="0"/>
            <a:ext cx="12255762" cy="7394714"/>
          </a:xfrm>
          <a:prstGeom prst="rect">
            <a:avLst/>
          </a:prstGeom>
        </p:spPr>
      </p:pic>
      <p:sp>
        <p:nvSpPr>
          <p:cNvPr id="5" name="Title 3">
            <a:extLst>
              <a:ext uri="{FF2B5EF4-FFF2-40B4-BE49-F238E27FC236}">
                <a16:creationId xmlns:a16="http://schemas.microsoft.com/office/drawing/2014/main" id="{C872B06E-D3AB-38E6-55E5-ADDE02304EE2}"/>
              </a:ext>
            </a:extLst>
          </p:cNvPr>
          <p:cNvSpPr txBox="1">
            <a:spLocks/>
          </p:cNvSpPr>
          <p:nvPr/>
        </p:nvSpPr>
        <p:spPr>
          <a:xfrm>
            <a:off x="1395824" y="1856943"/>
            <a:ext cx="9358311" cy="262663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dirty="0">
                <a:solidFill>
                  <a:srgbClr val="B9A46D"/>
                </a:solidFill>
              </a:rPr>
              <a:t>Such differences in business outcomes can therefore only be explained by a host of interconnected and systemic factors. These include differences in access to finance, social capital, deprivation and household income, as well as the under-representation of certain ethnic groups among managers, directors, and officials in the workplace, which reduces the opportunity to develop business-relevant skills, knowledge and networks</a:t>
            </a:r>
          </a:p>
        </p:txBody>
      </p:sp>
      <p:sp>
        <p:nvSpPr>
          <p:cNvPr id="3" name="TextBox 2">
            <a:extLst>
              <a:ext uri="{FF2B5EF4-FFF2-40B4-BE49-F238E27FC236}">
                <a16:creationId xmlns:a16="http://schemas.microsoft.com/office/drawing/2014/main" id="{27B4A519-37FB-4F93-0C7B-9CA524C9FAB5}"/>
              </a:ext>
            </a:extLst>
          </p:cNvPr>
          <p:cNvSpPr txBox="1"/>
          <p:nvPr/>
        </p:nvSpPr>
        <p:spPr>
          <a:xfrm>
            <a:off x="4878803" y="5212783"/>
            <a:ext cx="2329294" cy="219932"/>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rgbClr val="86E6CD"/>
                </a:solidFill>
                <a:effectLst/>
                <a:uLnTx/>
                <a:uFillTx/>
                <a:latin typeface="Libre Caslon Display" pitchFamily="2" charset="77"/>
                <a:cs typeface="BIG CASLON MEDIUM" panose="02000603090000020003" pitchFamily="2" charset="-79"/>
                <a:sym typeface="Arial"/>
              </a:rPr>
              <a:t> British Business Bank - 2020</a:t>
            </a:r>
            <a:endParaRPr kumimoji="0" lang="en-US" sz="1200" b="1" u="none" strike="noStrike" kern="1200" cap="none" spc="0" normalizeH="0" baseline="0" noProof="0" dirty="0" err="1">
              <a:ln>
                <a:noFill/>
              </a:ln>
              <a:solidFill>
                <a:srgbClr val="86E6CD"/>
              </a:solidFill>
              <a:effectLst/>
              <a:uLnTx/>
              <a:uFillTx/>
              <a:latin typeface="Libre Caslon Display" pitchFamily="2" charset="77"/>
              <a:cs typeface="BIG CASLON MEDIUM" panose="02000603090000020003" pitchFamily="2" charset="-79"/>
            </a:endParaRPr>
          </a:p>
        </p:txBody>
      </p:sp>
      <p:pic>
        <p:nvPicPr>
          <p:cNvPr id="9" name="Picture 8">
            <a:extLst>
              <a:ext uri="{FF2B5EF4-FFF2-40B4-BE49-F238E27FC236}">
                <a16:creationId xmlns:a16="http://schemas.microsoft.com/office/drawing/2014/main" id="{69C84DA8-56D6-1034-8F3D-22D5005FCF16}"/>
              </a:ext>
            </a:extLst>
          </p:cNvPr>
          <p:cNvPicPr>
            <a:picLocks noChangeAspect="1"/>
          </p:cNvPicPr>
          <p:nvPr/>
        </p:nvPicPr>
        <p:blipFill>
          <a:blip r:embed="rId6"/>
          <a:stretch>
            <a:fillRect/>
          </a:stretch>
        </p:blipFill>
        <p:spPr>
          <a:xfrm rot="10800000">
            <a:off x="8142998" y="4578299"/>
            <a:ext cx="464974" cy="345409"/>
          </a:xfrm>
          <a:prstGeom prst="rect">
            <a:avLst/>
          </a:prstGeom>
        </p:spPr>
      </p:pic>
      <p:pic>
        <p:nvPicPr>
          <p:cNvPr id="13" name="Picture 12">
            <a:extLst>
              <a:ext uri="{FF2B5EF4-FFF2-40B4-BE49-F238E27FC236}">
                <a16:creationId xmlns:a16="http://schemas.microsoft.com/office/drawing/2014/main" id="{E2A2B715-49BE-5B75-F849-9781DD55D0AE}"/>
              </a:ext>
            </a:extLst>
          </p:cNvPr>
          <p:cNvPicPr>
            <a:picLocks noChangeAspect="1"/>
          </p:cNvPicPr>
          <p:nvPr/>
        </p:nvPicPr>
        <p:blipFill>
          <a:blip r:embed="rId6"/>
          <a:stretch>
            <a:fillRect/>
          </a:stretch>
        </p:blipFill>
        <p:spPr>
          <a:xfrm>
            <a:off x="1132737" y="1708483"/>
            <a:ext cx="464974" cy="345409"/>
          </a:xfrm>
          <a:prstGeom prst="rect">
            <a:avLst/>
          </a:prstGeom>
        </p:spPr>
      </p:pic>
    </p:spTree>
    <p:extLst>
      <p:ext uri="{BB962C8B-B14F-4D97-AF65-F5344CB8AC3E}">
        <p14:creationId xmlns:p14="http://schemas.microsoft.com/office/powerpoint/2010/main" val="189360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96766"/>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THE STATE OF THE NATION: Ethnic Minority </a:t>
            </a:r>
            <a:br>
              <a:rPr lang="en-US" sz="2800" dirty="0">
                <a:solidFill>
                  <a:schemeClr val="bg1"/>
                </a:solidFill>
              </a:rPr>
            </a:br>
            <a:r>
              <a:rPr lang="en-US" sz="2800" dirty="0">
                <a:solidFill>
                  <a:schemeClr val="bg1"/>
                </a:solidFill>
              </a:rPr>
              <a:t>Businesses (EMBs) in the UK</a:t>
            </a:r>
          </a:p>
        </p:txBody>
      </p:sp>
      <p:sp>
        <p:nvSpPr>
          <p:cNvPr id="13" name="Oval 12">
            <a:extLst>
              <a:ext uri="{FF2B5EF4-FFF2-40B4-BE49-F238E27FC236}">
                <a16:creationId xmlns:a16="http://schemas.microsoft.com/office/drawing/2014/main" id="{6E316619-BE9C-15F7-B14E-B8503FCF1FCC}"/>
              </a:ext>
            </a:extLst>
          </p:cNvPr>
          <p:cNvSpPr/>
          <p:nvPr/>
        </p:nvSpPr>
        <p:spPr>
          <a:xfrm>
            <a:off x="1807592" y="-1974886"/>
            <a:ext cx="1457854" cy="1457854"/>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itle 3">
            <a:extLst>
              <a:ext uri="{FF2B5EF4-FFF2-40B4-BE49-F238E27FC236}">
                <a16:creationId xmlns:a16="http://schemas.microsoft.com/office/drawing/2014/main" id="{0CFAA751-3B5B-5DFD-340A-402C0EDC1DE4}"/>
              </a:ext>
            </a:extLst>
          </p:cNvPr>
          <p:cNvSpPr txBox="1">
            <a:spLocks/>
          </p:cNvSpPr>
          <p:nvPr/>
        </p:nvSpPr>
        <p:spPr>
          <a:xfrm>
            <a:off x="1397327" y="3010032"/>
            <a:ext cx="242525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The public sector across the UK, from hospitals and schools to central government, police forces and universities, spends about £290 billion a year through public procurement”</a:t>
            </a:r>
          </a:p>
          <a:p>
            <a:pPr>
              <a:lnSpc>
                <a:spcPct val="100000"/>
              </a:lnSpc>
            </a:pPr>
            <a:endParaRPr lang="en-US" sz="1400" b="0" spc="0" dirty="0">
              <a:solidFill>
                <a:schemeClr val="bg1"/>
              </a:solidFill>
              <a:latin typeface="Montserrat Medium" pitchFamily="2" charset="77"/>
            </a:endParaRPr>
          </a:p>
        </p:txBody>
      </p:sp>
      <p:sp>
        <p:nvSpPr>
          <p:cNvPr id="57" name="Title 3">
            <a:extLst>
              <a:ext uri="{FF2B5EF4-FFF2-40B4-BE49-F238E27FC236}">
                <a16:creationId xmlns:a16="http://schemas.microsoft.com/office/drawing/2014/main" id="{DF6A45A2-E4AE-A5E6-C690-FBA369295C73}"/>
              </a:ext>
            </a:extLst>
          </p:cNvPr>
          <p:cNvSpPr txBox="1">
            <a:spLocks/>
          </p:cNvSpPr>
          <p:nvPr/>
        </p:nvSpPr>
        <p:spPr>
          <a:xfrm>
            <a:off x="1397327" y="2382483"/>
            <a:ext cx="3187816"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£290 billion </a:t>
            </a:r>
            <a:endParaRPr lang="en-US" sz="2600" dirty="0">
              <a:solidFill>
                <a:srgbClr val="86E6CD"/>
              </a:solidFill>
            </a:endParaRPr>
          </a:p>
        </p:txBody>
      </p:sp>
      <p:sp>
        <p:nvSpPr>
          <p:cNvPr id="25" name="Title 3">
            <a:extLst>
              <a:ext uri="{FF2B5EF4-FFF2-40B4-BE49-F238E27FC236}">
                <a16:creationId xmlns:a16="http://schemas.microsoft.com/office/drawing/2014/main" id="{C57384B7-E414-0B16-B7CD-2D197BE0DB82}"/>
              </a:ext>
            </a:extLst>
          </p:cNvPr>
          <p:cNvSpPr txBox="1">
            <a:spLocks/>
          </p:cNvSpPr>
          <p:nvPr/>
        </p:nvSpPr>
        <p:spPr>
          <a:xfrm>
            <a:off x="6940459" y="1377348"/>
            <a:ext cx="300889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Ethnically MINORITY Businesses (EMBs) represent nearly 7% of all registered businesses in the UK. 1 in 6 businesses - almost 1 million - are majority owned and/or led by people from </a:t>
            </a:r>
            <a:r>
              <a:rPr lang="en-US" sz="1400" b="0" spc="0" dirty="0" err="1">
                <a:solidFill>
                  <a:schemeClr val="bg1"/>
                </a:solidFill>
                <a:latin typeface="Montserrat Medium" pitchFamily="2" charset="77"/>
              </a:rPr>
              <a:t>marginalised</a:t>
            </a:r>
            <a:r>
              <a:rPr lang="en-US" sz="1400" b="0" spc="0" dirty="0">
                <a:solidFill>
                  <a:schemeClr val="bg1"/>
                </a:solidFill>
                <a:latin typeface="Montserrat Medium" pitchFamily="2" charset="77"/>
              </a:rPr>
              <a:t> ethnic communities. </a:t>
            </a:r>
            <a:endParaRPr lang="en-US" sz="1000" b="0" dirty="0">
              <a:solidFill>
                <a:srgbClr val="86E6CD"/>
              </a:solidFill>
              <a:latin typeface="Montserrat Medium" pitchFamily="2" charset="77"/>
            </a:endParaRPr>
          </a:p>
        </p:txBody>
      </p:sp>
      <p:cxnSp>
        <p:nvCxnSpPr>
          <p:cNvPr id="28" name="Straight Connector 27">
            <a:extLst>
              <a:ext uri="{FF2B5EF4-FFF2-40B4-BE49-F238E27FC236}">
                <a16:creationId xmlns:a16="http://schemas.microsoft.com/office/drawing/2014/main" id="{BEE021B6-EA96-9E41-BA87-F8C24EC0B813}"/>
              </a:ext>
            </a:extLst>
          </p:cNvPr>
          <p:cNvCxnSpPr>
            <a:cxnSpLocks/>
          </p:cNvCxnSpPr>
          <p:nvPr/>
        </p:nvCxnSpPr>
        <p:spPr>
          <a:xfrm>
            <a:off x="6096000" y="1488860"/>
            <a:ext cx="0" cy="3880279"/>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C6A8448-30F9-E103-6038-9F017EE04602}"/>
              </a:ext>
            </a:extLst>
          </p:cNvPr>
          <p:cNvGrpSpPr/>
          <p:nvPr/>
        </p:nvGrpSpPr>
        <p:grpSpPr>
          <a:xfrm>
            <a:off x="3822582" y="3088690"/>
            <a:ext cx="808471" cy="1661185"/>
            <a:chOff x="3006435" y="2475129"/>
            <a:chExt cx="1061375" cy="2180833"/>
          </a:xfrm>
        </p:grpSpPr>
        <p:pic>
          <p:nvPicPr>
            <p:cNvPr id="15" name="Picture 14">
              <a:extLst>
                <a:ext uri="{FF2B5EF4-FFF2-40B4-BE49-F238E27FC236}">
                  <a16:creationId xmlns:a16="http://schemas.microsoft.com/office/drawing/2014/main" id="{D84BA468-6604-7AD3-D9F9-4F52A3CE8C8A}"/>
                </a:ext>
              </a:extLst>
            </p:cNvPr>
            <p:cNvPicPr>
              <a:picLocks noChangeAspect="1"/>
            </p:cNvPicPr>
            <p:nvPr/>
          </p:nvPicPr>
          <p:blipFill>
            <a:blip r:embed="rId3"/>
            <a:stretch>
              <a:fillRect/>
            </a:stretch>
          </p:blipFill>
          <p:spPr>
            <a:xfrm>
              <a:off x="3008846" y="2475129"/>
              <a:ext cx="1058964" cy="674189"/>
            </a:xfrm>
            <a:prstGeom prst="rect">
              <a:avLst/>
            </a:prstGeom>
          </p:spPr>
        </p:pic>
        <p:pic>
          <p:nvPicPr>
            <p:cNvPr id="16" name="Picture 15">
              <a:extLst>
                <a:ext uri="{FF2B5EF4-FFF2-40B4-BE49-F238E27FC236}">
                  <a16:creationId xmlns:a16="http://schemas.microsoft.com/office/drawing/2014/main" id="{CC89554F-A672-4B44-2168-0503929B0A6F}"/>
                </a:ext>
              </a:extLst>
            </p:cNvPr>
            <p:cNvPicPr>
              <a:picLocks noChangeAspect="1"/>
            </p:cNvPicPr>
            <p:nvPr/>
          </p:nvPicPr>
          <p:blipFill>
            <a:blip r:embed="rId3"/>
            <a:stretch>
              <a:fillRect/>
            </a:stretch>
          </p:blipFill>
          <p:spPr>
            <a:xfrm>
              <a:off x="3008846" y="3227976"/>
              <a:ext cx="1058964" cy="674189"/>
            </a:xfrm>
            <a:prstGeom prst="rect">
              <a:avLst/>
            </a:prstGeom>
          </p:spPr>
        </p:pic>
        <p:pic>
          <p:nvPicPr>
            <p:cNvPr id="19" name="Picture 18">
              <a:extLst>
                <a:ext uri="{FF2B5EF4-FFF2-40B4-BE49-F238E27FC236}">
                  <a16:creationId xmlns:a16="http://schemas.microsoft.com/office/drawing/2014/main" id="{5007BF6E-7B72-58EF-6B5A-83C2EF3FD3DB}"/>
                </a:ext>
              </a:extLst>
            </p:cNvPr>
            <p:cNvPicPr>
              <a:picLocks noChangeAspect="1"/>
            </p:cNvPicPr>
            <p:nvPr/>
          </p:nvPicPr>
          <p:blipFill>
            <a:blip r:embed="rId3"/>
            <a:stretch>
              <a:fillRect/>
            </a:stretch>
          </p:blipFill>
          <p:spPr>
            <a:xfrm>
              <a:off x="3006435" y="3981773"/>
              <a:ext cx="1058964" cy="674189"/>
            </a:xfrm>
            <a:prstGeom prst="rect">
              <a:avLst/>
            </a:prstGeom>
          </p:spPr>
        </p:pic>
      </p:grpSp>
      <p:sp>
        <p:nvSpPr>
          <p:cNvPr id="33" name="Title 3">
            <a:extLst>
              <a:ext uri="{FF2B5EF4-FFF2-40B4-BE49-F238E27FC236}">
                <a16:creationId xmlns:a16="http://schemas.microsoft.com/office/drawing/2014/main" id="{591F9F94-72BD-62AF-ED73-CB5B5CDDA229}"/>
              </a:ext>
            </a:extLst>
          </p:cNvPr>
          <p:cNvSpPr txBox="1">
            <a:spLocks/>
          </p:cNvSpPr>
          <p:nvPr/>
        </p:nvSpPr>
        <p:spPr>
          <a:xfrm>
            <a:off x="6913625" y="6983335"/>
            <a:ext cx="4469077" cy="472628"/>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3600" dirty="0">
                <a:solidFill>
                  <a:srgbClr val="86E6CD"/>
                </a:solidFill>
              </a:rPr>
              <a:t>3 million people </a:t>
            </a:r>
            <a:endParaRPr lang="en-US" sz="2600" dirty="0">
              <a:solidFill>
                <a:srgbClr val="86E6CD"/>
              </a:solidFill>
            </a:endParaRPr>
          </a:p>
        </p:txBody>
      </p:sp>
      <p:sp>
        <p:nvSpPr>
          <p:cNvPr id="34" name="Title 3">
            <a:extLst>
              <a:ext uri="{FF2B5EF4-FFF2-40B4-BE49-F238E27FC236}">
                <a16:creationId xmlns:a16="http://schemas.microsoft.com/office/drawing/2014/main" id="{8E049C34-90A7-7DF4-428C-845D93695957}"/>
              </a:ext>
            </a:extLst>
          </p:cNvPr>
          <p:cNvSpPr txBox="1">
            <a:spLocks/>
          </p:cNvSpPr>
          <p:nvPr/>
        </p:nvSpPr>
        <p:spPr>
          <a:xfrm>
            <a:off x="6940460" y="3696109"/>
            <a:ext cx="265071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b="0" spc="0" dirty="0">
                <a:solidFill>
                  <a:schemeClr val="bg1"/>
                </a:solidFill>
                <a:latin typeface="Montserrat Medium" pitchFamily="2" charset="77"/>
              </a:rPr>
              <a:t>EMBs employee over 3 million people - 10% of the UK’s workforce - but attract less than 1% of corporate and public sector spending. </a:t>
            </a:r>
            <a:br>
              <a:rPr lang="en-US" sz="1400" b="0" spc="0" dirty="0">
                <a:solidFill>
                  <a:schemeClr val="bg1"/>
                </a:solidFill>
                <a:latin typeface="Montserrat Medium" pitchFamily="2" charset="77"/>
              </a:rPr>
            </a:br>
            <a:r>
              <a:rPr lang="en-US" sz="1200" b="0" spc="0" dirty="0">
                <a:solidFill>
                  <a:schemeClr val="bg1"/>
                </a:solidFill>
                <a:latin typeface="Montserrat Medium" pitchFamily="2" charset="77"/>
              </a:rPr>
              <a:t>(</a:t>
            </a:r>
            <a:r>
              <a:rPr lang="en-US" sz="1200" b="0" spc="0" dirty="0" err="1">
                <a:solidFill>
                  <a:schemeClr val="bg1"/>
                </a:solidFill>
                <a:latin typeface="Montserrat Medium" pitchFamily="2" charset="77"/>
              </a:rPr>
              <a:t>Deilight</a:t>
            </a:r>
            <a:r>
              <a:rPr lang="en-US" sz="1200" b="0" spc="0" dirty="0">
                <a:solidFill>
                  <a:schemeClr val="bg1"/>
                </a:solidFill>
                <a:latin typeface="Montserrat Medium" pitchFamily="2" charset="77"/>
              </a:rPr>
              <a:t> Consulting ,2022)</a:t>
            </a:r>
            <a:endParaRPr lang="en-US" sz="1200" b="0" dirty="0">
              <a:solidFill>
                <a:srgbClr val="86E6CD"/>
              </a:solidFill>
              <a:latin typeface="Montserrat Medium" pitchFamily="2" charset="77"/>
            </a:endParaRPr>
          </a:p>
        </p:txBody>
      </p:sp>
      <p:pic>
        <p:nvPicPr>
          <p:cNvPr id="35" name="Picture 34">
            <a:extLst>
              <a:ext uri="{FF2B5EF4-FFF2-40B4-BE49-F238E27FC236}">
                <a16:creationId xmlns:a16="http://schemas.microsoft.com/office/drawing/2014/main" id="{4030F41B-6144-9B21-7B8A-676AC334A382}"/>
              </a:ext>
            </a:extLst>
          </p:cNvPr>
          <p:cNvPicPr>
            <a:picLocks noChangeAspect="1"/>
          </p:cNvPicPr>
          <p:nvPr/>
        </p:nvPicPr>
        <p:blipFill>
          <a:blip r:embed="rId4"/>
          <a:stretch>
            <a:fillRect/>
          </a:stretch>
        </p:blipFill>
        <p:spPr>
          <a:xfrm>
            <a:off x="7036523" y="7704054"/>
            <a:ext cx="2367604" cy="521398"/>
          </a:xfrm>
          <a:prstGeom prst="rect">
            <a:avLst/>
          </a:prstGeom>
        </p:spPr>
      </p:pic>
      <p:sp>
        <p:nvSpPr>
          <p:cNvPr id="4" name="Title 3">
            <a:extLst>
              <a:ext uri="{FF2B5EF4-FFF2-40B4-BE49-F238E27FC236}">
                <a16:creationId xmlns:a16="http://schemas.microsoft.com/office/drawing/2014/main" id="{D18B6F97-1CF5-95E7-8847-4F3C46352C41}"/>
              </a:ext>
            </a:extLst>
          </p:cNvPr>
          <p:cNvSpPr txBox="1">
            <a:spLocks/>
          </p:cNvSpPr>
          <p:nvPr/>
        </p:nvSpPr>
        <p:spPr>
          <a:xfrm>
            <a:off x="1437428" y="6978922"/>
            <a:ext cx="4622060" cy="133959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b="0" spc="0" dirty="0">
                <a:solidFill>
                  <a:srgbClr val="FF00A4"/>
                </a:solidFill>
                <a:latin typeface="Montserrat Medium" pitchFamily="2" charset="77"/>
              </a:rPr>
              <a:t>do some of these facts repeat from previous slide?</a:t>
            </a:r>
            <a:endParaRPr lang="en-US" sz="1200" b="0" dirty="0">
              <a:solidFill>
                <a:srgbClr val="FF00A4"/>
              </a:solidFill>
              <a:latin typeface="Montserrat Medium" pitchFamily="2" charset="77"/>
            </a:endParaRPr>
          </a:p>
        </p:txBody>
      </p:sp>
      <p:pic>
        <p:nvPicPr>
          <p:cNvPr id="2" name="Picture 1">
            <a:extLst>
              <a:ext uri="{FF2B5EF4-FFF2-40B4-BE49-F238E27FC236}">
                <a16:creationId xmlns:a16="http://schemas.microsoft.com/office/drawing/2014/main" id="{56D6BD26-5441-14E5-2734-4231DCEC6DD1}"/>
              </a:ext>
            </a:extLst>
          </p:cNvPr>
          <p:cNvPicPr>
            <a:picLocks noChangeAspect="1"/>
          </p:cNvPicPr>
          <p:nvPr/>
        </p:nvPicPr>
        <p:blipFill>
          <a:blip r:embed="rId5"/>
          <a:stretch>
            <a:fillRect/>
          </a:stretch>
        </p:blipFill>
        <p:spPr>
          <a:xfrm>
            <a:off x="10153191" y="3602234"/>
            <a:ext cx="1447801" cy="1447801"/>
          </a:xfrm>
          <a:prstGeom prst="rect">
            <a:avLst/>
          </a:prstGeom>
        </p:spPr>
      </p:pic>
      <p:pic>
        <p:nvPicPr>
          <p:cNvPr id="7" name="Picture 6">
            <a:extLst>
              <a:ext uri="{FF2B5EF4-FFF2-40B4-BE49-F238E27FC236}">
                <a16:creationId xmlns:a16="http://schemas.microsoft.com/office/drawing/2014/main" id="{7DD1B9EE-17FA-D325-03AF-90F426A91433}"/>
              </a:ext>
            </a:extLst>
          </p:cNvPr>
          <p:cNvPicPr>
            <a:picLocks noChangeAspect="1"/>
          </p:cNvPicPr>
          <p:nvPr/>
        </p:nvPicPr>
        <p:blipFill>
          <a:blip r:embed="rId6"/>
          <a:stretch>
            <a:fillRect/>
          </a:stretch>
        </p:blipFill>
        <p:spPr>
          <a:xfrm>
            <a:off x="10156710" y="1471334"/>
            <a:ext cx="1407284" cy="1405681"/>
          </a:xfrm>
          <a:prstGeom prst="rect">
            <a:avLst/>
          </a:prstGeom>
        </p:spPr>
      </p:pic>
    </p:spTree>
    <p:extLst>
      <p:ext uri="{BB962C8B-B14F-4D97-AF65-F5344CB8AC3E}">
        <p14:creationId xmlns:p14="http://schemas.microsoft.com/office/powerpoint/2010/main" val="307486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 name="Picture 13" descr="A picture containing logo&#10;&#10;Description automatically generated">
            <a:extLst>
              <a:ext uri="{FF2B5EF4-FFF2-40B4-BE49-F238E27FC236}">
                <a16:creationId xmlns:a16="http://schemas.microsoft.com/office/drawing/2014/main" id="{0AD8D009-EA71-798D-B27C-D104A1C4484C}"/>
              </a:ext>
            </a:extLst>
          </p:cNvPr>
          <p:cNvPicPr>
            <a:picLocks noChangeAspect="1"/>
          </p:cNvPicPr>
          <p:nvPr/>
        </p:nvPicPr>
        <p:blipFill>
          <a:blip r:embed="rId2" r:link="rId3"/>
          <a:stretch>
            <a:fillRect/>
          </a:stretch>
        </p:blipFill>
        <p:spPr>
          <a:xfrm>
            <a:off x="806761" y="4943940"/>
            <a:ext cx="4039054" cy="1481176"/>
          </a:xfrm>
          <a:prstGeom prst="rect">
            <a:avLst/>
          </a:prstGeom>
        </p:spPr>
      </p:pic>
      <p:pic>
        <p:nvPicPr>
          <p:cNvPr id="2" name="Google Shape;42;p1">
            <a:extLst>
              <a:ext uri="{FF2B5EF4-FFF2-40B4-BE49-F238E27FC236}">
                <a16:creationId xmlns:a16="http://schemas.microsoft.com/office/drawing/2014/main" id="{90A622C6-DE37-54C2-2CEA-DACDECAAA663}"/>
              </a:ext>
            </a:extLst>
          </p:cNvPr>
          <p:cNvPicPr preferRelativeResize="0"/>
          <p:nvPr/>
        </p:nvPicPr>
        <p:blipFill rotWithShape="1">
          <a:blip r:embed="rId4">
            <a:alphaModFix/>
          </a:blip>
          <a:srcRect/>
          <a:stretch/>
        </p:blipFill>
        <p:spPr>
          <a:xfrm>
            <a:off x="94594" y="0"/>
            <a:ext cx="5880100" cy="4704055"/>
          </a:xfrm>
          <a:prstGeom prst="rect">
            <a:avLst/>
          </a:prstGeom>
          <a:noFill/>
          <a:ln>
            <a:noFill/>
          </a:ln>
        </p:spPr>
      </p:pic>
      <p:pic>
        <p:nvPicPr>
          <p:cNvPr id="5" name="Picture 4">
            <a:extLst>
              <a:ext uri="{FF2B5EF4-FFF2-40B4-BE49-F238E27FC236}">
                <a16:creationId xmlns:a16="http://schemas.microsoft.com/office/drawing/2014/main" id="{FBEDB693-DDF3-B8A9-FCEC-0B3BE52A9024}"/>
              </a:ext>
            </a:extLst>
          </p:cNvPr>
          <p:cNvPicPr>
            <a:picLocks noChangeAspect="1"/>
          </p:cNvPicPr>
          <p:nvPr/>
        </p:nvPicPr>
        <p:blipFill>
          <a:blip r:embed="rId5"/>
          <a:stretch>
            <a:fillRect/>
          </a:stretch>
        </p:blipFill>
        <p:spPr>
          <a:xfrm>
            <a:off x="5138057" y="1238380"/>
            <a:ext cx="6007463" cy="3920612"/>
          </a:xfrm>
          <a:prstGeom prst="rect">
            <a:avLst/>
          </a:prstGeom>
        </p:spPr>
      </p:pic>
      <p:sp>
        <p:nvSpPr>
          <p:cNvPr id="7" name="Title 3">
            <a:extLst>
              <a:ext uri="{FF2B5EF4-FFF2-40B4-BE49-F238E27FC236}">
                <a16:creationId xmlns:a16="http://schemas.microsoft.com/office/drawing/2014/main" id="{57288B6A-1B6C-FBEC-6234-63038FD23043}"/>
              </a:ext>
            </a:extLst>
          </p:cNvPr>
          <p:cNvSpPr txBox="1">
            <a:spLocks/>
          </p:cNvSpPr>
          <p:nvPr/>
        </p:nvSpPr>
        <p:spPr>
          <a:xfrm>
            <a:off x="5628088" y="1614941"/>
            <a:ext cx="5373740" cy="34267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800" b="0" dirty="0">
                <a:solidFill>
                  <a:srgbClr val="000000"/>
                </a:solidFill>
              </a:rPr>
              <a:t>Diversity &amp; inclusion fits into our </a:t>
            </a:r>
            <a:br>
              <a:rPr lang="en-US" sz="1800" b="0" dirty="0">
                <a:solidFill>
                  <a:srgbClr val="000000"/>
                </a:solidFill>
              </a:rPr>
            </a:br>
            <a:r>
              <a:rPr lang="en-US" sz="1800" b="0" dirty="0">
                <a:solidFill>
                  <a:srgbClr val="000000"/>
                </a:solidFill>
              </a:rPr>
              <a:t>overarching responsible Procurement objectives</a:t>
            </a:r>
            <a:r>
              <a:rPr lang="en-US" sz="1800" dirty="0">
                <a:solidFill>
                  <a:srgbClr val="000000"/>
                </a:solidFill>
              </a:rPr>
              <a:t>.  We intend to take forward to increase spending with and support for target </a:t>
            </a:r>
            <a:r>
              <a:rPr lang="en-US" sz="1800" dirty="0" err="1">
                <a:solidFill>
                  <a:srgbClr val="000000"/>
                </a:solidFill>
              </a:rPr>
              <a:t>organisations</a:t>
            </a:r>
            <a:r>
              <a:rPr lang="en-US" sz="1800" dirty="0">
                <a:solidFill>
                  <a:srgbClr val="000000"/>
                </a:solidFill>
              </a:rPr>
              <a:t> (smaller, local, mission led and diverse enterprises), including </a:t>
            </a:r>
            <a:br>
              <a:rPr lang="en-US" sz="1800" dirty="0">
                <a:solidFill>
                  <a:srgbClr val="000000"/>
                </a:solidFill>
              </a:rPr>
            </a:br>
            <a:r>
              <a:rPr lang="en-US" sz="1800" dirty="0">
                <a:solidFill>
                  <a:srgbClr val="000000"/>
                </a:solidFill>
              </a:rPr>
              <a:t>those from The Black Entrepreneur </a:t>
            </a:r>
            <a:br>
              <a:rPr lang="en-US" sz="1800" dirty="0">
                <a:solidFill>
                  <a:srgbClr val="000000"/>
                </a:solidFill>
              </a:rPr>
            </a:br>
            <a:r>
              <a:rPr lang="en-US" sz="1800" dirty="0">
                <a:solidFill>
                  <a:srgbClr val="000000"/>
                </a:solidFill>
              </a:rPr>
              <a:t>Report </a:t>
            </a:r>
            <a:r>
              <a:rPr lang="en-US" sz="1800" b="0" dirty="0">
                <a:solidFill>
                  <a:srgbClr val="000000"/>
                </a:solidFill>
              </a:rPr>
              <a:t>and those from the Federation </a:t>
            </a:r>
            <a:br>
              <a:rPr lang="en-US" sz="1800" b="0" dirty="0">
                <a:solidFill>
                  <a:srgbClr val="000000"/>
                </a:solidFill>
              </a:rPr>
            </a:br>
            <a:r>
              <a:rPr lang="en-US" sz="1800" b="0" dirty="0">
                <a:solidFill>
                  <a:srgbClr val="000000"/>
                </a:solidFill>
              </a:rPr>
              <a:t>of Small Businesses</a:t>
            </a:r>
            <a:r>
              <a:rPr lang="en-US" sz="1800" dirty="0">
                <a:solidFill>
                  <a:srgbClr val="000000"/>
                </a:solidFill>
              </a:rPr>
              <a:t>.</a:t>
            </a:r>
          </a:p>
        </p:txBody>
      </p:sp>
      <p:sp>
        <p:nvSpPr>
          <p:cNvPr id="10" name="TextBox 9">
            <a:extLst>
              <a:ext uri="{FF2B5EF4-FFF2-40B4-BE49-F238E27FC236}">
                <a16:creationId xmlns:a16="http://schemas.microsoft.com/office/drawing/2014/main" id="{02A2B1FC-371D-FC5D-9258-3AB4A627FE09}"/>
              </a:ext>
            </a:extLst>
          </p:cNvPr>
          <p:cNvSpPr txBox="1"/>
          <p:nvPr/>
        </p:nvSpPr>
        <p:spPr>
          <a:xfrm>
            <a:off x="5735638" y="4178040"/>
            <a:ext cx="3088433" cy="223459"/>
          </a:xfrm>
          <a:prstGeom prst="rect">
            <a:avLst/>
          </a:prstGeom>
          <a:noFill/>
        </p:spPr>
        <p:txBody>
          <a:bodyPr wrap="square" lIns="0" tIns="0" rIns="0" bIns="0" rtlCol="0">
            <a:spAutoFit/>
          </a:bodyPr>
          <a:lstStyle/>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effectLst/>
                <a:uLnTx/>
                <a:uFillTx/>
                <a:latin typeface="Libre Caslon Display" pitchFamily="2" charset="77"/>
                <a:cs typeface="BIG CASLON MEDIUM" panose="02000603090000020003" pitchFamily="2" charset="-79"/>
                <a:sym typeface="Arial"/>
              </a:rPr>
              <a:t>Westminster Council 2022</a:t>
            </a:r>
            <a:endParaRPr kumimoji="0" lang="en-US" sz="1200" b="1" u="none" strike="noStrike" kern="1200" cap="none" spc="0" normalizeH="0" baseline="0" noProof="0" dirty="0" err="1">
              <a:ln>
                <a:noFill/>
              </a:ln>
              <a:effectLst/>
              <a:uLnTx/>
              <a:uFillTx/>
              <a:latin typeface="Libre Caslon Display" pitchFamily="2" charset="77"/>
              <a:cs typeface="BIG CASLON MEDIUM" panose="02000603090000020003" pitchFamily="2" charset="-79"/>
            </a:endParaRPr>
          </a:p>
        </p:txBody>
      </p:sp>
      <p:pic>
        <p:nvPicPr>
          <p:cNvPr id="16" name="Picture 15">
            <a:extLst>
              <a:ext uri="{FF2B5EF4-FFF2-40B4-BE49-F238E27FC236}">
                <a16:creationId xmlns:a16="http://schemas.microsoft.com/office/drawing/2014/main" id="{632B793A-04CA-B5F7-E152-1765F6601E81}"/>
              </a:ext>
            </a:extLst>
          </p:cNvPr>
          <p:cNvPicPr>
            <a:picLocks noChangeAspect="1"/>
          </p:cNvPicPr>
          <p:nvPr/>
        </p:nvPicPr>
        <p:blipFill>
          <a:blip r:embed="rId6"/>
          <a:stretch>
            <a:fillRect/>
          </a:stretch>
        </p:blipFill>
        <p:spPr>
          <a:xfrm rot="10800000">
            <a:off x="10559538" y="4781731"/>
            <a:ext cx="566751" cy="421015"/>
          </a:xfrm>
          <a:prstGeom prst="rect">
            <a:avLst/>
          </a:prstGeom>
        </p:spPr>
      </p:pic>
      <p:pic>
        <p:nvPicPr>
          <p:cNvPr id="17" name="Picture 16">
            <a:extLst>
              <a:ext uri="{FF2B5EF4-FFF2-40B4-BE49-F238E27FC236}">
                <a16:creationId xmlns:a16="http://schemas.microsoft.com/office/drawing/2014/main" id="{F906D883-D841-1A8C-4792-A5299BCB1830}"/>
              </a:ext>
            </a:extLst>
          </p:cNvPr>
          <p:cNvPicPr>
            <a:picLocks noChangeAspect="1"/>
          </p:cNvPicPr>
          <p:nvPr/>
        </p:nvPicPr>
        <p:blipFill>
          <a:blip r:embed="rId6"/>
          <a:stretch>
            <a:fillRect/>
          </a:stretch>
        </p:blipFill>
        <p:spPr>
          <a:xfrm>
            <a:off x="5168887" y="697412"/>
            <a:ext cx="566751" cy="421015"/>
          </a:xfrm>
          <a:prstGeom prst="rect">
            <a:avLst/>
          </a:prstGeom>
        </p:spPr>
      </p:pic>
    </p:spTree>
    <p:extLst>
      <p:ext uri="{BB962C8B-B14F-4D97-AF65-F5344CB8AC3E}">
        <p14:creationId xmlns:p14="http://schemas.microsoft.com/office/powerpoint/2010/main" val="3541393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4E664893-9248-6E70-CAC3-9654FB08811A}"/>
              </a:ext>
            </a:extLst>
          </p:cNvPr>
          <p:cNvSpPr/>
          <p:nvPr/>
        </p:nvSpPr>
        <p:spPr>
          <a:xfrm>
            <a:off x="2152896" y="1541197"/>
            <a:ext cx="658445" cy="658445"/>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FBFB"/>
              </a:solidFill>
              <a:effectLst/>
              <a:uLnTx/>
              <a:uFillTx/>
              <a:latin typeface="Calibri" panose="020F0502020204030204"/>
              <a:ea typeface="+mn-ea"/>
              <a:cs typeface="+mn-cs"/>
            </a:endParaRPr>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336431"/>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60" normalizeH="0" baseline="0" noProof="0" dirty="0">
                <a:ln>
                  <a:noFill/>
                </a:ln>
                <a:solidFill>
                  <a:srgbClr val="FBFBFB"/>
                </a:solidFill>
                <a:effectLst/>
                <a:uLnTx/>
                <a:uFillTx/>
                <a:latin typeface="Montserrat" pitchFamily="2" charset="77"/>
                <a:ea typeface="+mj-ea"/>
                <a:cs typeface="+mj-cs"/>
              </a:rPr>
              <a:t> </a:t>
            </a:r>
            <a:br>
              <a:rPr kumimoji="0" lang="en-US" sz="2800" b="1" i="0" u="none" strike="noStrike" kern="1200" cap="none" spc="-60" normalizeH="0" baseline="0" noProof="0" dirty="0">
                <a:ln>
                  <a:noFill/>
                </a:ln>
                <a:solidFill>
                  <a:srgbClr val="FBFBFB"/>
                </a:solidFill>
                <a:effectLst/>
                <a:uLnTx/>
                <a:uFillTx/>
                <a:latin typeface="Montserrat" pitchFamily="2" charset="77"/>
                <a:ea typeface="+mj-ea"/>
                <a:cs typeface="+mj-cs"/>
              </a:rPr>
            </a:br>
            <a:endParaRPr kumimoji="0" lang="en-US" sz="2800" b="1" i="0" u="none" strike="noStrike" kern="1200" cap="none" spc="-60" normalizeH="0" baseline="0" noProof="0" dirty="0">
              <a:ln>
                <a:noFill/>
              </a:ln>
              <a:solidFill>
                <a:srgbClr val="FBFBFB"/>
              </a:solidFill>
              <a:effectLst/>
              <a:uLnTx/>
              <a:uFillTx/>
              <a:latin typeface="Montserrat" pitchFamily="2" charset="77"/>
              <a:ea typeface="+mj-ea"/>
              <a:cs typeface="+mj-cs"/>
            </a:endParaRPr>
          </a:p>
        </p:txBody>
      </p:sp>
      <p:sp>
        <p:nvSpPr>
          <p:cNvPr id="33" name="Title 3">
            <a:extLst>
              <a:ext uri="{FF2B5EF4-FFF2-40B4-BE49-F238E27FC236}">
                <a16:creationId xmlns:a16="http://schemas.microsoft.com/office/drawing/2014/main" id="{AE61789E-DFFB-307E-18BE-9EE236B3132B}"/>
              </a:ext>
            </a:extLst>
          </p:cNvPr>
          <p:cNvSpPr txBox="1">
            <a:spLocks/>
          </p:cNvSpPr>
          <p:nvPr/>
        </p:nvSpPr>
        <p:spPr>
          <a:xfrm>
            <a:off x="3339833" y="4894799"/>
            <a:ext cx="1700875" cy="2472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ontserrat SemiBold" pitchFamily="2" charset="77"/>
                <a:ea typeface="+mj-ea"/>
                <a:cs typeface="+mj-cs"/>
              </a:rPr>
              <a:t>Drives Innovation,  Creativity &amp; Competition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Montserrat SemiBold" pitchFamily="2" charset="77"/>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Montserrat SemiBold" pitchFamily="2" charset="77"/>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Montserrat SemiBold" pitchFamily="2" charset="77"/>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B9A46D"/>
              </a:solidFill>
              <a:effectLst/>
              <a:uLnTx/>
              <a:uFillTx/>
              <a:latin typeface="Montserrat SemiBold" pitchFamily="2" charset="77"/>
              <a:ea typeface="+mj-ea"/>
              <a:cs typeface="+mj-cs"/>
            </a:endParaRPr>
          </a:p>
        </p:txBody>
      </p:sp>
      <p:sp>
        <p:nvSpPr>
          <p:cNvPr id="3" name="TextBox 2">
            <a:extLst>
              <a:ext uri="{FF2B5EF4-FFF2-40B4-BE49-F238E27FC236}">
                <a16:creationId xmlns:a16="http://schemas.microsoft.com/office/drawing/2014/main" id="{D97ADA18-074C-EBF0-8303-39495BADB858}"/>
              </a:ext>
            </a:extLst>
          </p:cNvPr>
          <p:cNvSpPr txBox="1"/>
          <p:nvPr/>
        </p:nvSpPr>
        <p:spPr>
          <a:xfrm>
            <a:off x="241161" y="234985"/>
            <a:ext cx="1228724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FBFBFB"/>
                </a:solidFill>
                <a:effectLst/>
                <a:uLnTx/>
                <a:uFillTx/>
                <a:latin typeface="Montserrat" pitchFamily="2" charset="77"/>
              </a:rPr>
              <a:t>Why is supplier diversity still a challenge? - </a:t>
            </a:r>
            <a:br>
              <a:rPr kumimoji="0" lang="en-GB" sz="2800" b="1" u="none" strike="noStrike" kern="1200" cap="none" spc="0" normalizeH="0" baseline="0" noProof="0" dirty="0">
                <a:ln>
                  <a:noFill/>
                </a:ln>
                <a:solidFill>
                  <a:srgbClr val="FBFBFB"/>
                </a:solidFill>
                <a:effectLst/>
                <a:uLnTx/>
                <a:uFillTx/>
                <a:latin typeface="Montserrat" pitchFamily="2" charset="77"/>
              </a:rPr>
            </a:br>
            <a:r>
              <a:rPr kumimoji="0" lang="en-GB" sz="2800" b="1" u="none" strike="noStrike" kern="1200" cap="none" spc="0" normalizeH="0" baseline="0" noProof="0" dirty="0">
                <a:ln>
                  <a:noFill/>
                </a:ln>
                <a:solidFill>
                  <a:srgbClr val="FBFBFB"/>
                </a:solidFill>
                <a:effectLst/>
                <a:uLnTx/>
                <a:uFillTx/>
                <a:latin typeface="Montserrat" pitchFamily="2" charset="77"/>
              </a:rPr>
              <a:t>Institute of Supply Chain &amp; Procurement </a:t>
            </a:r>
          </a:p>
        </p:txBody>
      </p:sp>
      <p:sp>
        <p:nvSpPr>
          <p:cNvPr id="5" name="TextBox 4">
            <a:extLst>
              <a:ext uri="{FF2B5EF4-FFF2-40B4-BE49-F238E27FC236}">
                <a16:creationId xmlns:a16="http://schemas.microsoft.com/office/drawing/2014/main" id="{80E32460-1BE8-58C9-F15B-6D3B45F4FED7}"/>
              </a:ext>
            </a:extLst>
          </p:cNvPr>
          <p:cNvSpPr txBox="1"/>
          <p:nvPr/>
        </p:nvSpPr>
        <p:spPr>
          <a:xfrm>
            <a:off x="1246310" y="2267305"/>
            <a:ext cx="247943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9A46D"/>
                </a:solidFill>
                <a:effectLst/>
                <a:uLnTx/>
                <a:uFillTx/>
                <a:latin typeface="Montserrat" pitchFamily="2" charset="77"/>
              </a:rPr>
              <a:t>Reducing the size of </a:t>
            </a:r>
            <a:br>
              <a:rPr kumimoji="0" lang="en-GB" sz="1600" b="1" i="0" u="none" strike="noStrike" kern="1200" cap="none" spc="0" normalizeH="0" baseline="0" noProof="0" dirty="0">
                <a:ln>
                  <a:noFill/>
                </a:ln>
                <a:solidFill>
                  <a:srgbClr val="B9A46D"/>
                </a:solidFill>
                <a:effectLst/>
                <a:uLnTx/>
                <a:uFillTx/>
                <a:latin typeface="Montserrat" pitchFamily="2" charset="77"/>
              </a:rPr>
            </a:br>
            <a:r>
              <a:rPr kumimoji="0" lang="en-GB" sz="1600" b="1" i="0" u="none" strike="noStrike" kern="1200" cap="none" spc="0" normalizeH="0" baseline="0" noProof="0" dirty="0">
                <a:ln>
                  <a:noFill/>
                </a:ln>
                <a:solidFill>
                  <a:srgbClr val="B9A46D"/>
                </a:solidFill>
                <a:effectLst/>
                <a:uLnTx/>
                <a:uFillTx/>
                <a:latin typeface="Montserrat" pitchFamily="2" charset="77"/>
              </a:rPr>
              <a:t>the supply base</a:t>
            </a:r>
            <a:endParaRPr kumimoji="0" lang="en-GB" sz="1600" b="0" i="0" u="none" strike="noStrike" kern="1200" cap="none" spc="0" normalizeH="0" baseline="0" noProof="0" dirty="0">
              <a:ln>
                <a:noFill/>
              </a:ln>
              <a:solidFill>
                <a:srgbClr val="FBFBFB"/>
              </a:solidFill>
              <a:effectLst/>
              <a:uLnTx/>
              <a:uFillTx/>
              <a:latin typeface="Montserrat" pitchFamily="2" charset="77"/>
            </a:endParaRPr>
          </a:p>
        </p:txBody>
      </p:sp>
      <p:sp>
        <p:nvSpPr>
          <p:cNvPr id="16" name="TextBox 15">
            <a:extLst>
              <a:ext uri="{FF2B5EF4-FFF2-40B4-BE49-F238E27FC236}">
                <a16:creationId xmlns:a16="http://schemas.microsoft.com/office/drawing/2014/main" id="{D2069D93-0CAA-B570-9CAF-1A40683C4C06}"/>
              </a:ext>
            </a:extLst>
          </p:cNvPr>
          <p:cNvSpPr txBox="1"/>
          <p:nvPr/>
        </p:nvSpPr>
        <p:spPr>
          <a:xfrm>
            <a:off x="2331277" y="1632695"/>
            <a:ext cx="53281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FFFF"/>
                </a:solidFill>
                <a:effectLst/>
                <a:uLnTx/>
                <a:uFillTx/>
                <a:latin typeface="Montserrat" pitchFamily="2" charset="77"/>
              </a:rPr>
              <a:t>1</a:t>
            </a:r>
            <a:endParaRPr kumimoji="0" lang="en-GB" sz="2600" b="0" i="0" u="none" strike="noStrike" kern="1200" cap="none" spc="0" normalizeH="0" baseline="0" noProof="0" dirty="0">
              <a:ln>
                <a:noFill/>
              </a:ln>
              <a:solidFill>
                <a:srgbClr val="FFFFFF"/>
              </a:solidFill>
              <a:effectLst/>
              <a:uLnTx/>
              <a:uFillTx/>
              <a:latin typeface="Montserrat" pitchFamily="2" charset="77"/>
            </a:endParaRPr>
          </a:p>
        </p:txBody>
      </p:sp>
      <p:pic>
        <p:nvPicPr>
          <p:cNvPr id="22" name="Picture 21">
            <a:extLst>
              <a:ext uri="{FF2B5EF4-FFF2-40B4-BE49-F238E27FC236}">
                <a16:creationId xmlns:a16="http://schemas.microsoft.com/office/drawing/2014/main" id="{6C0EE995-B75A-EA62-1CF2-D21781C453A4}"/>
              </a:ext>
            </a:extLst>
          </p:cNvPr>
          <p:cNvPicPr>
            <a:picLocks noChangeAspect="1"/>
          </p:cNvPicPr>
          <p:nvPr/>
        </p:nvPicPr>
        <p:blipFill>
          <a:blip r:embed="rId3"/>
          <a:stretch>
            <a:fillRect/>
          </a:stretch>
        </p:blipFill>
        <p:spPr>
          <a:xfrm rot="5400000">
            <a:off x="1993168" y="2948353"/>
            <a:ext cx="1023571" cy="1023571"/>
          </a:xfrm>
          <a:prstGeom prst="rect">
            <a:avLst/>
          </a:prstGeom>
        </p:spPr>
      </p:pic>
      <p:sp>
        <p:nvSpPr>
          <p:cNvPr id="23" name="Oval 22">
            <a:extLst>
              <a:ext uri="{FF2B5EF4-FFF2-40B4-BE49-F238E27FC236}">
                <a16:creationId xmlns:a16="http://schemas.microsoft.com/office/drawing/2014/main" id="{B66F578C-AA66-6AC4-CF3B-75096D2C37D6}"/>
              </a:ext>
            </a:extLst>
          </p:cNvPr>
          <p:cNvSpPr/>
          <p:nvPr/>
        </p:nvSpPr>
        <p:spPr>
          <a:xfrm>
            <a:off x="4819896" y="1517750"/>
            <a:ext cx="658445" cy="658445"/>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38D0818-AB8F-3FE3-78A3-9904A84A2A9B}"/>
              </a:ext>
            </a:extLst>
          </p:cNvPr>
          <p:cNvSpPr txBox="1"/>
          <p:nvPr/>
        </p:nvSpPr>
        <p:spPr>
          <a:xfrm>
            <a:off x="3913310" y="2243858"/>
            <a:ext cx="247943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9A46D"/>
                </a:solidFill>
                <a:effectLst/>
                <a:uLnTx/>
                <a:uFillTx/>
                <a:latin typeface="Montserrat" pitchFamily="2" charset="77"/>
              </a:rPr>
              <a:t>Supplier </a:t>
            </a:r>
            <a:br>
              <a:rPr kumimoji="0" lang="en-GB" sz="1600" b="1" i="0" u="none" strike="noStrike" kern="1200" cap="none" spc="0" normalizeH="0" baseline="0" noProof="0" dirty="0">
                <a:ln>
                  <a:noFill/>
                </a:ln>
                <a:solidFill>
                  <a:srgbClr val="B9A46D"/>
                </a:solidFill>
                <a:effectLst/>
                <a:uLnTx/>
                <a:uFillTx/>
                <a:latin typeface="Montserrat" pitchFamily="2" charset="77"/>
              </a:rPr>
            </a:br>
            <a:r>
              <a:rPr kumimoji="0" lang="en-GB" sz="1600" b="1" i="0" u="none" strike="noStrike" kern="1200" cap="none" spc="0" normalizeH="0" baseline="0" noProof="0" dirty="0">
                <a:ln>
                  <a:noFill/>
                </a:ln>
                <a:solidFill>
                  <a:srgbClr val="B9A46D"/>
                </a:solidFill>
                <a:effectLst/>
                <a:uLnTx/>
                <a:uFillTx/>
                <a:latin typeface="Montserrat" pitchFamily="2" charset="77"/>
              </a:rPr>
              <a:t>visibility</a:t>
            </a:r>
            <a:endParaRPr kumimoji="0" lang="en-GB" sz="1600" b="0" i="0" u="none" strike="noStrike" kern="1200" cap="none" spc="0" normalizeH="0" baseline="0" noProof="0" dirty="0">
              <a:ln>
                <a:noFill/>
              </a:ln>
              <a:solidFill>
                <a:srgbClr val="FBFBFB"/>
              </a:solidFill>
              <a:effectLst/>
              <a:uLnTx/>
              <a:uFillTx/>
              <a:latin typeface="Montserrat" pitchFamily="2" charset="77"/>
            </a:endParaRPr>
          </a:p>
        </p:txBody>
      </p:sp>
      <p:sp>
        <p:nvSpPr>
          <p:cNvPr id="25" name="TextBox 24">
            <a:extLst>
              <a:ext uri="{FF2B5EF4-FFF2-40B4-BE49-F238E27FC236}">
                <a16:creationId xmlns:a16="http://schemas.microsoft.com/office/drawing/2014/main" id="{C6499D18-C863-21A7-88E7-115A792B4089}"/>
              </a:ext>
            </a:extLst>
          </p:cNvPr>
          <p:cNvSpPr txBox="1"/>
          <p:nvPr/>
        </p:nvSpPr>
        <p:spPr>
          <a:xfrm>
            <a:off x="4963107" y="1609248"/>
            <a:ext cx="53281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b="1" dirty="0">
                <a:solidFill>
                  <a:srgbClr val="FFFFFF"/>
                </a:solidFill>
                <a:latin typeface="Montserrat" pitchFamily="2" charset="77"/>
              </a:rPr>
              <a:t>2</a:t>
            </a:r>
            <a:endParaRPr kumimoji="0" lang="en-GB" sz="2600" b="0" i="0" u="none" strike="noStrike" kern="1200" cap="none" spc="0" normalizeH="0" baseline="0" noProof="0" dirty="0">
              <a:ln>
                <a:noFill/>
              </a:ln>
              <a:solidFill>
                <a:srgbClr val="FFFFFF"/>
              </a:solidFill>
              <a:effectLst/>
              <a:uLnTx/>
              <a:uFillTx/>
              <a:latin typeface="Montserrat" pitchFamily="2" charset="77"/>
            </a:endParaRPr>
          </a:p>
        </p:txBody>
      </p:sp>
      <p:sp>
        <p:nvSpPr>
          <p:cNvPr id="28" name="Oval 27">
            <a:extLst>
              <a:ext uri="{FF2B5EF4-FFF2-40B4-BE49-F238E27FC236}">
                <a16:creationId xmlns:a16="http://schemas.microsoft.com/office/drawing/2014/main" id="{13E7A57B-3817-C4CB-6E73-28B47690891D}"/>
              </a:ext>
            </a:extLst>
          </p:cNvPr>
          <p:cNvSpPr/>
          <p:nvPr/>
        </p:nvSpPr>
        <p:spPr>
          <a:xfrm>
            <a:off x="4585671" y="2892026"/>
            <a:ext cx="1103542" cy="10541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11986EA-117B-4BE6-FB97-A3B36B3E356F}"/>
              </a:ext>
            </a:extLst>
          </p:cNvPr>
          <p:cNvPicPr>
            <a:picLocks noChangeAspect="1"/>
          </p:cNvPicPr>
          <p:nvPr/>
        </p:nvPicPr>
        <p:blipFill>
          <a:blip r:embed="rId4"/>
          <a:stretch>
            <a:fillRect/>
          </a:stretch>
        </p:blipFill>
        <p:spPr>
          <a:xfrm>
            <a:off x="4657725" y="3155821"/>
            <a:ext cx="949569" cy="545919"/>
          </a:xfrm>
          <a:prstGeom prst="rect">
            <a:avLst/>
          </a:prstGeom>
        </p:spPr>
      </p:pic>
      <p:sp>
        <p:nvSpPr>
          <p:cNvPr id="29" name="Oval 28">
            <a:extLst>
              <a:ext uri="{FF2B5EF4-FFF2-40B4-BE49-F238E27FC236}">
                <a16:creationId xmlns:a16="http://schemas.microsoft.com/office/drawing/2014/main" id="{498892FE-0E3F-9C3D-E12E-61093407D179}"/>
              </a:ext>
            </a:extLst>
          </p:cNvPr>
          <p:cNvSpPr/>
          <p:nvPr/>
        </p:nvSpPr>
        <p:spPr>
          <a:xfrm>
            <a:off x="7101134" y="1541562"/>
            <a:ext cx="658445" cy="658445"/>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689A10B-BF49-5130-CBC9-5EFE56F79D83}"/>
              </a:ext>
            </a:extLst>
          </p:cNvPr>
          <p:cNvSpPr txBox="1"/>
          <p:nvPr/>
        </p:nvSpPr>
        <p:spPr>
          <a:xfrm>
            <a:off x="6194548" y="2267670"/>
            <a:ext cx="247943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9A46D"/>
                </a:solidFill>
                <a:effectLst/>
                <a:uLnTx/>
                <a:uFillTx/>
                <a:latin typeface="Montserrat" pitchFamily="2" charset="77"/>
              </a:rPr>
              <a:t>Organisational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B9A46D"/>
                </a:solidFill>
                <a:latin typeface="Montserrat" pitchFamily="2" charset="77"/>
              </a:rPr>
              <a:t>structure</a:t>
            </a:r>
            <a:endParaRPr kumimoji="0" lang="en-GB" sz="1600" b="0" i="0" u="none" strike="noStrike" kern="1200" cap="none" spc="0" normalizeH="0" baseline="0" noProof="0" dirty="0">
              <a:ln>
                <a:noFill/>
              </a:ln>
              <a:solidFill>
                <a:srgbClr val="FBFBFB"/>
              </a:solidFill>
              <a:effectLst/>
              <a:uLnTx/>
              <a:uFillTx/>
              <a:latin typeface="Montserrat" pitchFamily="2" charset="77"/>
            </a:endParaRPr>
          </a:p>
        </p:txBody>
      </p:sp>
      <p:sp>
        <p:nvSpPr>
          <p:cNvPr id="31" name="TextBox 30">
            <a:extLst>
              <a:ext uri="{FF2B5EF4-FFF2-40B4-BE49-F238E27FC236}">
                <a16:creationId xmlns:a16="http://schemas.microsoft.com/office/drawing/2014/main" id="{6AA78D44-C65D-1D4E-5AEB-6F14699FE248}"/>
              </a:ext>
            </a:extLst>
          </p:cNvPr>
          <p:cNvSpPr txBox="1"/>
          <p:nvPr/>
        </p:nvSpPr>
        <p:spPr>
          <a:xfrm>
            <a:off x="7244345" y="1633060"/>
            <a:ext cx="53281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b="1" dirty="0">
                <a:solidFill>
                  <a:srgbClr val="FFFFFF"/>
                </a:solidFill>
                <a:latin typeface="Montserrat" pitchFamily="2" charset="77"/>
              </a:rPr>
              <a:t>3</a:t>
            </a:r>
            <a:endParaRPr kumimoji="0" lang="en-GB" sz="2600" b="0" i="0" u="none" strike="noStrike" kern="1200" cap="none" spc="0" normalizeH="0" baseline="0" noProof="0" dirty="0">
              <a:ln>
                <a:noFill/>
              </a:ln>
              <a:solidFill>
                <a:srgbClr val="FFFFFF"/>
              </a:solidFill>
              <a:effectLst/>
              <a:uLnTx/>
              <a:uFillTx/>
              <a:latin typeface="Montserrat" pitchFamily="2" charset="77"/>
            </a:endParaRPr>
          </a:p>
        </p:txBody>
      </p:sp>
      <p:pic>
        <p:nvPicPr>
          <p:cNvPr id="32" name="Picture 31">
            <a:extLst>
              <a:ext uri="{FF2B5EF4-FFF2-40B4-BE49-F238E27FC236}">
                <a16:creationId xmlns:a16="http://schemas.microsoft.com/office/drawing/2014/main" id="{8F1EAA71-E309-C119-D570-ABE87C3C5845}"/>
              </a:ext>
            </a:extLst>
          </p:cNvPr>
          <p:cNvPicPr>
            <a:picLocks noChangeAspect="1"/>
          </p:cNvPicPr>
          <p:nvPr/>
        </p:nvPicPr>
        <p:blipFill>
          <a:blip r:embed="rId5"/>
          <a:stretch>
            <a:fillRect/>
          </a:stretch>
        </p:blipFill>
        <p:spPr>
          <a:xfrm>
            <a:off x="6975740" y="3029126"/>
            <a:ext cx="1010973" cy="757061"/>
          </a:xfrm>
          <a:prstGeom prst="rect">
            <a:avLst/>
          </a:prstGeom>
        </p:spPr>
      </p:pic>
      <p:sp>
        <p:nvSpPr>
          <p:cNvPr id="35" name="Oval 34">
            <a:extLst>
              <a:ext uri="{FF2B5EF4-FFF2-40B4-BE49-F238E27FC236}">
                <a16:creationId xmlns:a16="http://schemas.microsoft.com/office/drawing/2014/main" id="{837084F9-1CAB-2FCC-D61C-7754A7C01DB6}"/>
              </a:ext>
            </a:extLst>
          </p:cNvPr>
          <p:cNvSpPr/>
          <p:nvPr/>
        </p:nvSpPr>
        <p:spPr>
          <a:xfrm>
            <a:off x="9368079" y="1551087"/>
            <a:ext cx="658445" cy="658445"/>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3F9591A-7DF1-560F-87BF-6BCF398FA962}"/>
              </a:ext>
            </a:extLst>
          </p:cNvPr>
          <p:cNvSpPr txBox="1"/>
          <p:nvPr/>
        </p:nvSpPr>
        <p:spPr>
          <a:xfrm>
            <a:off x="8461493" y="2277195"/>
            <a:ext cx="247943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9A46D"/>
                </a:solidFill>
                <a:effectLst/>
                <a:uLnTx/>
                <a:uFillTx/>
                <a:latin typeface="Montserrat" pitchFamily="2" charset="77"/>
              </a:rPr>
              <a:t>Goals 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B9A46D"/>
                </a:solidFill>
                <a:latin typeface="Montserrat" pitchFamily="2" charset="77"/>
              </a:rPr>
              <a:t>objectives</a:t>
            </a:r>
            <a:endParaRPr kumimoji="0" lang="en-GB" sz="1600" b="0" i="0" u="none" strike="noStrike" kern="1200" cap="none" spc="0" normalizeH="0" baseline="0" noProof="0" dirty="0">
              <a:ln>
                <a:noFill/>
              </a:ln>
              <a:solidFill>
                <a:srgbClr val="FBFBFB"/>
              </a:solidFill>
              <a:effectLst/>
              <a:uLnTx/>
              <a:uFillTx/>
              <a:latin typeface="Montserrat" pitchFamily="2" charset="77"/>
            </a:endParaRPr>
          </a:p>
        </p:txBody>
      </p:sp>
      <p:sp>
        <p:nvSpPr>
          <p:cNvPr id="38" name="TextBox 37">
            <a:extLst>
              <a:ext uri="{FF2B5EF4-FFF2-40B4-BE49-F238E27FC236}">
                <a16:creationId xmlns:a16="http://schemas.microsoft.com/office/drawing/2014/main" id="{CEF3B2B3-F261-6994-6298-602E5FC8DAE3}"/>
              </a:ext>
            </a:extLst>
          </p:cNvPr>
          <p:cNvSpPr txBox="1"/>
          <p:nvPr/>
        </p:nvSpPr>
        <p:spPr>
          <a:xfrm>
            <a:off x="9468426" y="1642585"/>
            <a:ext cx="53281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b="1" dirty="0">
                <a:solidFill>
                  <a:srgbClr val="FFFFFF"/>
                </a:solidFill>
                <a:latin typeface="Montserrat" pitchFamily="2" charset="77"/>
              </a:rPr>
              <a:t>4</a:t>
            </a:r>
            <a:endParaRPr kumimoji="0" lang="en-GB" sz="2600" b="0" i="0" u="none" strike="noStrike" kern="1200" cap="none" spc="0" normalizeH="0" baseline="0" noProof="0" dirty="0">
              <a:ln>
                <a:noFill/>
              </a:ln>
              <a:solidFill>
                <a:srgbClr val="FFFFFF"/>
              </a:solidFill>
              <a:effectLst/>
              <a:uLnTx/>
              <a:uFillTx/>
              <a:latin typeface="Montserrat" pitchFamily="2" charset="77"/>
            </a:endParaRPr>
          </a:p>
        </p:txBody>
      </p:sp>
      <p:pic>
        <p:nvPicPr>
          <p:cNvPr id="39" name="Picture 38">
            <a:extLst>
              <a:ext uri="{FF2B5EF4-FFF2-40B4-BE49-F238E27FC236}">
                <a16:creationId xmlns:a16="http://schemas.microsoft.com/office/drawing/2014/main" id="{D4307661-BC73-101B-F54D-3571685EAF29}"/>
              </a:ext>
            </a:extLst>
          </p:cNvPr>
          <p:cNvPicPr>
            <a:picLocks noChangeAspect="1"/>
          </p:cNvPicPr>
          <p:nvPr/>
        </p:nvPicPr>
        <p:blipFill>
          <a:blip r:embed="rId6"/>
          <a:stretch>
            <a:fillRect/>
          </a:stretch>
        </p:blipFill>
        <p:spPr>
          <a:xfrm>
            <a:off x="9194796" y="2952750"/>
            <a:ext cx="977900" cy="977900"/>
          </a:xfrm>
          <a:prstGeom prst="rect">
            <a:avLst/>
          </a:prstGeom>
        </p:spPr>
      </p:pic>
      <p:sp>
        <p:nvSpPr>
          <p:cNvPr id="40" name="Oval 39">
            <a:extLst>
              <a:ext uri="{FF2B5EF4-FFF2-40B4-BE49-F238E27FC236}">
                <a16:creationId xmlns:a16="http://schemas.microsoft.com/office/drawing/2014/main" id="{A3C90A4B-76D3-BE15-0EF3-4593197D8608}"/>
              </a:ext>
            </a:extLst>
          </p:cNvPr>
          <p:cNvSpPr/>
          <p:nvPr/>
        </p:nvSpPr>
        <p:spPr>
          <a:xfrm>
            <a:off x="3567359" y="4322864"/>
            <a:ext cx="658445" cy="658445"/>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6F39766-7C17-7A6E-12E5-21C844A07848}"/>
              </a:ext>
            </a:extLst>
          </p:cNvPr>
          <p:cNvSpPr txBox="1"/>
          <p:nvPr/>
        </p:nvSpPr>
        <p:spPr>
          <a:xfrm>
            <a:off x="2660773" y="5048972"/>
            <a:ext cx="247943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9A46D"/>
                </a:solidFill>
                <a:effectLst/>
                <a:uLnTx/>
                <a:uFillTx/>
                <a:latin typeface="Montserrat" pitchFamily="2" charset="77"/>
              </a:rPr>
              <a:t>Cashflow</a:t>
            </a:r>
            <a:br>
              <a:rPr kumimoji="0" lang="en-GB" sz="1600" b="1" i="0" u="none" strike="noStrike" kern="1200" cap="none" spc="0" normalizeH="0" baseline="0" noProof="0" dirty="0">
                <a:ln>
                  <a:noFill/>
                </a:ln>
                <a:solidFill>
                  <a:srgbClr val="B9A46D"/>
                </a:solidFill>
                <a:effectLst/>
                <a:uLnTx/>
                <a:uFillTx/>
                <a:latin typeface="Montserrat" pitchFamily="2" charset="77"/>
              </a:rPr>
            </a:br>
            <a:r>
              <a:rPr kumimoji="0" lang="en-GB" sz="1600" b="1" i="0" u="none" strike="noStrike" kern="1200" cap="none" spc="0" normalizeH="0" baseline="0" noProof="0" dirty="0">
                <a:ln>
                  <a:noFill/>
                </a:ln>
                <a:solidFill>
                  <a:srgbClr val="B9A46D"/>
                </a:solidFill>
                <a:effectLst/>
                <a:uLnTx/>
                <a:uFillTx/>
                <a:latin typeface="Montserrat" pitchFamily="2" charset="77"/>
              </a:rPr>
              <a:t>management</a:t>
            </a:r>
            <a:endParaRPr kumimoji="0" lang="en-GB" sz="1600" b="0" i="0" u="none" strike="noStrike" kern="1200" cap="none" spc="0" normalizeH="0" baseline="0" noProof="0" dirty="0">
              <a:ln>
                <a:noFill/>
              </a:ln>
              <a:solidFill>
                <a:srgbClr val="FBFBFB"/>
              </a:solidFill>
              <a:effectLst/>
              <a:uLnTx/>
              <a:uFillTx/>
              <a:latin typeface="Montserrat" pitchFamily="2" charset="77"/>
            </a:endParaRPr>
          </a:p>
        </p:txBody>
      </p:sp>
      <p:sp>
        <p:nvSpPr>
          <p:cNvPr id="42" name="TextBox 41">
            <a:extLst>
              <a:ext uri="{FF2B5EF4-FFF2-40B4-BE49-F238E27FC236}">
                <a16:creationId xmlns:a16="http://schemas.microsoft.com/office/drawing/2014/main" id="{1013E0BD-C125-2339-E0F2-87DFE5BE9163}"/>
              </a:ext>
            </a:extLst>
          </p:cNvPr>
          <p:cNvSpPr txBox="1"/>
          <p:nvPr/>
        </p:nvSpPr>
        <p:spPr>
          <a:xfrm>
            <a:off x="3696282" y="4414362"/>
            <a:ext cx="53281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b="1" dirty="0">
                <a:solidFill>
                  <a:srgbClr val="FFFFFF"/>
                </a:solidFill>
                <a:latin typeface="Montserrat" pitchFamily="2" charset="77"/>
              </a:rPr>
              <a:t>5</a:t>
            </a:r>
            <a:endParaRPr kumimoji="0" lang="en-GB" sz="2600" b="0" i="0" u="none" strike="noStrike" kern="1200" cap="none" spc="0" normalizeH="0" baseline="0" noProof="0" dirty="0">
              <a:ln>
                <a:noFill/>
              </a:ln>
              <a:solidFill>
                <a:srgbClr val="FFFFFF"/>
              </a:solidFill>
              <a:effectLst/>
              <a:uLnTx/>
              <a:uFillTx/>
              <a:latin typeface="Montserrat" pitchFamily="2" charset="77"/>
            </a:endParaRPr>
          </a:p>
        </p:txBody>
      </p:sp>
      <p:sp>
        <p:nvSpPr>
          <p:cNvPr id="44" name="TextBox 43">
            <a:extLst>
              <a:ext uri="{FF2B5EF4-FFF2-40B4-BE49-F238E27FC236}">
                <a16:creationId xmlns:a16="http://schemas.microsoft.com/office/drawing/2014/main" id="{9F00901A-5748-9C28-0E92-AF2164D03C9E}"/>
              </a:ext>
            </a:extLst>
          </p:cNvPr>
          <p:cNvSpPr txBox="1"/>
          <p:nvPr/>
        </p:nvSpPr>
        <p:spPr>
          <a:xfrm>
            <a:off x="3620082" y="5766911"/>
            <a:ext cx="532817"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FFFFFF"/>
                </a:solidFill>
                <a:latin typeface="Montserrat" pitchFamily="2" charset="77"/>
              </a:rPr>
              <a:t>£</a:t>
            </a:r>
            <a:endParaRPr kumimoji="0" lang="en-GB" sz="3600" b="0" i="0" u="none" strike="noStrike" kern="1200" cap="none" spc="0" normalizeH="0" baseline="0" noProof="0" dirty="0">
              <a:ln>
                <a:noFill/>
              </a:ln>
              <a:solidFill>
                <a:srgbClr val="FFFFFF"/>
              </a:solidFill>
              <a:effectLst/>
              <a:uLnTx/>
              <a:uFillTx/>
              <a:latin typeface="Montserrat" pitchFamily="2" charset="77"/>
            </a:endParaRPr>
          </a:p>
        </p:txBody>
      </p:sp>
      <p:sp>
        <p:nvSpPr>
          <p:cNvPr id="45" name="Oval 44">
            <a:extLst>
              <a:ext uri="{FF2B5EF4-FFF2-40B4-BE49-F238E27FC236}">
                <a16:creationId xmlns:a16="http://schemas.microsoft.com/office/drawing/2014/main" id="{8C4E3C54-CE34-1911-D9D8-779D37802283}"/>
              </a:ext>
            </a:extLst>
          </p:cNvPr>
          <p:cNvSpPr/>
          <p:nvPr/>
        </p:nvSpPr>
        <p:spPr>
          <a:xfrm>
            <a:off x="5891459" y="4318102"/>
            <a:ext cx="658445" cy="658445"/>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74CA8E3-641D-0F35-A38F-F8FD78283937}"/>
              </a:ext>
            </a:extLst>
          </p:cNvPr>
          <p:cNvSpPr txBox="1"/>
          <p:nvPr/>
        </p:nvSpPr>
        <p:spPr>
          <a:xfrm>
            <a:off x="4984873" y="5044210"/>
            <a:ext cx="247943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9A46D"/>
                </a:solidFill>
                <a:effectLst/>
                <a:uLnTx/>
                <a:uFillTx/>
                <a:latin typeface="Montserrat" pitchFamily="2" charset="77"/>
              </a:rPr>
              <a:t>Process</a:t>
            </a:r>
            <a:endParaRPr kumimoji="0" lang="en-GB" sz="1600" b="0" i="0" u="none" strike="noStrike" kern="1200" cap="none" spc="0" normalizeH="0" baseline="0" noProof="0" dirty="0">
              <a:ln>
                <a:noFill/>
              </a:ln>
              <a:solidFill>
                <a:srgbClr val="FBFBFB"/>
              </a:solidFill>
              <a:effectLst/>
              <a:uLnTx/>
              <a:uFillTx/>
              <a:latin typeface="Montserrat" pitchFamily="2" charset="77"/>
            </a:endParaRPr>
          </a:p>
        </p:txBody>
      </p:sp>
      <p:sp>
        <p:nvSpPr>
          <p:cNvPr id="47" name="TextBox 46">
            <a:extLst>
              <a:ext uri="{FF2B5EF4-FFF2-40B4-BE49-F238E27FC236}">
                <a16:creationId xmlns:a16="http://schemas.microsoft.com/office/drawing/2014/main" id="{116F9D16-D988-8A01-8BCD-DFA6FB8E9C89}"/>
              </a:ext>
            </a:extLst>
          </p:cNvPr>
          <p:cNvSpPr txBox="1"/>
          <p:nvPr/>
        </p:nvSpPr>
        <p:spPr>
          <a:xfrm>
            <a:off x="6020382" y="4409600"/>
            <a:ext cx="53281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b="1" dirty="0">
                <a:solidFill>
                  <a:srgbClr val="FFFFFF"/>
                </a:solidFill>
                <a:latin typeface="Montserrat" pitchFamily="2" charset="77"/>
              </a:rPr>
              <a:t>6</a:t>
            </a:r>
            <a:endParaRPr kumimoji="0" lang="en-GB" sz="2600" b="0" i="0" u="none" strike="noStrike" kern="1200" cap="none" spc="0" normalizeH="0" baseline="0" noProof="0" dirty="0">
              <a:ln>
                <a:noFill/>
              </a:ln>
              <a:solidFill>
                <a:srgbClr val="FFFFFF"/>
              </a:solidFill>
              <a:effectLst/>
              <a:uLnTx/>
              <a:uFillTx/>
              <a:latin typeface="Montserrat" pitchFamily="2" charset="77"/>
            </a:endParaRPr>
          </a:p>
        </p:txBody>
      </p:sp>
      <p:sp>
        <p:nvSpPr>
          <p:cNvPr id="48" name="Oval 47">
            <a:extLst>
              <a:ext uri="{FF2B5EF4-FFF2-40B4-BE49-F238E27FC236}">
                <a16:creationId xmlns:a16="http://schemas.microsoft.com/office/drawing/2014/main" id="{5D218C4A-8C9C-B24B-506A-F4A40B86DCFF}"/>
              </a:ext>
            </a:extLst>
          </p:cNvPr>
          <p:cNvSpPr/>
          <p:nvPr/>
        </p:nvSpPr>
        <p:spPr>
          <a:xfrm>
            <a:off x="5405681" y="5765636"/>
            <a:ext cx="321097" cy="321096"/>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TextBox 49">
            <a:extLst>
              <a:ext uri="{FF2B5EF4-FFF2-40B4-BE49-F238E27FC236}">
                <a16:creationId xmlns:a16="http://schemas.microsoft.com/office/drawing/2014/main" id="{3283F317-12F2-3001-7A3B-8F0EB550D799}"/>
              </a:ext>
            </a:extLst>
          </p:cNvPr>
          <p:cNvSpPr txBox="1"/>
          <p:nvPr/>
        </p:nvSpPr>
        <p:spPr>
          <a:xfrm>
            <a:off x="5440944" y="5771694"/>
            <a:ext cx="355861"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Montserrat" pitchFamily="2" charset="77"/>
              </a:rPr>
              <a:t>1</a:t>
            </a:r>
            <a:endParaRPr kumimoji="0" lang="en-GB" sz="1400" i="0" u="none" strike="noStrike" kern="1200" cap="none" spc="0" normalizeH="0" baseline="0" noProof="0" dirty="0">
              <a:ln>
                <a:noFill/>
              </a:ln>
              <a:solidFill>
                <a:srgbClr val="000000"/>
              </a:solidFill>
              <a:effectLst/>
              <a:uLnTx/>
              <a:uFillTx/>
              <a:latin typeface="Montserrat" pitchFamily="2" charset="77"/>
            </a:endParaRPr>
          </a:p>
        </p:txBody>
      </p:sp>
      <p:sp>
        <p:nvSpPr>
          <p:cNvPr id="51" name="Oval 50">
            <a:extLst>
              <a:ext uri="{FF2B5EF4-FFF2-40B4-BE49-F238E27FC236}">
                <a16:creationId xmlns:a16="http://schemas.microsoft.com/office/drawing/2014/main" id="{467255C6-FDD4-0B7E-18BA-93251D748BF2}"/>
              </a:ext>
            </a:extLst>
          </p:cNvPr>
          <p:cNvSpPr/>
          <p:nvPr/>
        </p:nvSpPr>
        <p:spPr>
          <a:xfrm>
            <a:off x="6060925" y="5771998"/>
            <a:ext cx="321097" cy="321096"/>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extBox 51">
            <a:extLst>
              <a:ext uri="{FF2B5EF4-FFF2-40B4-BE49-F238E27FC236}">
                <a16:creationId xmlns:a16="http://schemas.microsoft.com/office/drawing/2014/main" id="{FAEAF176-0C97-94B5-8952-D97234C1C4CC}"/>
              </a:ext>
            </a:extLst>
          </p:cNvPr>
          <p:cNvSpPr txBox="1"/>
          <p:nvPr/>
        </p:nvSpPr>
        <p:spPr>
          <a:xfrm>
            <a:off x="6086645" y="5768513"/>
            <a:ext cx="355861"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rgbClr val="000000"/>
                </a:solidFill>
                <a:effectLst/>
                <a:uLnTx/>
                <a:uFillTx/>
                <a:latin typeface="Montserrat" pitchFamily="2" charset="77"/>
              </a:rPr>
              <a:t>2</a:t>
            </a:r>
          </a:p>
        </p:txBody>
      </p:sp>
      <p:sp>
        <p:nvSpPr>
          <p:cNvPr id="53" name="Oval 52">
            <a:extLst>
              <a:ext uri="{FF2B5EF4-FFF2-40B4-BE49-F238E27FC236}">
                <a16:creationId xmlns:a16="http://schemas.microsoft.com/office/drawing/2014/main" id="{BD67B7BE-01FD-54BF-7494-700E3FF60479}"/>
              </a:ext>
            </a:extLst>
          </p:cNvPr>
          <p:cNvSpPr/>
          <p:nvPr/>
        </p:nvSpPr>
        <p:spPr>
          <a:xfrm>
            <a:off x="6700269" y="5771998"/>
            <a:ext cx="321097" cy="321096"/>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TextBox 53">
            <a:extLst>
              <a:ext uri="{FF2B5EF4-FFF2-40B4-BE49-F238E27FC236}">
                <a16:creationId xmlns:a16="http://schemas.microsoft.com/office/drawing/2014/main" id="{E4752F6C-90F9-DE24-AD2A-B53747D105BD}"/>
              </a:ext>
            </a:extLst>
          </p:cNvPr>
          <p:cNvSpPr txBox="1"/>
          <p:nvPr/>
        </p:nvSpPr>
        <p:spPr>
          <a:xfrm>
            <a:off x="6730739" y="5778055"/>
            <a:ext cx="355861"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Montserrat" pitchFamily="2" charset="77"/>
              </a:rPr>
              <a:t>3</a:t>
            </a:r>
            <a:endParaRPr kumimoji="0" lang="en-GB" sz="1400" i="0" u="none" strike="noStrike" kern="1200" cap="none" spc="0" normalizeH="0" baseline="0" noProof="0" dirty="0">
              <a:ln>
                <a:noFill/>
              </a:ln>
              <a:solidFill>
                <a:srgbClr val="000000"/>
              </a:solidFill>
              <a:effectLst/>
              <a:uLnTx/>
              <a:uFillTx/>
              <a:latin typeface="Montserrat" pitchFamily="2" charset="77"/>
            </a:endParaRPr>
          </a:p>
        </p:txBody>
      </p:sp>
      <p:pic>
        <p:nvPicPr>
          <p:cNvPr id="55" name="Picture 54">
            <a:extLst>
              <a:ext uri="{FF2B5EF4-FFF2-40B4-BE49-F238E27FC236}">
                <a16:creationId xmlns:a16="http://schemas.microsoft.com/office/drawing/2014/main" id="{0DA5930C-AF5E-825C-13D4-0992EF99C138}"/>
              </a:ext>
            </a:extLst>
          </p:cNvPr>
          <p:cNvPicPr>
            <a:picLocks noChangeAspect="1"/>
          </p:cNvPicPr>
          <p:nvPr/>
        </p:nvPicPr>
        <p:blipFill>
          <a:blip r:embed="rId7"/>
          <a:stretch>
            <a:fillRect/>
          </a:stretch>
        </p:blipFill>
        <p:spPr>
          <a:xfrm>
            <a:off x="6421252" y="5831026"/>
            <a:ext cx="250224" cy="230438"/>
          </a:xfrm>
          <a:prstGeom prst="rect">
            <a:avLst/>
          </a:prstGeom>
        </p:spPr>
      </p:pic>
      <p:pic>
        <p:nvPicPr>
          <p:cNvPr id="56" name="Picture 55">
            <a:extLst>
              <a:ext uri="{FF2B5EF4-FFF2-40B4-BE49-F238E27FC236}">
                <a16:creationId xmlns:a16="http://schemas.microsoft.com/office/drawing/2014/main" id="{0E817978-DBF7-43F5-2E64-A5AF34CAF429}"/>
              </a:ext>
            </a:extLst>
          </p:cNvPr>
          <p:cNvPicPr>
            <a:picLocks noChangeAspect="1"/>
          </p:cNvPicPr>
          <p:nvPr/>
        </p:nvPicPr>
        <p:blipFill>
          <a:blip r:embed="rId7"/>
          <a:stretch>
            <a:fillRect/>
          </a:stretch>
        </p:blipFill>
        <p:spPr>
          <a:xfrm>
            <a:off x="5778729" y="5827845"/>
            <a:ext cx="250224" cy="230438"/>
          </a:xfrm>
          <a:prstGeom prst="rect">
            <a:avLst/>
          </a:prstGeom>
        </p:spPr>
      </p:pic>
      <p:sp>
        <p:nvSpPr>
          <p:cNvPr id="58" name="Oval 57">
            <a:extLst>
              <a:ext uri="{FF2B5EF4-FFF2-40B4-BE49-F238E27FC236}">
                <a16:creationId xmlns:a16="http://schemas.microsoft.com/office/drawing/2014/main" id="{7EC31CC5-E029-E5B3-8497-0F2C1AB79C98}"/>
              </a:ext>
            </a:extLst>
          </p:cNvPr>
          <p:cNvSpPr/>
          <p:nvPr/>
        </p:nvSpPr>
        <p:spPr>
          <a:xfrm>
            <a:off x="8101254" y="4299052"/>
            <a:ext cx="658445" cy="658445"/>
          </a:xfrm>
          <a:prstGeom prst="ellipse">
            <a:avLst/>
          </a:prstGeom>
          <a:solidFill>
            <a:srgbClr val="B9A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D699086-84E6-5CB8-405E-CE71DB0C1A46}"/>
              </a:ext>
            </a:extLst>
          </p:cNvPr>
          <p:cNvSpPr txBox="1"/>
          <p:nvPr/>
        </p:nvSpPr>
        <p:spPr>
          <a:xfrm>
            <a:off x="7208956" y="5025160"/>
            <a:ext cx="24794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9A46D"/>
                </a:solidFill>
                <a:effectLst/>
                <a:uLnTx/>
                <a:uFillTx/>
                <a:latin typeface="Montserrat" pitchFamily="2" charset="77"/>
              </a:rPr>
              <a:t>Targeting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B9A46D"/>
                </a:solidFill>
                <a:latin typeface="Montserrat" pitchFamily="2" charset="77"/>
              </a:rPr>
              <a:t>and positive</a:t>
            </a:r>
            <a:br>
              <a:rPr lang="en-GB" sz="1600" b="1" dirty="0">
                <a:solidFill>
                  <a:srgbClr val="B9A46D"/>
                </a:solidFill>
                <a:latin typeface="Montserrat" pitchFamily="2" charset="77"/>
              </a:rPr>
            </a:br>
            <a:r>
              <a:rPr lang="en-GB" sz="1600" b="1" dirty="0">
                <a:solidFill>
                  <a:srgbClr val="B9A46D"/>
                </a:solidFill>
                <a:latin typeface="Montserrat" pitchFamily="2" charset="77"/>
              </a:rPr>
              <a:t>discrimination</a:t>
            </a:r>
            <a:endParaRPr kumimoji="0" lang="en-GB" sz="1600" b="0" i="0" u="none" strike="noStrike" kern="1200" cap="none" spc="0" normalizeH="0" baseline="0" noProof="0" dirty="0">
              <a:ln>
                <a:noFill/>
              </a:ln>
              <a:solidFill>
                <a:srgbClr val="FBFBFB"/>
              </a:solidFill>
              <a:effectLst/>
              <a:uLnTx/>
              <a:uFillTx/>
              <a:latin typeface="Montserrat" pitchFamily="2" charset="77"/>
            </a:endParaRPr>
          </a:p>
        </p:txBody>
      </p:sp>
      <p:sp>
        <p:nvSpPr>
          <p:cNvPr id="60" name="TextBox 59">
            <a:extLst>
              <a:ext uri="{FF2B5EF4-FFF2-40B4-BE49-F238E27FC236}">
                <a16:creationId xmlns:a16="http://schemas.microsoft.com/office/drawing/2014/main" id="{9C8882A3-F5E4-E0DD-F281-3D1B4F39CDDF}"/>
              </a:ext>
            </a:extLst>
          </p:cNvPr>
          <p:cNvSpPr txBox="1"/>
          <p:nvPr/>
        </p:nvSpPr>
        <p:spPr>
          <a:xfrm>
            <a:off x="8230177" y="4390550"/>
            <a:ext cx="53281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b="1" dirty="0">
                <a:solidFill>
                  <a:srgbClr val="FFFFFF"/>
                </a:solidFill>
                <a:latin typeface="Montserrat" pitchFamily="2" charset="77"/>
              </a:rPr>
              <a:t>7</a:t>
            </a:r>
            <a:endParaRPr kumimoji="0" lang="en-GB" sz="2600" b="0" i="0" u="none" strike="noStrike" kern="1200" cap="none" spc="0" normalizeH="0" baseline="0" noProof="0" dirty="0">
              <a:ln>
                <a:noFill/>
              </a:ln>
              <a:solidFill>
                <a:srgbClr val="FFFFFF"/>
              </a:solidFill>
              <a:effectLst/>
              <a:uLnTx/>
              <a:uFillTx/>
              <a:latin typeface="Montserrat" pitchFamily="2" charset="77"/>
            </a:endParaRPr>
          </a:p>
        </p:txBody>
      </p:sp>
    </p:spTree>
    <p:extLst>
      <p:ext uri="{BB962C8B-B14F-4D97-AF65-F5344CB8AC3E}">
        <p14:creationId xmlns:p14="http://schemas.microsoft.com/office/powerpoint/2010/main" val="2868035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9A46D"/>
              </a:solidFill>
            </a:endParaRPr>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3200075"/>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dirty="0">
                <a:solidFill>
                  <a:srgbClr val="000000"/>
                </a:solidFill>
              </a:rPr>
              <a:t>THE RACE </a:t>
            </a:r>
            <a:br>
              <a:rPr lang="en-US" dirty="0">
                <a:solidFill>
                  <a:srgbClr val="000000"/>
                </a:solidFill>
              </a:rPr>
            </a:br>
            <a:r>
              <a:rPr lang="en-US" dirty="0">
                <a:solidFill>
                  <a:srgbClr val="000000"/>
                </a:solidFill>
              </a:rPr>
              <a:t>PARADOX</a:t>
            </a:r>
          </a:p>
          <a:p>
            <a:pPr>
              <a:lnSpc>
                <a:spcPct val="100000"/>
              </a:lnSpc>
            </a:pPr>
            <a:endParaRPr lang="en-US" dirty="0">
              <a:solidFill>
                <a:srgbClr val="000000"/>
              </a:solidFill>
            </a:endParaRP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rotWithShape="1">
          <a:blip r:embed="rId2" r:link="rId3"/>
          <a:srcRect l="7667" r="10727"/>
          <a:stretch>
            <a:fillRect/>
          </a:stretch>
        </p:blipFill>
        <p:spPr>
          <a:xfrm>
            <a:off x="3810537" y="-1"/>
            <a:ext cx="8381463" cy="6858001"/>
          </a:xfrm>
          <a:prstGeom prst="rect">
            <a:avLst/>
          </a:prstGeom>
        </p:spPr>
      </p:pic>
      <p:sp>
        <p:nvSpPr>
          <p:cNvPr id="7" name="Google Shape;118;g13c822bde9e_0_29">
            <a:extLst>
              <a:ext uri="{FF2B5EF4-FFF2-40B4-BE49-F238E27FC236}">
                <a16:creationId xmlns:a16="http://schemas.microsoft.com/office/drawing/2014/main" id="{0E155124-FCB9-AA0F-AF91-AFC21875D1E3}"/>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rgbClr val="000000"/>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2406644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a:blip r:embed="rId2" r:link="rId4">
            <a:extLst>
              <a:ext uri="{BEBA8EAE-BF5A-486C-A8C5-ECC9F3942E4B}">
                <a14:imgProps xmlns:a14="http://schemas.microsoft.com/office/drawing/2010/main">
                  <a14:imgLayer r:embed="rId3">
                    <a14:imgEffect>
                      <a14:saturation sat="0"/>
                    </a14:imgEffect>
                  </a14:imgLayer>
                </a14:imgProps>
              </a:ext>
            </a:extLst>
          </a:blip>
          <a:srcRect t="7027" b="7027"/>
          <a:stretch>
            <a:fillRect/>
          </a:stretch>
        </p:blipFill>
        <p:spPr>
          <a:xfrm>
            <a:off x="0" y="0"/>
            <a:ext cx="12192000" cy="6885168"/>
          </a:xfrm>
        </p:spPr>
      </p:pic>
      <p:sp>
        <p:nvSpPr>
          <p:cNvPr id="7" name="Rectangle 6">
            <a:extLst>
              <a:ext uri="{FF2B5EF4-FFF2-40B4-BE49-F238E27FC236}">
                <a16:creationId xmlns:a16="http://schemas.microsoft.com/office/drawing/2014/main" id="{530C91BF-9633-E142-2E56-E81629CF4AF2}"/>
              </a:ext>
            </a:extLst>
          </p:cNvPr>
          <p:cNvSpPr/>
          <p:nvPr/>
        </p:nvSpPr>
        <p:spPr>
          <a:xfrm>
            <a:off x="1" y="0"/>
            <a:ext cx="12191999" cy="6858000"/>
          </a:xfrm>
          <a:prstGeom prst="rect">
            <a:avLst/>
          </a:prstGeom>
          <a:solidFill>
            <a:srgbClr val="000000">
              <a:alpha val="654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BFBFB"/>
              </a:solidFill>
              <a:effectLst/>
              <a:uLnTx/>
              <a:uFillTx/>
              <a:latin typeface="Montserrat"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rgbClr val="FBFBFB"/>
                </a:solidFill>
                <a:effectLst/>
                <a:uLnTx/>
                <a:uFillTx/>
                <a:latin typeface="Montserrat" pitchFamily="2" charset="77"/>
              </a:rPr>
              <a:t>Roianne</a:t>
            </a:r>
            <a:r>
              <a:rPr kumimoji="0" lang="en-GB" sz="2400" b="1" u="none" strike="noStrike" kern="1200" cap="none" spc="0" normalizeH="0" baseline="0" noProof="0" dirty="0">
                <a:ln>
                  <a:noFill/>
                </a:ln>
                <a:solidFill>
                  <a:srgbClr val="FBFBFB"/>
                </a:solidFill>
                <a:effectLst/>
                <a:uLnTx/>
                <a:uFillTx/>
                <a:latin typeface="Montserrat" pitchFamily="2" charset="77"/>
              </a:rPr>
              <a:t> </a:t>
            </a:r>
            <a:r>
              <a:rPr kumimoji="0" lang="en-GB" sz="2400" b="1" u="none" strike="noStrike" kern="1200" cap="none" spc="0" normalizeH="0" baseline="0" noProof="0" dirty="0" err="1">
                <a:ln>
                  <a:noFill/>
                </a:ln>
                <a:solidFill>
                  <a:srgbClr val="FBFBFB"/>
                </a:solidFill>
                <a:effectLst/>
                <a:uLnTx/>
                <a:uFillTx/>
                <a:latin typeface="Montserrat" pitchFamily="2" charset="77"/>
              </a:rPr>
              <a:t>Nedd</a:t>
            </a:r>
            <a:r>
              <a:rPr kumimoji="0" lang="en-GB" sz="2400" b="1" u="none" strike="noStrike" kern="1200" cap="none" spc="0" normalizeH="0" baseline="0" noProof="0" dirty="0">
                <a:ln>
                  <a:noFill/>
                </a:ln>
                <a:solidFill>
                  <a:srgbClr val="FBFBFB"/>
                </a:solidFill>
                <a:effectLst/>
                <a:uLnTx/>
                <a:uFillTx/>
                <a:latin typeface="Montserrat" pitchFamily="2" charset="77"/>
              </a:rPr>
              <a:t>, global head of inclusion and diversity </a:t>
            </a:r>
            <a:br>
              <a:rPr kumimoji="0" lang="en-GB" sz="2400" b="1" u="none" strike="noStrike" kern="1200" cap="none" spc="0" normalizeH="0" baseline="0" noProof="0" dirty="0">
                <a:ln>
                  <a:noFill/>
                </a:ln>
                <a:solidFill>
                  <a:srgbClr val="FBFBFB"/>
                </a:solidFill>
                <a:effectLst/>
                <a:uLnTx/>
                <a:uFillTx/>
                <a:latin typeface="Montserrat" pitchFamily="2" charset="77"/>
              </a:rPr>
            </a:br>
            <a:r>
              <a:rPr kumimoji="0" lang="en-GB" sz="2400" b="1" u="none" strike="noStrike" kern="1200" cap="none" spc="0" normalizeH="0" baseline="0" noProof="0" dirty="0">
                <a:ln>
                  <a:noFill/>
                </a:ln>
                <a:solidFill>
                  <a:srgbClr val="FBFBFB"/>
                </a:solidFill>
                <a:effectLst/>
                <a:uLnTx/>
                <a:uFillTx/>
                <a:latin typeface="Montserrat" pitchFamily="2" charset="77"/>
              </a:rPr>
              <a:t>at Oliver Wyman, said: “What should be a level playing </a:t>
            </a:r>
            <a:br>
              <a:rPr kumimoji="0" lang="en-GB" sz="2400" b="1" u="none" strike="noStrike" kern="1200" cap="none" spc="0" normalizeH="0" baseline="0" noProof="0" dirty="0">
                <a:ln>
                  <a:noFill/>
                </a:ln>
                <a:solidFill>
                  <a:srgbClr val="FBFBFB"/>
                </a:solidFill>
                <a:effectLst/>
                <a:uLnTx/>
                <a:uFillTx/>
                <a:latin typeface="Montserrat" pitchFamily="2" charset="77"/>
              </a:rPr>
            </a:br>
            <a:r>
              <a:rPr kumimoji="0" lang="en-GB" sz="2400" b="1" u="none" strike="noStrike" kern="1200" cap="none" spc="0" normalizeH="0" baseline="0" noProof="0" dirty="0">
                <a:ln>
                  <a:noFill/>
                </a:ln>
                <a:solidFill>
                  <a:srgbClr val="FBFBFB"/>
                </a:solidFill>
                <a:effectLst/>
                <a:uLnTx/>
                <a:uFillTx/>
                <a:latin typeface="Montserrat" pitchFamily="2" charset="77"/>
              </a:rPr>
              <a:t>field is littered with obstacles, many of which are products </a:t>
            </a:r>
            <a:br>
              <a:rPr kumimoji="0" lang="en-GB" sz="2400" b="1" u="none" strike="noStrike" kern="1200" cap="none" spc="0" normalizeH="0" baseline="0" noProof="0" dirty="0">
                <a:ln>
                  <a:noFill/>
                </a:ln>
                <a:solidFill>
                  <a:srgbClr val="FBFBFB"/>
                </a:solidFill>
                <a:effectLst/>
                <a:uLnTx/>
                <a:uFillTx/>
                <a:latin typeface="Montserrat" pitchFamily="2" charset="77"/>
              </a:rPr>
            </a:br>
            <a:r>
              <a:rPr kumimoji="0" lang="en-GB" sz="2400" b="1" u="none" strike="noStrike" kern="1200" cap="none" spc="0" normalizeH="0" baseline="0" noProof="0" dirty="0">
                <a:ln>
                  <a:noFill/>
                </a:ln>
                <a:solidFill>
                  <a:srgbClr val="FBFBFB"/>
                </a:solidFill>
                <a:effectLst/>
                <a:uLnTx/>
                <a:uFillTx/>
                <a:latin typeface="Montserrat" pitchFamily="2" charset="77"/>
              </a:rPr>
              <a:t>of a complex system of racial and gender disadvantage, </a:t>
            </a:r>
            <a:br>
              <a:rPr kumimoji="0" lang="en-GB" sz="2400" b="1" u="none" strike="noStrike" kern="1200" cap="none" spc="0" normalizeH="0" baseline="0" noProof="0" dirty="0">
                <a:ln>
                  <a:noFill/>
                </a:ln>
                <a:solidFill>
                  <a:srgbClr val="FBFBFB"/>
                </a:solidFill>
                <a:effectLst/>
                <a:uLnTx/>
                <a:uFillTx/>
                <a:latin typeface="Montserrat" pitchFamily="2" charset="77"/>
              </a:rPr>
            </a:br>
            <a:r>
              <a:rPr kumimoji="0" lang="en-GB" sz="2400" b="1" u="none" strike="noStrike" kern="1200" cap="none" spc="0" normalizeH="0" baseline="0" noProof="0" dirty="0">
                <a:ln>
                  <a:noFill/>
                </a:ln>
                <a:solidFill>
                  <a:srgbClr val="FBFBFB"/>
                </a:solidFill>
                <a:effectLst/>
                <a:uLnTx/>
                <a:uFillTx/>
                <a:latin typeface="Montserrat" pitchFamily="2" charset="77"/>
              </a:rPr>
              <a:t>underpinned by the pervasive impact of wealth and location.</a:t>
            </a:r>
            <a:endParaRPr kumimoji="0" lang="en-US" sz="2400" b="1" u="none" strike="noStrike" kern="1200" cap="none" spc="0" normalizeH="0" baseline="0" noProof="0" dirty="0">
              <a:ln>
                <a:noFill/>
              </a:ln>
              <a:solidFill>
                <a:srgbClr val="FBFBFB"/>
              </a:solidFill>
              <a:effectLst/>
              <a:uLnTx/>
              <a:uFillTx/>
              <a:latin typeface="Montserrat" pitchFamily="2" charset="77"/>
            </a:endParaRPr>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1395824" y="1856943"/>
            <a:ext cx="9358311" cy="262663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60" normalizeH="0" baseline="0" noProof="0" dirty="0">
              <a:ln>
                <a:noFill/>
              </a:ln>
              <a:solidFill>
                <a:srgbClr val="B9A46D"/>
              </a:solidFill>
              <a:effectLst/>
              <a:uLnTx/>
              <a:uFillTx/>
              <a:latin typeface="Montserrat" pitchFamily="2" charset="77"/>
              <a:ea typeface="+mj-ea"/>
              <a:cs typeface="+mj-cs"/>
            </a:endParaRPr>
          </a:p>
        </p:txBody>
      </p:sp>
      <p:pic>
        <p:nvPicPr>
          <p:cNvPr id="9" name="Picture 8">
            <a:extLst>
              <a:ext uri="{FF2B5EF4-FFF2-40B4-BE49-F238E27FC236}">
                <a16:creationId xmlns:a16="http://schemas.microsoft.com/office/drawing/2014/main" id="{69C84DA8-56D6-1034-8F3D-22D5005FCF16}"/>
              </a:ext>
            </a:extLst>
          </p:cNvPr>
          <p:cNvPicPr>
            <a:picLocks noChangeAspect="1"/>
          </p:cNvPicPr>
          <p:nvPr/>
        </p:nvPicPr>
        <p:blipFill>
          <a:blip r:embed="rId5"/>
          <a:stretch>
            <a:fillRect/>
          </a:stretch>
        </p:blipFill>
        <p:spPr>
          <a:xfrm rot="10800000">
            <a:off x="10986682" y="3947709"/>
            <a:ext cx="464974" cy="345409"/>
          </a:xfrm>
          <a:prstGeom prst="rect">
            <a:avLst/>
          </a:prstGeom>
        </p:spPr>
      </p:pic>
      <p:pic>
        <p:nvPicPr>
          <p:cNvPr id="13" name="Picture 12">
            <a:extLst>
              <a:ext uri="{FF2B5EF4-FFF2-40B4-BE49-F238E27FC236}">
                <a16:creationId xmlns:a16="http://schemas.microsoft.com/office/drawing/2014/main" id="{E2A2B715-49BE-5B75-F849-9781DD55D0AE}"/>
              </a:ext>
            </a:extLst>
          </p:cNvPr>
          <p:cNvPicPr>
            <a:picLocks noChangeAspect="1"/>
          </p:cNvPicPr>
          <p:nvPr/>
        </p:nvPicPr>
        <p:blipFill>
          <a:blip r:embed="rId5"/>
          <a:stretch>
            <a:fillRect/>
          </a:stretch>
        </p:blipFill>
        <p:spPr>
          <a:xfrm>
            <a:off x="1323656" y="2615291"/>
            <a:ext cx="464974" cy="345409"/>
          </a:xfrm>
          <a:prstGeom prst="rect">
            <a:avLst/>
          </a:prstGeom>
        </p:spPr>
      </p:pic>
    </p:spTree>
    <p:extLst>
      <p:ext uri="{BB962C8B-B14F-4D97-AF65-F5344CB8AC3E}">
        <p14:creationId xmlns:p14="http://schemas.microsoft.com/office/powerpoint/2010/main" val="4033254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a:blip r:embed="rId2" r:link="rId3"/>
          <a:srcRect t="7751" b="7751"/>
          <a:stretch>
            <a:fillRect/>
          </a:stretch>
        </p:blipFill>
        <p:spPr>
          <a:xfrm>
            <a:off x="0" y="0"/>
            <a:ext cx="12222600" cy="6885168"/>
          </a:xfrm>
        </p:spPr>
      </p:pic>
      <p:sp>
        <p:nvSpPr>
          <p:cNvPr id="7" name="Rectangle 6">
            <a:extLst>
              <a:ext uri="{FF2B5EF4-FFF2-40B4-BE49-F238E27FC236}">
                <a16:creationId xmlns:a16="http://schemas.microsoft.com/office/drawing/2014/main" id="{530C91BF-9633-E142-2E56-E81629CF4AF2}"/>
              </a:ext>
            </a:extLst>
          </p:cNvPr>
          <p:cNvSpPr/>
          <p:nvPr/>
        </p:nvSpPr>
        <p:spPr>
          <a:xfrm>
            <a:off x="15300" y="0"/>
            <a:ext cx="12191999" cy="6858000"/>
          </a:xfrm>
          <a:prstGeom prst="rect">
            <a:avLst/>
          </a:prstGeom>
          <a:solidFill>
            <a:srgbClr val="000000">
              <a:alpha val="654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851320" y="1642368"/>
            <a:ext cx="10453052" cy="262663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Bef>
                <a:spcPts val="2000"/>
              </a:spcBef>
            </a:pPr>
            <a:r>
              <a:rPr lang="en-US" dirty="0">
                <a:solidFill>
                  <a:srgbClr val="B9A46D"/>
                </a:solidFill>
              </a:rPr>
              <a:t>The unconscious illusion of inclusion  that convey the appearance of racial  cohesion and an equitable coexistence. The Race Paradox is a set of complex interconnected constructs that give an </a:t>
            </a:r>
            <a:r>
              <a:rPr lang="en-US" dirty="0" err="1">
                <a:solidFill>
                  <a:srgbClr val="B9A46D"/>
                </a:solidFill>
              </a:rPr>
              <a:t>organisation</a:t>
            </a:r>
            <a:r>
              <a:rPr lang="en-US" dirty="0">
                <a:solidFill>
                  <a:srgbClr val="B9A46D"/>
                </a:solidFill>
              </a:rPr>
              <a:t> a cosmetic facade. </a:t>
            </a:r>
          </a:p>
          <a:p>
            <a:pPr algn="ctr">
              <a:lnSpc>
                <a:spcPct val="100000"/>
              </a:lnSpc>
              <a:spcBef>
                <a:spcPts val="2000"/>
              </a:spcBef>
            </a:pPr>
            <a:r>
              <a:rPr lang="en-US" dirty="0">
                <a:solidFill>
                  <a:srgbClr val="B9A46D"/>
                </a:solidFill>
              </a:rPr>
              <a:t>This perception is often unsubstantiated; however, the narrative continues to be perpetuated and underpinned by gestures, policies, and procedures, in the belief that these structures become the counterbalance to any unintentional bias.</a:t>
            </a:r>
          </a:p>
          <a:p>
            <a:pPr algn="ctr">
              <a:lnSpc>
                <a:spcPct val="100000"/>
              </a:lnSpc>
              <a:spcBef>
                <a:spcPts val="2000"/>
              </a:spcBef>
            </a:pPr>
            <a:r>
              <a:rPr lang="en-US" dirty="0">
                <a:solidFill>
                  <a:srgbClr val="B9A46D"/>
                </a:solidFill>
              </a:rPr>
              <a:t>There is often an irreconcilable contradiction between the values an </a:t>
            </a:r>
            <a:r>
              <a:rPr lang="en-US" dirty="0" err="1">
                <a:solidFill>
                  <a:srgbClr val="B9A46D"/>
                </a:solidFill>
              </a:rPr>
              <a:t>organisation</a:t>
            </a:r>
            <a:r>
              <a:rPr lang="en-US" dirty="0">
                <a:solidFill>
                  <a:srgbClr val="B9A46D"/>
                </a:solidFill>
              </a:rPr>
              <a:t> purports to embody and its reality. </a:t>
            </a:r>
          </a:p>
          <a:p>
            <a:pPr algn="ctr">
              <a:lnSpc>
                <a:spcPct val="100000"/>
              </a:lnSpc>
              <a:spcBef>
                <a:spcPts val="2000"/>
              </a:spcBef>
            </a:pPr>
            <a:endParaRPr lang="en-US" dirty="0">
              <a:solidFill>
                <a:srgbClr val="86E6CD"/>
              </a:solidFill>
            </a:endParaRPr>
          </a:p>
          <a:p>
            <a:pPr algn="ctr">
              <a:lnSpc>
                <a:spcPct val="100000"/>
              </a:lnSpc>
              <a:spcBef>
                <a:spcPts val="600"/>
              </a:spcBef>
            </a:pPr>
            <a:endParaRPr lang="en-US" dirty="0">
              <a:solidFill>
                <a:srgbClr val="B9A46D"/>
              </a:solidFill>
            </a:endParaRPr>
          </a:p>
          <a:p>
            <a:pPr algn="ctr">
              <a:lnSpc>
                <a:spcPct val="100000"/>
              </a:lnSpc>
              <a:spcBef>
                <a:spcPts val="600"/>
              </a:spcBef>
            </a:pPr>
            <a:endParaRPr lang="en-US" dirty="0">
              <a:solidFill>
                <a:srgbClr val="B9A46D"/>
              </a:solidFill>
            </a:endParaRPr>
          </a:p>
          <a:p>
            <a:pPr algn="ctr">
              <a:lnSpc>
                <a:spcPct val="100000"/>
              </a:lnSpc>
            </a:pPr>
            <a:endParaRPr lang="en-US" dirty="0">
              <a:solidFill>
                <a:srgbClr val="B9A46D"/>
              </a:solidFill>
            </a:endParaRPr>
          </a:p>
          <a:p>
            <a:pPr algn="ctr">
              <a:lnSpc>
                <a:spcPct val="100000"/>
              </a:lnSpc>
            </a:pPr>
            <a:endParaRPr lang="en-US" dirty="0">
              <a:solidFill>
                <a:srgbClr val="B9A46D"/>
              </a:solidFill>
            </a:endParaRPr>
          </a:p>
          <a:p>
            <a:pPr algn="ctr">
              <a:lnSpc>
                <a:spcPct val="100000"/>
              </a:lnSpc>
            </a:pPr>
            <a:endParaRPr lang="en-US" dirty="0">
              <a:solidFill>
                <a:srgbClr val="B9A46D"/>
              </a:solidFill>
            </a:endParaRPr>
          </a:p>
        </p:txBody>
      </p:sp>
      <p:sp>
        <p:nvSpPr>
          <p:cNvPr id="2" name="Title 3">
            <a:extLst>
              <a:ext uri="{FF2B5EF4-FFF2-40B4-BE49-F238E27FC236}">
                <a16:creationId xmlns:a16="http://schemas.microsoft.com/office/drawing/2014/main" id="{9D2D8564-FE8C-47D2-0D56-3ED26769E229}"/>
              </a:ext>
            </a:extLst>
          </p:cNvPr>
          <p:cNvSpPr txBox="1">
            <a:spLocks/>
          </p:cNvSpPr>
          <p:nvPr/>
        </p:nvSpPr>
        <p:spPr>
          <a:xfrm>
            <a:off x="1403442" y="587419"/>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chemeClr val="bg1"/>
                </a:solidFill>
              </a:rPr>
              <a:t>THE RACE PARADOX – WITHIN ORGANISATIONS</a:t>
            </a:r>
          </a:p>
        </p:txBody>
      </p:sp>
      <p:pic>
        <p:nvPicPr>
          <p:cNvPr id="3" name="Picture 2">
            <a:extLst>
              <a:ext uri="{FF2B5EF4-FFF2-40B4-BE49-F238E27FC236}">
                <a16:creationId xmlns:a16="http://schemas.microsoft.com/office/drawing/2014/main" id="{15E1E659-8A8E-D6A1-6250-8B55CA169D40}"/>
              </a:ext>
            </a:extLst>
          </p:cNvPr>
          <p:cNvPicPr>
            <a:picLocks noChangeAspect="1"/>
          </p:cNvPicPr>
          <p:nvPr/>
        </p:nvPicPr>
        <p:blipFill>
          <a:blip r:embed="rId4"/>
          <a:stretch>
            <a:fillRect/>
          </a:stretch>
        </p:blipFill>
        <p:spPr>
          <a:xfrm>
            <a:off x="500515" y="1531859"/>
            <a:ext cx="484917" cy="360224"/>
          </a:xfrm>
          <a:prstGeom prst="rect">
            <a:avLst/>
          </a:prstGeom>
        </p:spPr>
      </p:pic>
      <p:pic>
        <p:nvPicPr>
          <p:cNvPr id="4" name="Picture 3">
            <a:extLst>
              <a:ext uri="{FF2B5EF4-FFF2-40B4-BE49-F238E27FC236}">
                <a16:creationId xmlns:a16="http://schemas.microsoft.com/office/drawing/2014/main" id="{E2ED9854-8A00-D0FE-683D-1B30E214D685}"/>
              </a:ext>
            </a:extLst>
          </p:cNvPr>
          <p:cNvPicPr>
            <a:picLocks noChangeAspect="1"/>
          </p:cNvPicPr>
          <p:nvPr/>
        </p:nvPicPr>
        <p:blipFill>
          <a:blip r:embed="rId4"/>
          <a:stretch>
            <a:fillRect/>
          </a:stretch>
        </p:blipFill>
        <p:spPr>
          <a:xfrm rot="10800000">
            <a:off x="10107314" y="5550411"/>
            <a:ext cx="484917" cy="360224"/>
          </a:xfrm>
          <a:prstGeom prst="rect">
            <a:avLst/>
          </a:prstGeom>
        </p:spPr>
      </p:pic>
      <p:sp>
        <p:nvSpPr>
          <p:cNvPr id="6" name="Google Shape;118;g13c822bde9e_0_29">
            <a:extLst>
              <a:ext uri="{FF2B5EF4-FFF2-40B4-BE49-F238E27FC236}">
                <a16:creationId xmlns:a16="http://schemas.microsoft.com/office/drawing/2014/main" id="{C2B00DAE-3131-948C-59B7-553D005887F4}"/>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452153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0C91BF-9633-E142-2E56-E81629CF4AF2}"/>
              </a:ext>
            </a:extLst>
          </p:cNvPr>
          <p:cNvSpPr/>
          <p:nvPr/>
        </p:nvSpPr>
        <p:spPr>
          <a:xfrm>
            <a:off x="1" y="0"/>
            <a:ext cx="12191999" cy="685800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3">
            <a:extLst>
              <a:ext uri="{FF2B5EF4-FFF2-40B4-BE49-F238E27FC236}">
                <a16:creationId xmlns:a16="http://schemas.microsoft.com/office/drawing/2014/main" id="{9D2D8564-FE8C-47D2-0D56-3ED26769E229}"/>
              </a:ext>
            </a:extLst>
          </p:cNvPr>
          <p:cNvSpPr txBox="1">
            <a:spLocks/>
          </p:cNvSpPr>
          <p:nvPr/>
        </p:nvSpPr>
        <p:spPr>
          <a:xfrm>
            <a:off x="1403442" y="108292"/>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chemeClr val="bg1"/>
                </a:solidFill>
              </a:rPr>
              <a:t>THE RACE PARADOX</a:t>
            </a:r>
          </a:p>
        </p:txBody>
      </p:sp>
      <p:sp>
        <p:nvSpPr>
          <p:cNvPr id="6" name="Google Shape;118;g13c822bde9e_0_29">
            <a:extLst>
              <a:ext uri="{FF2B5EF4-FFF2-40B4-BE49-F238E27FC236}">
                <a16:creationId xmlns:a16="http://schemas.microsoft.com/office/drawing/2014/main" id="{C2B00DAE-3131-948C-59B7-553D005887F4}"/>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rgbClr val="000000"/>
                </a:solidFill>
                <a:latin typeface="Montserrat Medium" pitchFamily="2" charset="77"/>
                <a:ea typeface="Roboto"/>
                <a:cs typeface="Roboto"/>
                <a:sym typeface="Roboto"/>
              </a:rPr>
              <a:t>The Black Entrepreneur Report 2021</a:t>
            </a:r>
          </a:p>
        </p:txBody>
      </p:sp>
      <p:sp>
        <p:nvSpPr>
          <p:cNvPr id="16" name="Title 3">
            <a:extLst>
              <a:ext uri="{FF2B5EF4-FFF2-40B4-BE49-F238E27FC236}">
                <a16:creationId xmlns:a16="http://schemas.microsoft.com/office/drawing/2014/main" id="{8D098053-E6A2-2DB1-5E35-9070F3ECFB2D}"/>
              </a:ext>
            </a:extLst>
          </p:cNvPr>
          <p:cNvSpPr txBox="1">
            <a:spLocks/>
          </p:cNvSpPr>
          <p:nvPr/>
        </p:nvSpPr>
        <p:spPr>
          <a:xfrm>
            <a:off x="1391567" y="5353583"/>
            <a:ext cx="1457625" cy="566340"/>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800" dirty="0">
                <a:solidFill>
                  <a:srgbClr val="000000"/>
                </a:solidFill>
              </a:rPr>
              <a:t>LOW</a:t>
            </a:r>
          </a:p>
        </p:txBody>
      </p:sp>
      <p:sp>
        <p:nvSpPr>
          <p:cNvPr id="17" name="Title 3">
            <a:extLst>
              <a:ext uri="{FF2B5EF4-FFF2-40B4-BE49-F238E27FC236}">
                <a16:creationId xmlns:a16="http://schemas.microsoft.com/office/drawing/2014/main" id="{71CAD2A4-1121-AD09-DD4A-B37A665E703E}"/>
              </a:ext>
            </a:extLst>
          </p:cNvPr>
          <p:cNvSpPr txBox="1">
            <a:spLocks/>
          </p:cNvSpPr>
          <p:nvPr/>
        </p:nvSpPr>
        <p:spPr>
          <a:xfrm>
            <a:off x="9973985" y="5348582"/>
            <a:ext cx="1457625" cy="566340"/>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800" dirty="0">
                <a:solidFill>
                  <a:srgbClr val="000000"/>
                </a:solidFill>
              </a:rPr>
              <a:t>HIGH</a:t>
            </a:r>
          </a:p>
        </p:txBody>
      </p:sp>
      <p:sp>
        <p:nvSpPr>
          <p:cNvPr id="18" name="Title 3">
            <a:extLst>
              <a:ext uri="{FF2B5EF4-FFF2-40B4-BE49-F238E27FC236}">
                <a16:creationId xmlns:a16="http://schemas.microsoft.com/office/drawing/2014/main" id="{4442C5D9-E88F-2768-9463-C29CFF2F5A15}"/>
              </a:ext>
            </a:extLst>
          </p:cNvPr>
          <p:cNvSpPr txBox="1">
            <a:spLocks/>
          </p:cNvSpPr>
          <p:nvPr/>
        </p:nvSpPr>
        <p:spPr>
          <a:xfrm>
            <a:off x="1377283" y="1032410"/>
            <a:ext cx="1457625" cy="566340"/>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800" dirty="0">
                <a:solidFill>
                  <a:srgbClr val="000000"/>
                </a:solidFill>
              </a:rPr>
              <a:t>HIGH</a:t>
            </a:r>
          </a:p>
        </p:txBody>
      </p:sp>
      <p:sp>
        <p:nvSpPr>
          <p:cNvPr id="19" name="Title 3">
            <a:extLst>
              <a:ext uri="{FF2B5EF4-FFF2-40B4-BE49-F238E27FC236}">
                <a16:creationId xmlns:a16="http://schemas.microsoft.com/office/drawing/2014/main" id="{A874863B-C3D1-4E57-3F9A-04F14161E15B}"/>
              </a:ext>
            </a:extLst>
          </p:cNvPr>
          <p:cNvSpPr txBox="1">
            <a:spLocks/>
          </p:cNvSpPr>
          <p:nvPr/>
        </p:nvSpPr>
        <p:spPr>
          <a:xfrm>
            <a:off x="355087" y="2106612"/>
            <a:ext cx="1693297" cy="3195130"/>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rgbClr val="000000"/>
                </a:solidFill>
                <a:latin typeface="Montserrat SemiBold" pitchFamily="2" charset="77"/>
              </a:rPr>
              <a:t>Genuine</a:t>
            </a:r>
            <a:br>
              <a:rPr lang="en-US" sz="1600" dirty="0">
                <a:solidFill>
                  <a:srgbClr val="000000"/>
                </a:solidFill>
                <a:latin typeface="Montserrat SemiBold" pitchFamily="2" charset="77"/>
              </a:rPr>
            </a:br>
            <a:r>
              <a:rPr lang="en-US" sz="1600" dirty="0">
                <a:solidFill>
                  <a:srgbClr val="000000"/>
                </a:solidFill>
                <a:latin typeface="Montserrat SemiBold" pitchFamily="2" charset="77"/>
              </a:rPr>
              <a:t>Engagement</a:t>
            </a:r>
            <a:br>
              <a:rPr lang="en-US" sz="1600" b="0" dirty="0">
                <a:solidFill>
                  <a:srgbClr val="000000"/>
                </a:solidFill>
              </a:rPr>
            </a:br>
            <a:r>
              <a:rPr lang="en-US" sz="1600" b="0" dirty="0">
                <a:solidFill>
                  <a:srgbClr val="000000"/>
                </a:solidFill>
              </a:rPr>
              <a:t>(Black Execs: Buying Black: Inclusive power networks; Black cultural understanding; Inclusion is rewarded.)</a:t>
            </a:r>
          </a:p>
        </p:txBody>
      </p:sp>
      <p:sp>
        <p:nvSpPr>
          <p:cNvPr id="20" name="Title 3">
            <a:extLst>
              <a:ext uri="{FF2B5EF4-FFF2-40B4-BE49-F238E27FC236}">
                <a16:creationId xmlns:a16="http://schemas.microsoft.com/office/drawing/2014/main" id="{F112D740-2A0B-5C98-F797-1EF21BC9D3EF}"/>
              </a:ext>
            </a:extLst>
          </p:cNvPr>
          <p:cNvSpPr txBox="1">
            <a:spLocks/>
          </p:cNvSpPr>
          <p:nvPr/>
        </p:nvSpPr>
        <p:spPr>
          <a:xfrm>
            <a:off x="3400190" y="5723759"/>
            <a:ext cx="5318593" cy="1118435"/>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dirty="0">
                <a:solidFill>
                  <a:srgbClr val="000000"/>
                </a:solidFill>
                <a:latin typeface="Montserrat SemiBold" pitchFamily="2" charset="77"/>
              </a:rPr>
              <a:t>Correct Policies, Procedures, Public Appearance</a:t>
            </a:r>
          </a:p>
          <a:p>
            <a:pPr>
              <a:lnSpc>
                <a:spcPct val="100000"/>
              </a:lnSpc>
            </a:pPr>
            <a:r>
              <a:rPr lang="en-US" sz="1600" b="0" dirty="0">
                <a:solidFill>
                  <a:srgbClr val="000000"/>
                </a:solidFill>
              </a:rPr>
              <a:t>(public announcements and internal policies appear to support diversity)</a:t>
            </a:r>
            <a:endParaRPr lang="en-US" sz="1600" dirty="0">
              <a:solidFill>
                <a:srgbClr val="000000"/>
              </a:solidFill>
              <a:latin typeface="Montserrat SemiBold" pitchFamily="2" charset="77"/>
            </a:endParaRPr>
          </a:p>
        </p:txBody>
      </p:sp>
      <p:sp>
        <p:nvSpPr>
          <p:cNvPr id="23" name="Rectangle 22">
            <a:extLst>
              <a:ext uri="{FF2B5EF4-FFF2-40B4-BE49-F238E27FC236}">
                <a16:creationId xmlns:a16="http://schemas.microsoft.com/office/drawing/2014/main" id="{114BCF0B-30C8-02A1-6DBE-1D0576179DC9}"/>
              </a:ext>
            </a:extLst>
          </p:cNvPr>
          <p:cNvSpPr/>
          <p:nvPr/>
        </p:nvSpPr>
        <p:spPr>
          <a:xfrm>
            <a:off x="2461145" y="3526970"/>
            <a:ext cx="3464642" cy="1929739"/>
          </a:xfrm>
          <a:prstGeom prst="rect">
            <a:avLst/>
          </a:prstGeom>
          <a:solidFill>
            <a:schemeClr val="bg1">
              <a:lumMod val="25000"/>
              <a:alpha val="82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641BC8C-32E2-1C69-1552-A3741D5C561B}"/>
              </a:ext>
            </a:extLst>
          </p:cNvPr>
          <p:cNvSpPr/>
          <p:nvPr/>
        </p:nvSpPr>
        <p:spPr>
          <a:xfrm>
            <a:off x="6025112" y="3526969"/>
            <a:ext cx="3464642" cy="192973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69727A-C7AD-8E72-2234-9F88FE431D8F}"/>
              </a:ext>
            </a:extLst>
          </p:cNvPr>
          <p:cNvSpPr/>
          <p:nvPr/>
        </p:nvSpPr>
        <p:spPr>
          <a:xfrm>
            <a:off x="2453570" y="1500230"/>
            <a:ext cx="3464642" cy="1929739"/>
          </a:xfrm>
          <a:prstGeom prst="rect">
            <a:avLst/>
          </a:prstGeom>
          <a:solidFill>
            <a:schemeClr val="bg1">
              <a:lumMod val="25000"/>
              <a:alpha val="4765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AF60C6-B3D6-22DA-BAC5-8F178DC8BE8B}"/>
              </a:ext>
            </a:extLst>
          </p:cNvPr>
          <p:cNvSpPr/>
          <p:nvPr/>
        </p:nvSpPr>
        <p:spPr>
          <a:xfrm>
            <a:off x="6025112" y="1499261"/>
            <a:ext cx="3464642" cy="1929739"/>
          </a:xfrm>
          <a:prstGeom prst="rect">
            <a:avLst/>
          </a:prstGeom>
          <a:solidFill>
            <a:schemeClr val="bg1">
              <a:lumMod val="2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tle 3">
            <a:extLst>
              <a:ext uri="{FF2B5EF4-FFF2-40B4-BE49-F238E27FC236}">
                <a16:creationId xmlns:a16="http://schemas.microsoft.com/office/drawing/2014/main" id="{1CFF136A-4BC1-485A-AC6E-D3841765F5A8}"/>
              </a:ext>
            </a:extLst>
          </p:cNvPr>
          <p:cNvSpPr txBox="1">
            <a:spLocks/>
          </p:cNvSpPr>
          <p:nvPr/>
        </p:nvSpPr>
        <p:spPr>
          <a:xfrm>
            <a:off x="2603417" y="4309074"/>
            <a:ext cx="3180097" cy="1255448"/>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latin typeface="Montserrat SemiBold" pitchFamily="2" charset="77"/>
              </a:rPr>
              <a:t>Cultural Laggards</a:t>
            </a:r>
            <a:br>
              <a:rPr lang="en-US" sz="1600" b="0" dirty="0">
                <a:solidFill>
                  <a:schemeClr val="bg1"/>
                </a:solidFill>
              </a:rPr>
            </a:br>
            <a:r>
              <a:rPr lang="en-US" sz="1200" b="0" dirty="0">
                <a:solidFill>
                  <a:schemeClr val="bg1"/>
                </a:solidFill>
              </a:rPr>
              <a:t>These are still institutions and corporations that still have not put diversity on the radar.</a:t>
            </a:r>
          </a:p>
        </p:txBody>
      </p:sp>
      <p:sp>
        <p:nvSpPr>
          <p:cNvPr id="28" name="Title 3">
            <a:extLst>
              <a:ext uri="{FF2B5EF4-FFF2-40B4-BE49-F238E27FC236}">
                <a16:creationId xmlns:a16="http://schemas.microsoft.com/office/drawing/2014/main" id="{257547EF-8564-90DF-30C8-B2FAD81B4F0F}"/>
              </a:ext>
            </a:extLst>
          </p:cNvPr>
          <p:cNvSpPr txBox="1">
            <a:spLocks/>
          </p:cNvSpPr>
          <p:nvPr/>
        </p:nvSpPr>
        <p:spPr>
          <a:xfrm>
            <a:off x="2623149" y="2242006"/>
            <a:ext cx="3180097" cy="1255448"/>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latin typeface="Montserrat SemiBold" pitchFamily="2" charset="77"/>
              </a:rPr>
              <a:t>Walking the walk</a:t>
            </a:r>
          </a:p>
          <a:p>
            <a:pPr algn="ctr">
              <a:lnSpc>
                <a:spcPct val="100000"/>
              </a:lnSpc>
            </a:pPr>
            <a:r>
              <a:rPr lang="en-US" sz="1200" b="0" dirty="0">
                <a:solidFill>
                  <a:schemeClr val="bg1"/>
                </a:solidFill>
              </a:rPr>
              <a:t>In the group are those companies</a:t>
            </a:r>
            <a:br>
              <a:rPr lang="en-US" sz="1200" b="0" dirty="0">
                <a:solidFill>
                  <a:schemeClr val="bg1"/>
                </a:solidFill>
              </a:rPr>
            </a:br>
            <a:r>
              <a:rPr lang="en-US" sz="1200" b="0" dirty="0">
                <a:solidFill>
                  <a:schemeClr val="bg1"/>
                </a:solidFill>
              </a:rPr>
              <a:t>who are truly walking the walk </a:t>
            </a:r>
            <a:br>
              <a:rPr lang="en-US" sz="1200" b="0" dirty="0">
                <a:solidFill>
                  <a:schemeClr val="bg1"/>
                </a:solidFill>
              </a:rPr>
            </a:br>
            <a:r>
              <a:rPr lang="en-US" sz="1200" b="0" dirty="0">
                <a:solidFill>
                  <a:schemeClr val="bg1"/>
                </a:solidFill>
              </a:rPr>
              <a:t>of inclusion.</a:t>
            </a:r>
          </a:p>
        </p:txBody>
      </p:sp>
      <p:sp>
        <p:nvSpPr>
          <p:cNvPr id="29" name="Title 3">
            <a:extLst>
              <a:ext uri="{FF2B5EF4-FFF2-40B4-BE49-F238E27FC236}">
                <a16:creationId xmlns:a16="http://schemas.microsoft.com/office/drawing/2014/main" id="{D54E0D23-C986-A6E3-2AEB-CC64D16DA868}"/>
              </a:ext>
            </a:extLst>
          </p:cNvPr>
          <p:cNvSpPr txBox="1">
            <a:spLocks/>
          </p:cNvSpPr>
          <p:nvPr/>
        </p:nvSpPr>
        <p:spPr>
          <a:xfrm>
            <a:off x="6096000" y="2247966"/>
            <a:ext cx="3180097" cy="1255448"/>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latin typeface="Montserrat SemiBold" pitchFamily="2" charset="77"/>
              </a:rPr>
              <a:t>Beacons for change</a:t>
            </a:r>
          </a:p>
          <a:p>
            <a:pPr algn="ctr">
              <a:lnSpc>
                <a:spcPct val="100000"/>
              </a:lnSpc>
            </a:pPr>
            <a:r>
              <a:rPr lang="en-US" sz="1200" b="0" dirty="0">
                <a:solidFill>
                  <a:schemeClr val="bg1"/>
                </a:solidFill>
              </a:rPr>
              <a:t>Modelling change through effective policies and public advocacy can be seen as true beacons for change.</a:t>
            </a:r>
          </a:p>
        </p:txBody>
      </p:sp>
      <p:sp>
        <p:nvSpPr>
          <p:cNvPr id="30" name="Title 3">
            <a:extLst>
              <a:ext uri="{FF2B5EF4-FFF2-40B4-BE49-F238E27FC236}">
                <a16:creationId xmlns:a16="http://schemas.microsoft.com/office/drawing/2014/main" id="{70C54CA4-17BD-0385-8D16-A265536A0817}"/>
              </a:ext>
            </a:extLst>
          </p:cNvPr>
          <p:cNvSpPr txBox="1">
            <a:spLocks/>
          </p:cNvSpPr>
          <p:nvPr/>
        </p:nvSpPr>
        <p:spPr>
          <a:xfrm>
            <a:off x="6179259" y="4243007"/>
            <a:ext cx="3180097" cy="1255448"/>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600" dirty="0">
                <a:solidFill>
                  <a:schemeClr val="bg1"/>
                </a:solidFill>
                <a:latin typeface="Montserrat SemiBold" pitchFamily="2" charset="77"/>
              </a:rPr>
              <a:t>Stuck in the race Paradox</a:t>
            </a:r>
          </a:p>
          <a:p>
            <a:pPr algn="ctr">
              <a:lnSpc>
                <a:spcPct val="100000"/>
              </a:lnSpc>
            </a:pPr>
            <a:r>
              <a:rPr lang="en-US" sz="1200" b="0" dirty="0">
                <a:solidFill>
                  <a:schemeClr val="bg1"/>
                </a:solidFill>
              </a:rPr>
              <a:t>'High on talk, low on walk'</a:t>
            </a:r>
          </a:p>
        </p:txBody>
      </p:sp>
      <p:pic>
        <p:nvPicPr>
          <p:cNvPr id="31" name="Picture 30">
            <a:extLst>
              <a:ext uri="{FF2B5EF4-FFF2-40B4-BE49-F238E27FC236}">
                <a16:creationId xmlns:a16="http://schemas.microsoft.com/office/drawing/2014/main" id="{F2764425-4D65-73D4-582B-70D97B9BD909}"/>
              </a:ext>
            </a:extLst>
          </p:cNvPr>
          <p:cNvPicPr>
            <a:picLocks noChangeAspect="1"/>
          </p:cNvPicPr>
          <p:nvPr/>
        </p:nvPicPr>
        <p:blipFill>
          <a:blip r:embed="rId2"/>
          <a:stretch>
            <a:fillRect/>
          </a:stretch>
        </p:blipFill>
        <p:spPr>
          <a:xfrm>
            <a:off x="2173286" y="5529758"/>
            <a:ext cx="7772400" cy="203989"/>
          </a:xfrm>
          <a:prstGeom prst="rect">
            <a:avLst/>
          </a:prstGeom>
        </p:spPr>
      </p:pic>
      <p:pic>
        <p:nvPicPr>
          <p:cNvPr id="32" name="Picture 31">
            <a:extLst>
              <a:ext uri="{FF2B5EF4-FFF2-40B4-BE49-F238E27FC236}">
                <a16:creationId xmlns:a16="http://schemas.microsoft.com/office/drawing/2014/main" id="{CB544841-C7EB-E6A3-6AC6-F6B7BD14B015}"/>
              </a:ext>
            </a:extLst>
          </p:cNvPr>
          <p:cNvPicPr>
            <a:picLocks noChangeAspect="1"/>
          </p:cNvPicPr>
          <p:nvPr/>
        </p:nvPicPr>
        <p:blipFill>
          <a:blip r:embed="rId3"/>
          <a:stretch>
            <a:fillRect/>
          </a:stretch>
        </p:blipFill>
        <p:spPr>
          <a:xfrm>
            <a:off x="2157419" y="1124253"/>
            <a:ext cx="199704" cy="4609494"/>
          </a:xfrm>
          <a:prstGeom prst="rect">
            <a:avLst/>
          </a:prstGeom>
        </p:spPr>
      </p:pic>
      <p:pic>
        <p:nvPicPr>
          <p:cNvPr id="3" name="Picture 2">
            <a:extLst>
              <a:ext uri="{FF2B5EF4-FFF2-40B4-BE49-F238E27FC236}">
                <a16:creationId xmlns:a16="http://schemas.microsoft.com/office/drawing/2014/main" id="{B3FFBB06-1B84-AC52-0DA3-FD57E3CCFC9C}"/>
              </a:ext>
            </a:extLst>
          </p:cNvPr>
          <p:cNvPicPr>
            <a:picLocks noChangeAspect="1"/>
          </p:cNvPicPr>
          <p:nvPr/>
        </p:nvPicPr>
        <p:blipFill>
          <a:blip r:embed="rId4"/>
          <a:stretch>
            <a:fillRect/>
          </a:stretch>
        </p:blipFill>
        <p:spPr>
          <a:xfrm>
            <a:off x="7395630" y="3756275"/>
            <a:ext cx="743710" cy="758981"/>
          </a:xfrm>
          <a:prstGeom prst="rect">
            <a:avLst/>
          </a:prstGeom>
        </p:spPr>
      </p:pic>
      <p:pic>
        <p:nvPicPr>
          <p:cNvPr id="4" name="Picture 3">
            <a:extLst>
              <a:ext uri="{FF2B5EF4-FFF2-40B4-BE49-F238E27FC236}">
                <a16:creationId xmlns:a16="http://schemas.microsoft.com/office/drawing/2014/main" id="{2918E6FD-B9B9-EC9E-91C4-50515037FB0A}"/>
              </a:ext>
            </a:extLst>
          </p:cNvPr>
          <p:cNvPicPr>
            <a:picLocks noChangeAspect="1"/>
          </p:cNvPicPr>
          <p:nvPr/>
        </p:nvPicPr>
        <p:blipFill>
          <a:blip r:embed="rId5"/>
          <a:stretch>
            <a:fillRect/>
          </a:stretch>
        </p:blipFill>
        <p:spPr>
          <a:xfrm>
            <a:off x="7319453" y="1589674"/>
            <a:ext cx="733190" cy="733190"/>
          </a:xfrm>
          <a:prstGeom prst="rect">
            <a:avLst/>
          </a:prstGeom>
        </p:spPr>
      </p:pic>
      <p:pic>
        <p:nvPicPr>
          <p:cNvPr id="5" name="Picture 4">
            <a:extLst>
              <a:ext uri="{FF2B5EF4-FFF2-40B4-BE49-F238E27FC236}">
                <a16:creationId xmlns:a16="http://schemas.microsoft.com/office/drawing/2014/main" id="{3EC2C38E-1A46-4DE4-9E1B-FE46FD4E6E75}"/>
              </a:ext>
            </a:extLst>
          </p:cNvPr>
          <p:cNvPicPr>
            <a:picLocks noChangeAspect="1"/>
          </p:cNvPicPr>
          <p:nvPr/>
        </p:nvPicPr>
        <p:blipFill>
          <a:blip r:embed="rId6"/>
          <a:stretch>
            <a:fillRect/>
          </a:stretch>
        </p:blipFill>
        <p:spPr>
          <a:xfrm>
            <a:off x="3925699" y="1641297"/>
            <a:ext cx="733190" cy="733190"/>
          </a:xfrm>
          <a:prstGeom prst="rect">
            <a:avLst/>
          </a:prstGeom>
        </p:spPr>
      </p:pic>
      <p:pic>
        <p:nvPicPr>
          <p:cNvPr id="8" name="Picture 7">
            <a:extLst>
              <a:ext uri="{FF2B5EF4-FFF2-40B4-BE49-F238E27FC236}">
                <a16:creationId xmlns:a16="http://schemas.microsoft.com/office/drawing/2014/main" id="{8A4BCFB1-062F-81E1-C991-201715788755}"/>
              </a:ext>
            </a:extLst>
          </p:cNvPr>
          <p:cNvPicPr>
            <a:picLocks noChangeAspect="1"/>
          </p:cNvPicPr>
          <p:nvPr/>
        </p:nvPicPr>
        <p:blipFill>
          <a:blip r:embed="rId7"/>
          <a:stretch>
            <a:fillRect/>
          </a:stretch>
        </p:blipFill>
        <p:spPr>
          <a:xfrm>
            <a:off x="3692671" y="3767326"/>
            <a:ext cx="1026261" cy="624450"/>
          </a:xfrm>
          <a:prstGeom prst="rect">
            <a:avLst/>
          </a:prstGeom>
        </p:spPr>
      </p:pic>
    </p:spTree>
    <p:extLst>
      <p:ext uri="{BB962C8B-B14F-4D97-AF65-F5344CB8AC3E}">
        <p14:creationId xmlns:p14="http://schemas.microsoft.com/office/powerpoint/2010/main" val="44126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06818" y="152703"/>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RACE PARADOX  TRANSITION MODEL</a:t>
            </a:r>
          </a:p>
        </p:txBody>
      </p:sp>
      <p:sp>
        <p:nvSpPr>
          <p:cNvPr id="2" name="Title 3">
            <a:extLst>
              <a:ext uri="{FF2B5EF4-FFF2-40B4-BE49-F238E27FC236}">
                <a16:creationId xmlns:a16="http://schemas.microsoft.com/office/drawing/2014/main" id="{3652EE96-B627-ABEA-0634-EF233650FA7D}"/>
              </a:ext>
            </a:extLst>
          </p:cNvPr>
          <p:cNvSpPr txBox="1">
            <a:spLocks/>
          </p:cNvSpPr>
          <p:nvPr/>
        </p:nvSpPr>
        <p:spPr>
          <a:xfrm>
            <a:off x="206818" y="7125978"/>
            <a:ext cx="2985409"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Time to Change: A blueprint for</a:t>
            </a:r>
            <a:br>
              <a:rPr lang="en-US" sz="900" b="0" spc="0" dirty="0">
                <a:solidFill>
                  <a:schemeClr val="bg1"/>
                </a:solidFill>
                <a:latin typeface="Montserrat Medium" pitchFamily="2" charset="77"/>
              </a:rPr>
            </a:br>
            <a:r>
              <a:rPr lang="en-US" sz="900" b="0" spc="0" dirty="0">
                <a:solidFill>
                  <a:schemeClr val="bg1"/>
                </a:solidFill>
                <a:latin typeface="Montserrat Medium" pitchFamily="2" charset="77"/>
              </a:rPr>
              <a:t>advancing the UK’s ethnic minority</a:t>
            </a:r>
            <a:br>
              <a:rPr lang="en-US" sz="900" b="0" spc="0" dirty="0">
                <a:solidFill>
                  <a:schemeClr val="bg1"/>
                </a:solidFill>
                <a:latin typeface="Montserrat Medium" pitchFamily="2" charset="77"/>
              </a:rPr>
            </a:br>
            <a:r>
              <a:rPr lang="en-US" sz="900" b="0" spc="0" dirty="0">
                <a:solidFill>
                  <a:schemeClr val="bg1"/>
                </a:solidFill>
                <a:latin typeface="Montserrat Medium" pitchFamily="2" charset="77"/>
              </a:rPr>
              <a:t>businesses ( May 2022)</a:t>
            </a:r>
          </a:p>
          <a:p>
            <a:pPr>
              <a:lnSpc>
                <a:spcPct val="100000"/>
              </a:lnSpc>
            </a:pPr>
            <a:endParaRPr lang="en-US" sz="900" b="0" spc="0" dirty="0">
              <a:solidFill>
                <a:schemeClr val="bg1"/>
              </a:solidFill>
              <a:latin typeface="Montserrat Medium" pitchFamily="2" charset="77"/>
            </a:endParaRPr>
          </a:p>
        </p:txBody>
      </p:sp>
      <p:sp>
        <p:nvSpPr>
          <p:cNvPr id="4" name="Rectangle 3">
            <a:extLst>
              <a:ext uri="{FF2B5EF4-FFF2-40B4-BE49-F238E27FC236}">
                <a16:creationId xmlns:a16="http://schemas.microsoft.com/office/drawing/2014/main" id="{69B2FC3E-257D-9C5C-52ED-105E94F6D7AA}"/>
              </a:ext>
            </a:extLst>
          </p:cNvPr>
          <p:cNvSpPr/>
          <p:nvPr/>
        </p:nvSpPr>
        <p:spPr>
          <a:xfrm>
            <a:off x="1593953" y="2439611"/>
            <a:ext cx="1549168" cy="1629865"/>
          </a:xfrm>
          <a:prstGeom prst="rect">
            <a:avLst/>
          </a:prstGeom>
          <a:noFill/>
          <a:ln w="38100">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3">
            <a:extLst>
              <a:ext uri="{FF2B5EF4-FFF2-40B4-BE49-F238E27FC236}">
                <a16:creationId xmlns:a16="http://schemas.microsoft.com/office/drawing/2014/main" id="{0666A268-F7A7-C4F7-C17F-3112E7AFF14E}"/>
              </a:ext>
            </a:extLst>
          </p:cNvPr>
          <p:cNvSpPr txBox="1">
            <a:spLocks/>
          </p:cNvSpPr>
          <p:nvPr/>
        </p:nvSpPr>
        <p:spPr>
          <a:xfrm>
            <a:off x="1582756" y="2467275"/>
            <a:ext cx="15792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PRE-CONSCIOUS STATE </a:t>
            </a:r>
          </a:p>
          <a:p>
            <a:pPr>
              <a:lnSpc>
                <a:spcPct val="100000"/>
              </a:lnSpc>
            </a:pPr>
            <a:endParaRPr lang="en-US" sz="900" b="0" spc="0" dirty="0">
              <a:solidFill>
                <a:schemeClr val="bg1"/>
              </a:solidFill>
              <a:latin typeface="Montserrat Medium" pitchFamily="2" charset="77"/>
            </a:endParaRPr>
          </a:p>
        </p:txBody>
      </p:sp>
      <p:sp>
        <p:nvSpPr>
          <p:cNvPr id="13" name="Title 3">
            <a:extLst>
              <a:ext uri="{FF2B5EF4-FFF2-40B4-BE49-F238E27FC236}">
                <a16:creationId xmlns:a16="http://schemas.microsoft.com/office/drawing/2014/main" id="{B36AE411-2E42-88AB-1569-C994DACE9B11}"/>
              </a:ext>
            </a:extLst>
          </p:cNvPr>
          <p:cNvSpPr txBox="1">
            <a:spLocks/>
          </p:cNvSpPr>
          <p:nvPr/>
        </p:nvSpPr>
        <p:spPr>
          <a:xfrm>
            <a:off x="1679419" y="3172793"/>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Cultural</a:t>
            </a:r>
          </a:p>
          <a:p>
            <a:pPr algn="ctr">
              <a:lnSpc>
                <a:spcPct val="100000"/>
              </a:lnSpc>
            </a:pPr>
            <a:r>
              <a:rPr lang="en-US" sz="1200" spc="0" dirty="0">
                <a:solidFill>
                  <a:schemeClr val="bg1"/>
                </a:solidFill>
                <a:latin typeface="Montserrat SemiBold" pitchFamily="2" charset="77"/>
              </a:rPr>
              <a:t>Laggards  </a:t>
            </a:r>
          </a:p>
          <a:p>
            <a:pPr algn="ctr">
              <a:lnSpc>
                <a:spcPct val="100000"/>
              </a:lnSpc>
            </a:pPr>
            <a:endParaRPr lang="en-US" sz="1000" spc="0" dirty="0">
              <a:solidFill>
                <a:schemeClr val="bg1"/>
              </a:solidFill>
              <a:latin typeface="Montserrat SemiBold" pitchFamily="2" charset="77"/>
            </a:endParaRPr>
          </a:p>
          <a:p>
            <a:pPr>
              <a:lnSpc>
                <a:spcPct val="100000"/>
              </a:lnSpc>
            </a:pPr>
            <a:endParaRPr lang="en-US" sz="900" b="0" spc="0" dirty="0">
              <a:solidFill>
                <a:schemeClr val="bg1"/>
              </a:solidFill>
              <a:latin typeface="Montserrat Medium" pitchFamily="2" charset="77"/>
            </a:endParaRPr>
          </a:p>
        </p:txBody>
      </p:sp>
      <p:sp>
        <p:nvSpPr>
          <p:cNvPr id="19" name="Rectangle 18">
            <a:extLst>
              <a:ext uri="{FF2B5EF4-FFF2-40B4-BE49-F238E27FC236}">
                <a16:creationId xmlns:a16="http://schemas.microsoft.com/office/drawing/2014/main" id="{3D04F058-F589-3846-1598-1990BCDFCF65}"/>
              </a:ext>
            </a:extLst>
          </p:cNvPr>
          <p:cNvSpPr/>
          <p:nvPr/>
        </p:nvSpPr>
        <p:spPr>
          <a:xfrm>
            <a:off x="3910243" y="2451294"/>
            <a:ext cx="1579245" cy="1629865"/>
          </a:xfrm>
          <a:prstGeom prst="rect">
            <a:avLst/>
          </a:prstGeom>
          <a:noFill/>
          <a:ln w="38100">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A07BEB1F-135E-8E8E-B3BA-63A22700FB20}"/>
              </a:ext>
            </a:extLst>
          </p:cNvPr>
          <p:cNvSpPr txBox="1">
            <a:spLocks/>
          </p:cNvSpPr>
          <p:nvPr/>
        </p:nvSpPr>
        <p:spPr>
          <a:xfrm>
            <a:off x="3910243" y="2478958"/>
            <a:ext cx="15792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CONSCIOUS COMPLIANCE STATE </a:t>
            </a:r>
            <a:endParaRPr lang="en-US" sz="900" b="0" spc="0" dirty="0">
              <a:solidFill>
                <a:schemeClr val="bg1"/>
              </a:solidFill>
              <a:latin typeface="Montserrat Medium" pitchFamily="2" charset="77"/>
            </a:endParaRPr>
          </a:p>
        </p:txBody>
      </p:sp>
      <p:sp>
        <p:nvSpPr>
          <p:cNvPr id="24" name="Title 3">
            <a:extLst>
              <a:ext uri="{FF2B5EF4-FFF2-40B4-BE49-F238E27FC236}">
                <a16:creationId xmlns:a16="http://schemas.microsoft.com/office/drawing/2014/main" id="{1E70DD51-4EC1-6D2F-C5F4-50E93FCD153C}"/>
              </a:ext>
            </a:extLst>
          </p:cNvPr>
          <p:cNvSpPr txBox="1">
            <a:spLocks/>
          </p:cNvSpPr>
          <p:nvPr/>
        </p:nvSpPr>
        <p:spPr>
          <a:xfrm>
            <a:off x="4006906" y="3184476"/>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Race </a:t>
            </a:r>
            <a:br>
              <a:rPr lang="en-US" sz="1200" spc="0" dirty="0">
                <a:solidFill>
                  <a:schemeClr val="bg1"/>
                </a:solidFill>
                <a:latin typeface="Montserrat SemiBold" pitchFamily="2" charset="77"/>
              </a:rPr>
            </a:br>
            <a:r>
              <a:rPr lang="en-US" sz="1200" spc="0" dirty="0">
                <a:solidFill>
                  <a:schemeClr val="bg1"/>
                </a:solidFill>
                <a:latin typeface="Montserrat SemiBold" pitchFamily="2" charset="77"/>
              </a:rPr>
              <a:t>Paradox </a:t>
            </a:r>
            <a:endParaRPr lang="en-US" sz="1000" spc="0" dirty="0">
              <a:solidFill>
                <a:schemeClr val="bg1"/>
              </a:solidFill>
              <a:latin typeface="Montserrat SemiBold" pitchFamily="2" charset="77"/>
            </a:endParaRPr>
          </a:p>
          <a:p>
            <a:pPr>
              <a:lnSpc>
                <a:spcPct val="100000"/>
              </a:lnSpc>
            </a:pPr>
            <a:endParaRPr lang="en-US" sz="900" b="0" spc="0" dirty="0">
              <a:solidFill>
                <a:schemeClr val="bg1"/>
              </a:solidFill>
              <a:latin typeface="Montserrat Medium" pitchFamily="2" charset="77"/>
            </a:endParaRPr>
          </a:p>
        </p:txBody>
      </p:sp>
      <p:sp>
        <p:nvSpPr>
          <p:cNvPr id="25" name="Rectangle 24">
            <a:extLst>
              <a:ext uri="{FF2B5EF4-FFF2-40B4-BE49-F238E27FC236}">
                <a16:creationId xmlns:a16="http://schemas.microsoft.com/office/drawing/2014/main" id="{80A1C67F-C637-6BF2-02B8-FD352103D2B5}"/>
              </a:ext>
            </a:extLst>
          </p:cNvPr>
          <p:cNvSpPr/>
          <p:nvPr/>
        </p:nvSpPr>
        <p:spPr>
          <a:xfrm>
            <a:off x="6244199" y="2451294"/>
            <a:ext cx="1579245" cy="1629865"/>
          </a:xfrm>
          <a:prstGeom prst="rect">
            <a:avLst/>
          </a:prstGeom>
          <a:noFill/>
          <a:ln w="38100">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3">
            <a:extLst>
              <a:ext uri="{FF2B5EF4-FFF2-40B4-BE49-F238E27FC236}">
                <a16:creationId xmlns:a16="http://schemas.microsoft.com/office/drawing/2014/main" id="{E27B0B32-9BC7-D56B-4981-1DEA541E6008}"/>
              </a:ext>
            </a:extLst>
          </p:cNvPr>
          <p:cNvSpPr txBox="1">
            <a:spLocks/>
          </p:cNvSpPr>
          <p:nvPr/>
        </p:nvSpPr>
        <p:spPr>
          <a:xfrm>
            <a:off x="6244199" y="2478958"/>
            <a:ext cx="15792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CONSCIOUS CAPABILITY STATE </a:t>
            </a:r>
            <a:endParaRPr lang="en-US" sz="900" b="0" spc="0" dirty="0">
              <a:solidFill>
                <a:schemeClr val="bg1"/>
              </a:solidFill>
              <a:latin typeface="Montserrat Medium" pitchFamily="2" charset="77"/>
            </a:endParaRPr>
          </a:p>
        </p:txBody>
      </p:sp>
      <p:sp>
        <p:nvSpPr>
          <p:cNvPr id="27" name="Title 3">
            <a:extLst>
              <a:ext uri="{FF2B5EF4-FFF2-40B4-BE49-F238E27FC236}">
                <a16:creationId xmlns:a16="http://schemas.microsoft.com/office/drawing/2014/main" id="{57A5E0F6-C77A-B8ED-312D-C6D2681FE6FA}"/>
              </a:ext>
            </a:extLst>
          </p:cNvPr>
          <p:cNvSpPr txBox="1">
            <a:spLocks/>
          </p:cNvSpPr>
          <p:nvPr/>
        </p:nvSpPr>
        <p:spPr>
          <a:xfrm>
            <a:off x="6340862" y="3184476"/>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Walk the </a:t>
            </a:r>
            <a:br>
              <a:rPr lang="en-US" sz="1200" spc="0" dirty="0">
                <a:solidFill>
                  <a:schemeClr val="bg1"/>
                </a:solidFill>
                <a:latin typeface="Montserrat SemiBold" pitchFamily="2" charset="77"/>
              </a:rPr>
            </a:br>
            <a:r>
              <a:rPr lang="en-US" sz="1200" spc="0" dirty="0">
                <a:solidFill>
                  <a:schemeClr val="bg1"/>
                </a:solidFill>
                <a:latin typeface="Montserrat SemiBold" pitchFamily="2" charset="77"/>
              </a:rPr>
              <a:t>walk </a:t>
            </a:r>
            <a:endParaRPr lang="en-US" sz="900" b="0" spc="0" dirty="0">
              <a:solidFill>
                <a:schemeClr val="bg1"/>
              </a:solidFill>
              <a:latin typeface="Montserrat Medium" pitchFamily="2" charset="77"/>
            </a:endParaRPr>
          </a:p>
        </p:txBody>
      </p:sp>
      <p:sp>
        <p:nvSpPr>
          <p:cNvPr id="28" name="Rectangle 27">
            <a:extLst>
              <a:ext uri="{FF2B5EF4-FFF2-40B4-BE49-F238E27FC236}">
                <a16:creationId xmlns:a16="http://schemas.microsoft.com/office/drawing/2014/main" id="{67AEB2FF-4794-112B-CD2C-7329FDE7EC9B}"/>
              </a:ext>
            </a:extLst>
          </p:cNvPr>
          <p:cNvSpPr/>
          <p:nvPr/>
        </p:nvSpPr>
        <p:spPr>
          <a:xfrm>
            <a:off x="8587934" y="2451294"/>
            <a:ext cx="1579248" cy="1629865"/>
          </a:xfrm>
          <a:prstGeom prst="rect">
            <a:avLst/>
          </a:prstGeom>
          <a:noFill/>
          <a:ln w="38100">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3">
            <a:extLst>
              <a:ext uri="{FF2B5EF4-FFF2-40B4-BE49-F238E27FC236}">
                <a16:creationId xmlns:a16="http://schemas.microsoft.com/office/drawing/2014/main" id="{F9A89C29-C03E-22B4-1B54-28A8ED8265C4}"/>
              </a:ext>
            </a:extLst>
          </p:cNvPr>
          <p:cNvSpPr txBox="1">
            <a:spLocks/>
          </p:cNvSpPr>
          <p:nvPr/>
        </p:nvSpPr>
        <p:spPr>
          <a:xfrm>
            <a:off x="8587936" y="2478958"/>
            <a:ext cx="15792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UNCONSCIOUS &amp; CEMENTED  STATE</a:t>
            </a:r>
            <a:endParaRPr lang="en-US" sz="900" b="0" spc="0" dirty="0">
              <a:solidFill>
                <a:schemeClr val="bg1"/>
              </a:solidFill>
              <a:latin typeface="Montserrat Medium" pitchFamily="2" charset="77"/>
            </a:endParaRPr>
          </a:p>
        </p:txBody>
      </p:sp>
      <p:sp>
        <p:nvSpPr>
          <p:cNvPr id="30" name="Title 3">
            <a:extLst>
              <a:ext uri="{FF2B5EF4-FFF2-40B4-BE49-F238E27FC236}">
                <a16:creationId xmlns:a16="http://schemas.microsoft.com/office/drawing/2014/main" id="{96345B0C-13FA-6A50-78E8-9D083CF49621}"/>
              </a:ext>
            </a:extLst>
          </p:cNvPr>
          <p:cNvSpPr txBox="1">
            <a:spLocks/>
          </p:cNvSpPr>
          <p:nvPr/>
        </p:nvSpPr>
        <p:spPr>
          <a:xfrm>
            <a:off x="8684599" y="3184476"/>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Beacons of change</a:t>
            </a:r>
            <a:endParaRPr lang="en-US" sz="1000" spc="0" dirty="0">
              <a:solidFill>
                <a:schemeClr val="bg1"/>
              </a:solidFill>
              <a:latin typeface="Montserrat SemiBold" pitchFamily="2" charset="77"/>
            </a:endParaRPr>
          </a:p>
          <a:p>
            <a:pPr>
              <a:lnSpc>
                <a:spcPct val="100000"/>
              </a:lnSpc>
            </a:pPr>
            <a:endParaRPr lang="en-US" sz="900" b="0" spc="0" dirty="0">
              <a:solidFill>
                <a:schemeClr val="bg1"/>
              </a:solidFill>
              <a:latin typeface="Montserrat Medium" pitchFamily="2" charset="77"/>
            </a:endParaRPr>
          </a:p>
        </p:txBody>
      </p:sp>
      <p:pic>
        <p:nvPicPr>
          <p:cNvPr id="53" name="Picture 52">
            <a:extLst>
              <a:ext uri="{FF2B5EF4-FFF2-40B4-BE49-F238E27FC236}">
                <a16:creationId xmlns:a16="http://schemas.microsoft.com/office/drawing/2014/main" id="{DDFB713E-EA19-AFE1-19E8-E28CA5797754}"/>
              </a:ext>
            </a:extLst>
          </p:cNvPr>
          <p:cNvPicPr>
            <a:picLocks noChangeAspect="1"/>
          </p:cNvPicPr>
          <p:nvPr/>
        </p:nvPicPr>
        <p:blipFill>
          <a:blip r:embed="rId3"/>
          <a:stretch>
            <a:fillRect/>
          </a:stretch>
        </p:blipFill>
        <p:spPr>
          <a:xfrm>
            <a:off x="881519" y="-941966"/>
            <a:ext cx="1579244" cy="363394"/>
          </a:xfrm>
          <a:prstGeom prst="rect">
            <a:avLst/>
          </a:prstGeom>
        </p:spPr>
      </p:pic>
      <p:pic>
        <p:nvPicPr>
          <p:cNvPr id="57" name="Picture 56">
            <a:extLst>
              <a:ext uri="{FF2B5EF4-FFF2-40B4-BE49-F238E27FC236}">
                <a16:creationId xmlns:a16="http://schemas.microsoft.com/office/drawing/2014/main" id="{080B4728-1758-F1BE-0D12-AD37038A6D4B}"/>
              </a:ext>
            </a:extLst>
          </p:cNvPr>
          <p:cNvPicPr>
            <a:picLocks noChangeAspect="1"/>
          </p:cNvPicPr>
          <p:nvPr/>
        </p:nvPicPr>
        <p:blipFill>
          <a:blip r:embed="rId4"/>
          <a:stretch>
            <a:fillRect/>
          </a:stretch>
        </p:blipFill>
        <p:spPr>
          <a:xfrm>
            <a:off x="8574963" y="1484313"/>
            <a:ext cx="1607233" cy="875025"/>
          </a:xfrm>
          <a:prstGeom prst="rect">
            <a:avLst/>
          </a:prstGeom>
        </p:spPr>
      </p:pic>
      <p:sp>
        <p:nvSpPr>
          <p:cNvPr id="58" name="Title 3">
            <a:extLst>
              <a:ext uri="{FF2B5EF4-FFF2-40B4-BE49-F238E27FC236}">
                <a16:creationId xmlns:a16="http://schemas.microsoft.com/office/drawing/2014/main" id="{0B04D9BE-4BD8-9B79-0837-1EBEAF50E468}"/>
              </a:ext>
            </a:extLst>
          </p:cNvPr>
          <p:cNvSpPr txBox="1">
            <a:spLocks/>
          </p:cNvSpPr>
          <p:nvPr/>
        </p:nvSpPr>
        <p:spPr>
          <a:xfrm>
            <a:off x="3903427" y="4350899"/>
            <a:ext cx="3952772"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ORGANISATION TRANSITION POINT </a:t>
            </a:r>
          </a:p>
          <a:p>
            <a:pPr algn="ctr">
              <a:lnSpc>
                <a:spcPct val="100000"/>
              </a:lnSpc>
            </a:pPr>
            <a:endParaRPr lang="en-US" sz="1200" spc="0" dirty="0">
              <a:solidFill>
                <a:schemeClr val="bg1"/>
              </a:solidFill>
              <a:latin typeface="Montserrat SemiBold" pitchFamily="2" charset="77"/>
            </a:endParaRPr>
          </a:p>
        </p:txBody>
      </p:sp>
      <p:pic>
        <p:nvPicPr>
          <p:cNvPr id="63" name="Picture 62">
            <a:extLst>
              <a:ext uri="{FF2B5EF4-FFF2-40B4-BE49-F238E27FC236}">
                <a16:creationId xmlns:a16="http://schemas.microsoft.com/office/drawing/2014/main" id="{C277D9B9-E8E3-1B25-A388-E8E905310ECA}"/>
              </a:ext>
            </a:extLst>
          </p:cNvPr>
          <p:cNvPicPr>
            <a:picLocks noChangeAspect="1"/>
          </p:cNvPicPr>
          <p:nvPr/>
        </p:nvPicPr>
        <p:blipFill>
          <a:blip r:embed="rId5"/>
          <a:stretch>
            <a:fillRect/>
          </a:stretch>
        </p:blipFill>
        <p:spPr>
          <a:xfrm>
            <a:off x="7468576" y="4408421"/>
            <a:ext cx="2713619" cy="160754"/>
          </a:xfrm>
          <a:prstGeom prst="rect">
            <a:avLst/>
          </a:prstGeom>
        </p:spPr>
      </p:pic>
      <p:pic>
        <p:nvPicPr>
          <p:cNvPr id="66" name="Picture 65">
            <a:extLst>
              <a:ext uri="{FF2B5EF4-FFF2-40B4-BE49-F238E27FC236}">
                <a16:creationId xmlns:a16="http://schemas.microsoft.com/office/drawing/2014/main" id="{01DD0EFC-9408-AB29-CB1F-E6AF11B825D7}"/>
              </a:ext>
            </a:extLst>
          </p:cNvPr>
          <p:cNvPicPr>
            <a:picLocks noChangeAspect="1"/>
          </p:cNvPicPr>
          <p:nvPr/>
        </p:nvPicPr>
        <p:blipFill>
          <a:blip r:embed="rId6"/>
          <a:stretch>
            <a:fillRect/>
          </a:stretch>
        </p:blipFill>
        <p:spPr>
          <a:xfrm>
            <a:off x="1580020" y="1987087"/>
            <a:ext cx="1579244" cy="363393"/>
          </a:xfrm>
          <a:prstGeom prst="rect">
            <a:avLst/>
          </a:prstGeom>
        </p:spPr>
      </p:pic>
      <p:pic>
        <p:nvPicPr>
          <p:cNvPr id="67" name="Picture 66">
            <a:extLst>
              <a:ext uri="{FF2B5EF4-FFF2-40B4-BE49-F238E27FC236}">
                <a16:creationId xmlns:a16="http://schemas.microsoft.com/office/drawing/2014/main" id="{2CEBA05D-2B79-3155-9E6B-5D2CF188C072}"/>
              </a:ext>
            </a:extLst>
          </p:cNvPr>
          <p:cNvPicPr>
            <a:picLocks noChangeAspect="1"/>
          </p:cNvPicPr>
          <p:nvPr/>
        </p:nvPicPr>
        <p:blipFill>
          <a:blip r:embed="rId7"/>
          <a:stretch>
            <a:fillRect/>
          </a:stretch>
        </p:blipFill>
        <p:spPr>
          <a:xfrm>
            <a:off x="3890727" y="1817051"/>
            <a:ext cx="1622546" cy="543359"/>
          </a:xfrm>
          <a:prstGeom prst="rect">
            <a:avLst/>
          </a:prstGeom>
        </p:spPr>
      </p:pic>
      <p:pic>
        <p:nvPicPr>
          <p:cNvPr id="68" name="Picture 67">
            <a:extLst>
              <a:ext uri="{FF2B5EF4-FFF2-40B4-BE49-F238E27FC236}">
                <a16:creationId xmlns:a16="http://schemas.microsoft.com/office/drawing/2014/main" id="{97870AEC-BD0D-E212-6695-E9AADC767B88}"/>
              </a:ext>
            </a:extLst>
          </p:cNvPr>
          <p:cNvPicPr>
            <a:picLocks noChangeAspect="1"/>
          </p:cNvPicPr>
          <p:nvPr/>
        </p:nvPicPr>
        <p:blipFill>
          <a:blip r:embed="rId8"/>
          <a:stretch>
            <a:fillRect/>
          </a:stretch>
        </p:blipFill>
        <p:spPr>
          <a:xfrm>
            <a:off x="6241638" y="1645509"/>
            <a:ext cx="1601861" cy="713827"/>
          </a:xfrm>
          <a:prstGeom prst="rect">
            <a:avLst/>
          </a:prstGeom>
        </p:spPr>
      </p:pic>
      <p:pic>
        <p:nvPicPr>
          <p:cNvPr id="69" name="Picture 68">
            <a:extLst>
              <a:ext uri="{FF2B5EF4-FFF2-40B4-BE49-F238E27FC236}">
                <a16:creationId xmlns:a16="http://schemas.microsoft.com/office/drawing/2014/main" id="{06DDD8C7-29A1-6844-4AF2-89059A25F028}"/>
              </a:ext>
            </a:extLst>
          </p:cNvPr>
          <p:cNvPicPr>
            <a:picLocks noChangeAspect="1"/>
          </p:cNvPicPr>
          <p:nvPr/>
        </p:nvPicPr>
        <p:blipFill>
          <a:blip r:embed="rId9"/>
          <a:stretch>
            <a:fillRect/>
          </a:stretch>
        </p:blipFill>
        <p:spPr>
          <a:xfrm flipV="1">
            <a:off x="1552031" y="4382629"/>
            <a:ext cx="2778669" cy="164606"/>
          </a:xfrm>
          <a:prstGeom prst="rect">
            <a:avLst/>
          </a:prstGeom>
        </p:spPr>
      </p:pic>
      <p:pic>
        <p:nvPicPr>
          <p:cNvPr id="70" name="Picture 69">
            <a:extLst>
              <a:ext uri="{FF2B5EF4-FFF2-40B4-BE49-F238E27FC236}">
                <a16:creationId xmlns:a16="http://schemas.microsoft.com/office/drawing/2014/main" id="{BCB4456E-78E8-D0D8-88A5-8C8D8C338C11}"/>
              </a:ext>
            </a:extLst>
          </p:cNvPr>
          <p:cNvPicPr>
            <a:picLocks noChangeAspect="1"/>
          </p:cNvPicPr>
          <p:nvPr/>
        </p:nvPicPr>
        <p:blipFill>
          <a:blip r:embed="rId10"/>
          <a:stretch>
            <a:fillRect/>
          </a:stretch>
        </p:blipFill>
        <p:spPr>
          <a:xfrm>
            <a:off x="9211847" y="1812377"/>
            <a:ext cx="325947" cy="325947"/>
          </a:xfrm>
          <a:prstGeom prst="rect">
            <a:avLst/>
          </a:prstGeom>
        </p:spPr>
      </p:pic>
      <p:pic>
        <p:nvPicPr>
          <p:cNvPr id="71" name="Picture 70">
            <a:extLst>
              <a:ext uri="{FF2B5EF4-FFF2-40B4-BE49-F238E27FC236}">
                <a16:creationId xmlns:a16="http://schemas.microsoft.com/office/drawing/2014/main" id="{9A9708E5-F656-8D11-FD95-E255A2C0BBDE}"/>
              </a:ext>
            </a:extLst>
          </p:cNvPr>
          <p:cNvPicPr>
            <a:picLocks noChangeAspect="1"/>
          </p:cNvPicPr>
          <p:nvPr/>
        </p:nvPicPr>
        <p:blipFill>
          <a:blip r:embed="rId11"/>
          <a:stretch>
            <a:fillRect/>
          </a:stretch>
        </p:blipFill>
        <p:spPr>
          <a:xfrm>
            <a:off x="4588441" y="1978258"/>
            <a:ext cx="270171" cy="275718"/>
          </a:xfrm>
          <a:prstGeom prst="rect">
            <a:avLst/>
          </a:prstGeom>
        </p:spPr>
      </p:pic>
      <p:pic>
        <p:nvPicPr>
          <p:cNvPr id="72" name="Picture 71">
            <a:extLst>
              <a:ext uri="{FF2B5EF4-FFF2-40B4-BE49-F238E27FC236}">
                <a16:creationId xmlns:a16="http://schemas.microsoft.com/office/drawing/2014/main" id="{C38DDF24-81BF-170B-989B-2D1DF86CDB6E}"/>
              </a:ext>
            </a:extLst>
          </p:cNvPr>
          <p:cNvPicPr>
            <a:picLocks noChangeAspect="1"/>
          </p:cNvPicPr>
          <p:nvPr/>
        </p:nvPicPr>
        <p:blipFill>
          <a:blip r:embed="rId12"/>
          <a:stretch>
            <a:fillRect/>
          </a:stretch>
        </p:blipFill>
        <p:spPr>
          <a:xfrm>
            <a:off x="2196051" y="2076015"/>
            <a:ext cx="343949" cy="209283"/>
          </a:xfrm>
          <a:prstGeom prst="rect">
            <a:avLst/>
          </a:prstGeom>
        </p:spPr>
      </p:pic>
      <p:pic>
        <p:nvPicPr>
          <p:cNvPr id="73" name="Picture 72">
            <a:extLst>
              <a:ext uri="{FF2B5EF4-FFF2-40B4-BE49-F238E27FC236}">
                <a16:creationId xmlns:a16="http://schemas.microsoft.com/office/drawing/2014/main" id="{C02E3A95-7353-9193-2773-DE08AA0B29C0}"/>
              </a:ext>
            </a:extLst>
          </p:cNvPr>
          <p:cNvPicPr>
            <a:picLocks noChangeAspect="1"/>
          </p:cNvPicPr>
          <p:nvPr/>
        </p:nvPicPr>
        <p:blipFill>
          <a:blip r:embed="rId13"/>
          <a:stretch>
            <a:fillRect/>
          </a:stretch>
        </p:blipFill>
        <p:spPr>
          <a:xfrm>
            <a:off x="6943432" y="1819766"/>
            <a:ext cx="201372" cy="408809"/>
          </a:xfrm>
          <a:prstGeom prst="rect">
            <a:avLst/>
          </a:prstGeom>
        </p:spPr>
      </p:pic>
      <p:pic>
        <p:nvPicPr>
          <p:cNvPr id="75" name="Picture 74">
            <a:extLst>
              <a:ext uri="{FF2B5EF4-FFF2-40B4-BE49-F238E27FC236}">
                <a16:creationId xmlns:a16="http://schemas.microsoft.com/office/drawing/2014/main" id="{7B031CC7-5B69-A490-C6B3-E5065C917810}"/>
              </a:ext>
            </a:extLst>
          </p:cNvPr>
          <p:cNvPicPr>
            <a:picLocks noChangeAspect="1"/>
          </p:cNvPicPr>
          <p:nvPr/>
        </p:nvPicPr>
        <p:blipFill>
          <a:blip r:embed="rId14"/>
          <a:stretch>
            <a:fillRect/>
          </a:stretch>
        </p:blipFill>
        <p:spPr>
          <a:xfrm flipV="1">
            <a:off x="3192227" y="5111764"/>
            <a:ext cx="619118" cy="164607"/>
          </a:xfrm>
          <a:prstGeom prst="rect">
            <a:avLst/>
          </a:prstGeom>
        </p:spPr>
      </p:pic>
      <p:pic>
        <p:nvPicPr>
          <p:cNvPr id="76" name="Picture 75">
            <a:extLst>
              <a:ext uri="{FF2B5EF4-FFF2-40B4-BE49-F238E27FC236}">
                <a16:creationId xmlns:a16="http://schemas.microsoft.com/office/drawing/2014/main" id="{462F2164-5D9D-6FF3-3F8F-0B116782FBFF}"/>
              </a:ext>
            </a:extLst>
          </p:cNvPr>
          <p:cNvPicPr>
            <a:picLocks noChangeAspect="1"/>
          </p:cNvPicPr>
          <p:nvPr/>
        </p:nvPicPr>
        <p:blipFill>
          <a:blip r:embed="rId15"/>
          <a:stretch>
            <a:fillRect/>
          </a:stretch>
        </p:blipFill>
        <p:spPr>
          <a:xfrm flipV="1">
            <a:off x="5570254" y="5111763"/>
            <a:ext cx="619118" cy="164607"/>
          </a:xfrm>
          <a:prstGeom prst="rect">
            <a:avLst/>
          </a:prstGeom>
        </p:spPr>
      </p:pic>
      <p:pic>
        <p:nvPicPr>
          <p:cNvPr id="77" name="Picture 76">
            <a:extLst>
              <a:ext uri="{FF2B5EF4-FFF2-40B4-BE49-F238E27FC236}">
                <a16:creationId xmlns:a16="http://schemas.microsoft.com/office/drawing/2014/main" id="{35C2C861-0E0A-0E4D-2F16-DECC7B9F63D5}"/>
              </a:ext>
            </a:extLst>
          </p:cNvPr>
          <p:cNvPicPr>
            <a:picLocks noChangeAspect="1"/>
          </p:cNvPicPr>
          <p:nvPr/>
        </p:nvPicPr>
        <p:blipFill>
          <a:blip r:embed="rId16"/>
          <a:stretch>
            <a:fillRect/>
          </a:stretch>
        </p:blipFill>
        <p:spPr>
          <a:xfrm>
            <a:off x="7941817" y="5104585"/>
            <a:ext cx="646117" cy="171785"/>
          </a:xfrm>
          <a:prstGeom prst="rect">
            <a:avLst/>
          </a:prstGeom>
        </p:spPr>
      </p:pic>
      <p:sp>
        <p:nvSpPr>
          <p:cNvPr id="78" name="Title 3">
            <a:extLst>
              <a:ext uri="{FF2B5EF4-FFF2-40B4-BE49-F238E27FC236}">
                <a16:creationId xmlns:a16="http://schemas.microsoft.com/office/drawing/2014/main" id="{8B709A92-7AB3-FD01-5576-210D48708E99}"/>
              </a:ext>
            </a:extLst>
          </p:cNvPr>
          <p:cNvSpPr txBox="1">
            <a:spLocks/>
          </p:cNvSpPr>
          <p:nvPr/>
        </p:nvSpPr>
        <p:spPr>
          <a:xfrm>
            <a:off x="1622551" y="4930400"/>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Disconnected </a:t>
            </a:r>
            <a:r>
              <a:rPr lang="en-US" sz="1200" spc="0" dirty="0" err="1">
                <a:solidFill>
                  <a:schemeClr val="bg1"/>
                </a:solidFill>
                <a:latin typeface="Montserrat SemiBold" pitchFamily="2" charset="77"/>
              </a:rPr>
              <a:t>Organisation</a:t>
            </a:r>
            <a:r>
              <a:rPr lang="en-US" sz="1200" spc="0" dirty="0">
                <a:solidFill>
                  <a:schemeClr val="bg1"/>
                </a:solidFill>
                <a:latin typeface="Montserrat SemiBold" pitchFamily="2" charset="77"/>
              </a:rPr>
              <a:t> Culture </a:t>
            </a:r>
            <a:endParaRPr lang="en-US" sz="900" b="0" spc="0" dirty="0">
              <a:solidFill>
                <a:schemeClr val="bg1"/>
              </a:solidFill>
              <a:latin typeface="Montserrat Medium" pitchFamily="2" charset="77"/>
            </a:endParaRPr>
          </a:p>
        </p:txBody>
      </p:sp>
      <p:sp>
        <p:nvSpPr>
          <p:cNvPr id="79" name="Title 3">
            <a:extLst>
              <a:ext uri="{FF2B5EF4-FFF2-40B4-BE49-F238E27FC236}">
                <a16:creationId xmlns:a16="http://schemas.microsoft.com/office/drawing/2014/main" id="{43CE99CB-8E77-813C-0137-FA93C8813021}"/>
              </a:ext>
            </a:extLst>
          </p:cNvPr>
          <p:cNvSpPr txBox="1">
            <a:spLocks/>
          </p:cNvSpPr>
          <p:nvPr/>
        </p:nvSpPr>
        <p:spPr>
          <a:xfrm>
            <a:off x="3903427" y="4918397"/>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Developing   Cultural Mindset </a:t>
            </a:r>
            <a:endParaRPr lang="en-US" sz="900" b="0" spc="0" dirty="0">
              <a:solidFill>
                <a:schemeClr val="bg1"/>
              </a:solidFill>
              <a:latin typeface="Montserrat Medium" pitchFamily="2" charset="77"/>
            </a:endParaRPr>
          </a:p>
        </p:txBody>
      </p:sp>
      <p:sp>
        <p:nvSpPr>
          <p:cNvPr id="80" name="Title 3">
            <a:extLst>
              <a:ext uri="{FF2B5EF4-FFF2-40B4-BE49-F238E27FC236}">
                <a16:creationId xmlns:a16="http://schemas.microsoft.com/office/drawing/2014/main" id="{2578C34B-5EEB-4F72-1A3A-02EF84F2F44C}"/>
              </a:ext>
            </a:extLst>
          </p:cNvPr>
          <p:cNvSpPr txBox="1">
            <a:spLocks/>
          </p:cNvSpPr>
          <p:nvPr/>
        </p:nvSpPr>
        <p:spPr>
          <a:xfrm>
            <a:off x="6340862" y="4930399"/>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Delivering  Cultural Mindset </a:t>
            </a:r>
            <a:endParaRPr lang="en-US" sz="900" b="0" spc="0" dirty="0">
              <a:solidFill>
                <a:schemeClr val="bg1"/>
              </a:solidFill>
              <a:latin typeface="Montserrat Medium" pitchFamily="2" charset="77"/>
            </a:endParaRPr>
          </a:p>
        </p:txBody>
      </p:sp>
      <p:sp>
        <p:nvSpPr>
          <p:cNvPr id="81" name="Title 3">
            <a:extLst>
              <a:ext uri="{FF2B5EF4-FFF2-40B4-BE49-F238E27FC236}">
                <a16:creationId xmlns:a16="http://schemas.microsoft.com/office/drawing/2014/main" id="{E5D9107D-880D-9766-4EF0-7A53096ED2FF}"/>
              </a:ext>
            </a:extLst>
          </p:cNvPr>
          <p:cNvSpPr txBox="1">
            <a:spLocks/>
          </p:cNvSpPr>
          <p:nvPr/>
        </p:nvSpPr>
        <p:spPr>
          <a:xfrm>
            <a:off x="8621738" y="4893444"/>
            <a:ext cx="13804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200" spc="0" dirty="0">
                <a:solidFill>
                  <a:schemeClr val="bg1"/>
                </a:solidFill>
                <a:latin typeface="Montserrat SemiBold" pitchFamily="2" charset="77"/>
              </a:rPr>
              <a:t>Desired Cultural </a:t>
            </a:r>
            <a:br>
              <a:rPr lang="en-US" sz="1200" spc="0" dirty="0">
                <a:solidFill>
                  <a:schemeClr val="bg1"/>
                </a:solidFill>
                <a:latin typeface="Montserrat SemiBold" pitchFamily="2" charset="77"/>
              </a:rPr>
            </a:br>
            <a:r>
              <a:rPr lang="en-US" sz="1200" spc="0" dirty="0">
                <a:solidFill>
                  <a:schemeClr val="bg1"/>
                </a:solidFill>
                <a:latin typeface="Montserrat SemiBold" pitchFamily="2" charset="77"/>
              </a:rPr>
              <a:t>Norm  </a:t>
            </a:r>
          </a:p>
          <a:p>
            <a:pPr algn="ctr">
              <a:lnSpc>
                <a:spcPct val="100000"/>
              </a:lnSpc>
            </a:pPr>
            <a:endParaRPr lang="en-US" sz="1200" spc="0" dirty="0">
              <a:solidFill>
                <a:schemeClr val="bg1"/>
              </a:solidFill>
              <a:latin typeface="Montserrat SemiBold" pitchFamily="2" charset="77"/>
            </a:endParaRPr>
          </a:p>
        </p:txBody>
      </p:sp>
      <p:sp>
        <p:nvSpPr>
          <p:cNvPr id="3" name="Google Shape;118;g13c822bde9e_0_29">
            <a:extLst>
              <a:ext uri="{FF2B5EF4-FFF2-40B4-BE49-F238E27FC236}">
                <a16:creationId xmlns:a16="http://schemas.microsoft.com/office/drawing/2014/main" id="{12D1A742-E849-ABCC-E330-A25B5A39B2A4}"/>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4182503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1850457"/>
            <a:ext cx="3513425" cy="3157086"/>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300" dirty="0">
                <a:solidFill>
                  <a:srgbClr val="000000"/>
                </a:solidFill>
              </a:rPr>
              <a:t>RECOMMENDATIONS </a:t>
            </a:r>
            <a:br>
              <a:rPr lang="en-US" sz="2300" dirty="0">
                <a:solidFill>
                  <a:srgbClr val="000000"/>
                </a:solidFill>
              </a:rPr>
            </a:br>
            <a:r>
              <a:rPr lang="en-US" sz="2300" dirty="0">
                <a:solidFill>
                  <a:srgbClr val="000000"/>
                </a:solidFill>
              </a:rPr>
              <a:t>FOR CHANGE </a:t>
            </a: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rotWithShape="1">
          <a:blip r:embed="rId2" r:link="rId3"/>
          <a:srcRect l="12991" r="6663"/>
          <a:stretch>
            <a:fillRect/>
          </a:stretch>
        </p:blipFill>
        <p:spPr>
          <a:xfrm>
            <a:off x="3929742" y="1"/>
            <a:ext cx="8262257" cy="6858000"/>
          </a:xfrm>
          <a:prstGeom prst="rect">
            <a:avLst/>
          </a:prstGeom>
        </p:spPr>
      </p:pic>
      <p:sp>
        <p:nvSpPr>
          <p:cNvPr id="7" name="Google Shape;118;g13c822bde9e_0_29">
            <a:extLst>
              <a:ext uri="{FF2B5EF4-FFF2-40B4-BE49-F238E27FC236}">
                <a16:creationId xmlns:a16="http://schemas.microsoft.com/office/drawing/2014/main" id="{0E155124-FCB9-AA0F-AF91-AFC21875D1E3}"/>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rgbClr val="000000"/>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2533865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rotWithShape="1">
          <a:blip r:embed="rId2" r:link="rId3"/>
          <a:srcRect t="3241" b="51665"/>
          <a:stretch>
            <a:fillRect/>
          </a:stretch>
        </p:blipFill>
        <p:spPr>
          <a:xfrm>
            <a:off x="0" y="0"/>
            <a:ext cx="12222600" cy="6885168"/>
          </a:xfrm>
        </p:spPr>
      </p:pic>
      <p:sp>
        <p:nvSpPr>
          <p:cNvPr id="6" name="Rectangle 5">
            <a:extLst>
              <a:ext uri="{FF2B5EF4-FFF2-40B4-BE49-F238E27FC236}">
                <a16:creationId xmlns:a16="http://schemas.microsoft.com/office/drawing/2014/main" id="{374F05D5-E142-D8AC-BF76-60A8FEEE2D40}"/>
              </a:ext>
            </a:extLst>
          </p:cNvPr>
          <p:cNvSpPr/>
          <p:nvPr/>
        </p:nvSpPr>
        <p:spPr>
          <a:xfrm>
            <a:off x="3855563" y="1515310"/>
            <a:ext cx="4493444" cy="382738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4110309" y="2311334"/>
            <a:ext cx="3971382" cy="143551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3600" dirty="0">
                <a:solidFill>
                  <a:schemeClr val="bg1">
                    <a:lumMod val="10000"/>
                  </a:schemeClr>
                </a:solidFill>
              </a:rPr>
              <a:t>All things </a:t>
            </a:r>
            <a:br>
              <a:rPr lang="en-US" sz="3600" dirty="0">
                <a:solidFill>
                  <a:schemeClr val="bg1">
                    <a:lumMod val="10000"/>
                  </a:schemeClr>
                </a:solidFill>
              </a:rPr>
            </a:br>
            <a:r>
              <a:rPr lang="en-US" sz="3600" dirty="0">
                <a:solidFill>
                  <a:schemeClr val="bg1">
                    <a:lumMod val="10000"/>
                  </a:schemeClr>
                </a:solidFill>
              </a:rPr>
              <a:t>are difficult before they </a:t>
            </a:r>
            <a:br>
              <a:rPr lang="en-US" sz="3600" dirty="0">
                <a:solidFill>
                  <a:schemeClr val="bg1">
                    <a:lumMod val="10000"/>
                  </a:schemeClr>
                </a:solidFill>
              </a:rPr>
            </a:br>
            <a:r>
              <a:rPr lang="en-US" sz="3600" dirty="0">
                <a:solidFill>
                  <a:schemeClr val="bg1">
                    <a:lumMod val="10000"/>
                  </a:schemeClr>
                </a:solidFill>
              </a:rPr>
              <a:t>are easy.</a:t>
            </a:r>
          </a:p>
        </p:txBody>
      </p:sp>
      <p:pic>
        <p:nvPicPr>
          <p:cNvPr id="10" name="Picture 9">
            <a:extLst>
              <a:ext uri="{FF2B5EF4-FFF2-40B4-BE49-F238E27FC236}">
                <a16:creationId xmlns:a16="http://schemas.microsoft.com/office/drawing/2014/main" id="{A8683DFE-30EF-5589-15E6-5E06E59CA7ED}"/>
              </a:ext>
            </a:extLst>
          </p:cNvPr>
          <p:cNvPicPr>
            <a:picLocks noChangeAspect="1"/>
          </p:cNvPicPr>
          <p:nvPr/>
        </p:nvPicPr>
        <p:blipFill>
          <a:blip r:embed="rId4"/>
          <a:stretch>
            <a:fillRect/>
          </a:stretch>
        </p:blipFill>
        <p:spPr>
          <a:xfrm>
            <a:off x="4247996" y="2272145"/>
            <a:ext cx="604979" cy="449413"/>
          </a:xfrm>
          <a:prstGeom prst="rect">
            <a:avLst/>
          </a:prstGeom>
        </p:spPr>
      </p:pic>
      <p:pic>
        <p:nvPicPr>
          <p:cNvPr id="11" name="Picture 10">
            <a:extLst>
              <a:ext uri="{FF2B5EF4-FFF2-40B4-BE49-F238E27FC236}">
                <a16:creationId xmlns:a16="http://schemas.microsoft.com/office/drawing/2014/main" id="{9AB39DC6-7093-E4A6-2961-9841DF08C5A1}"/>
              </a:ext>
            </a:extLst>
          </p:cNvPr>
          <p:cNvPicPr>
            <a:picLocks noChangeAspect="1"/>
          </p:cNvPicPr>
          <p:nvPr/>
        </p:nvPicPr>
        <p:blipFill>
          <a:blip r:embed="rId4"/>
          <a:stretch>
            <a:fillRect/>
          </a:stretch>
        </p:blipFill>
        <p:spPr>
          <a:xfrm rot="10800000">
            <a:off x="7260647" y="4080959"/>
            <a:ext cx="608865" cy="452300"/>
          </a:xfrm>
          <a:prstGeom prst="rect">
            <a:avLst/>
          </a:prstGeom>
        </p:spPr>
      </p:pic>
      <p:sp>
        <p:nvSpPr>
          <p:cNvPr id="12" name="TextBox 11">
            <a:extLst>
              <a:ext uri="{FF2B5EF4-FFF2-40B4-BE49-F238E27FC236}">
                <a16:creationId xmlns:a16="http://schemas.microsoft.com/office/drawing/2014/main" id="{9E99F825-4104-AB00-2655-9DD5B30C81CB}"/>
              </a:ext>
            </a:extLst>
          </p:cNvPr>
          <p:cNvSpPr txBox="1"/>
          <p:nvPr/>
        </p:nvSpPr>
        <p:spPr>
          <a:xfrm>
            <a:off x="4931353" y="4867373"/>
            <a:ext cx="2329294" cy="293157"/>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lumMod val="10000"/>
                  </a:schemeClr>
                </a:solidFill>
                <a:effectLst/>
                <a:uLnTx/>
                <a:uFillTx/>
                <a:latin typeface="Libre Caslon Display" pitchFamily="2" charset="77"/>
                <a:cs typeface="BIG CASLON MEDIUM" panose="02000603090000020003" pitchFamily="2" charset="-79"/>
                <a:sym typeface="Arial"/>
              </a:rPr>
              <a:t>Thomas Fuller</a:t>
            </a:r>
            <a:endParaRPr kumimoji="0" lang="en-US" sz="1600" b="1" u="none" strike="noStrike" kern="1200" cap="none" spc="0" normalizeH="0" baseline="0" noProof="0" dirty="0" err="1">
              <a:ln>
                <a:noFill/>
              </a:ln>
              <a:solidFill>
                <a:schemeClr val="bg1">
                  <a:lumMod val="10000"/>
                </a:schemeClr>
              </a:solidFill>
              <a:effectLst/>
              <a:uLnTx/>
              <a:uFillTx/>
              <a:latin typeface="Libre Caslon Display" pitchFamily="2" charset="77"/>
              <a:cs typeface="BIG CASLON MEDIUM" panose="02000603090000020003" pitchFamily="2" charset="-79"/>
            </a:endParaRPr>
          </a:p>
        </p:txBody>
      </p:sp>
    </p:spTree>
    <p:extLst>
      <p:ext uri="{BB962C8B-B14F-4D97-AF65-F5344CB8AC3E}">
        <p14:creationId xmlns:p14="http://schemas.microsoft.com/office/powerpoint/2010/main" val="1565991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019B6-337A-5216-C751-B4F02D3EEA6B}"/>
              </a:ext>
            </a:extLst>
          </p:cNvPr>
          <p:cNvSpPr/>
          <p:nvPr/>
        </p:nvSpPr>
        <p:spPr>
          <a:xfrm>
            <a:off x="349135" y="1048111"/>
            <a:ext cx="1440476" cy="368453"/>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103755"/>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BLACK BUSINESSES - RECOMMENDATIONS</a:t>
            </a:r>
          </a:p>
          <a:p>
            <a:pPr>
              <a:lnSpc>
                <a:spcPct val="100000"/>
              </a:lnSpc>
            </a:pPr>
            <a:endParaRPr lang="en-US" sz="2800" dirty="0">
              <a:solidFill>
                <a:schemeClr val="bg1"/>
              </a:solidFill>
            </a:endParaRPr>
          </a:p>
        </p:txBody>
      </p:sp>
      <p:sp>
        <p:nvSpPr>
          <p:cNvPr id="25" name="Title 3">
            <a:extLst>
              <a:ext uri="{FF2B5EF4-FFF2-40B4-BE49-F238E27FC236}">
                <a16:creationId xmlns:a16="http://schemas.microsoft.com/office/drawing/2014/main" id="{C57384B7-E414-0B16-B7CD-2D197BE0DB82}"/>
              </a:ext>
            </a:extLst>
          </p:cNvPr>
          <p:cNvSpPr txBox="1">
            <a:spLocks/>
          </p:cNvSpPr>
          <p:nvPr/>
        </p:nvSpPr>
        <p:spPr>
          <a:xfrm>
            <a:off x="606393" y="2062283"/>
            <a:ext cx="157704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chemeClr val="bg1"/>
                </a:solidFill>
                <a:latin typeface="Montserrat Medium" pitchFamily="2" charset="77"/>
              </a:rPr>
              <a:t>Update risk policies for financing to become more inclusive</a:t>
            </a:r>
          </a:p>
          <a:p>
            <a:pPr>
              <a:lnSpc>
                <a:spcPct val="100000"/>
              </a:lnSpc>
            </a:pPr>
            <a:endParaRPr lang="en-US" sz="1000" b="0" spc="0" dirty="0">
              <a:solidFill>
                <a:schemeClr val="bg1"/>
              </a:solidFill>
              <a:latin typeface="Montserrat Medium" pitchFamily="2" charset="77"/>
            </a:endParaRPr>
          </a:p>
        </p:txBody>
      </p:sp>
      <p:sp>
        <p:nvSpPr>
          <p:cNvPr id="2" name="Title 3">
            <a:extLst>
              <a:ext uri="{FF2B5EF4-FFF2-40B4-BE49-F238E27FC236}">
                <a16:creationId xmlns:a16="http://schemas.microsoft.com/office/drawing/2014/main" id="{7F85F6CF-6F0E-B215-6445-08A573BC5ED5}"/>
              </a:ext>
            </a:extLst>
          </p:cNvPr>
          <p:cNvSpPr txBox="1">
            <a:spLocks/>
          </p:cNvSpPr>
          <p:nvPr/>
        </p:nvSpPr>
        <p:spPr>
          <a:xfrm>
            <a:off x="355669" y="1022918"/>
            <a:ext cx="1563619"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000" spc="0" dirty="0">
                <a:solidFill>
                  <a:srgbClr val="000000"/>
                </a:solidFill>
                <a:latin typeface="Montserrat SemiBold" pitchFamily="2" charset="77"/>
              </a:rPr>
              <a:t>PILLAR 1</a:t>
            </a:r>
          </a:p>
          <a:p>
            <a:pPr>
              <a:lnSpc>
                <a:spcPct val="100000"/>
              </a:lnSpc>
            </a:pPr>
            <a:endParaRPr lang="en-US" sz="1200" spc="0" dirty="0">
              <a:solidFill>
                <a:schemeClr val="bg1"/>
              </a:solidFill>
              <a:latin typeface="Montserrat SemiBold" pitchFamily="2" charset="77"/>
            </a:endParaRPr>
          </a:p>
        </p:txBody>
      </p:sp>
      <p:sp>
        <p:nvSpPr>
          <p:cNvPr id="3" name="Title 3">
            <a:extLst>
              <a:ext uri="{FF2B5EF4-FFF2-40B4-BE49-F238E27FC236}">
                <a16:creationId xmlns:a16="http://schemas.microsoft.com/office/drawing/2014/main" id="{73AB3D10-8D9D-3FD8-2E00-2A3859EB199A}"/>
              </a:ext>
            </a:extLst>
          </p:cNvPr>
          <p:cNvSpPr txBox="1">
            <a:spLocks/>
          </p:cNvSpPr>
          <p:nvPr/>
        </p:nvSpPr>
        <p:spPr>
          <a:xfrm>
            <a:off x="235345" y="1440457"/>
            <a:ext cx="2429413"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spc="0" dirty="0">
                <a:solidFill>
                  <a:srgbClr val="B9A46D"/>
                </a:solidFill>
                <a:latin typeface="Montserrat SemiBold" pitchFamily="2" charset="77"/>
              </a:rPr>
              <a:t>EMPOWER BACD entrepreneurs </a:t>
            </a:r>
            <a:br>
              <a:rPr lang="en-US" sz="900" spc="0" dirty="0">
                <a:solidFill>
                  <a:srgbClr val="B9A46D"/>
                </a:solidFill>
                <a:latin typeface="Montserrat SemiBold" pitchFamily="2" charset="77"/>
              </a:rPr>
            </a:br>
            <a:r>
              <a:rPr lang="en-US" sz="900" spc="0" dirty="0">
                <a:solidFill>
                  <a:srgbClr val="B9A46D"/>
                </a:solidFill>
                <a:latin typeface="Montserrat SemiBold" pitchFamily="2" charset="77"/>
              </a:rPr>
              <a:t>with access to funds, mentoring, </a:t>
            </a:r>
            <a:br>
              <a:rPr lang="en-US" sz="900" spc="0" dirty="0">
                <a:solidFill>
                  <a:srgbClr val="B9A46D"/>
                </a:solidFill>
                <a:latin typeface="Montserrat SemiBold" pitchFamily="2" charset="77"/>
              </a:rPr>
            </a:br>
            <a:r>
              <a:rPr lang="en-US" sz="900" spc="0" dirty="0">
                <a:solidFill>
                  <a:srgbClr val="B9A46D"/>
                </a:solidFill>
                <a:latin typeface="Montserrat SemiBold" pitchFamily="2" charset="77"/>
              </a:rPr>
              <a:t>skill-building and networks</a:t>
            </a:r>
            <a:endParaRPr lang="en-US" sz="900" spc="0" dirty="0">
              <a:solidFill>
                <a:schemeClr val="bg1"/>
              </a:solidFill>
              <a:latin typeface="Montserrat SemiBold" pitchFamily="2" charset="77"/>
            </a:endParaRPr>
          </a:p>
        </p:txBody>
      </p:sp>
      <p:sp>
        <p:nvSpPr>
          <p:cNvPr id="10" name="Title 3">
            <a:extLst>
              <a:ext uri="{FF2B5EF4-FFF2-40B4-BE49-F238E27FC236}">
                <a16:creationId xmlns:a16="http://schemas.microsoft.com/office/drawing/2014/main" id="{FBCFE0CA-EEDC-68B1-746F-1779091400D5}"/>
              </a:ext>
            </a:extLst>
          </p:cNvPr>
          <p:cNvSpPr txBox="1">
            <a:spLocks/>
          </p:cNvSpPr>
          <p:nvPr/>
        </p:nvSpPr>
        <p:spPr>
          <a:xfrm>
            <a:off x="0" y="2037445"/>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a:t>
            </a:r>
          </a:p>
          <a:p>
            <a:pPr>
              <a:lnSpc>
                <a:spcPct val="100000"/>
              </a:lnSpc>
            </a:pPr>
            <a:endParaRPr lang="en-US" sz="2000" spc="0" dirty="0">
              <a:solidFill>
                <a:schemeClr val="bg1"/>
              </a:solidFill>
              <a:latin typeface="Montserrat SemiBold" pitchFamily="2" charset="77"/>
            </a:endParaRPr>
          </a:p>
        </p:txBody>
      </p:sp>
      <p:sp>
        <p:nvSpPr>
          <p:cNvPr id="12" name="Title 3">
            <a:extLst>
              <a:ext uri="{FF2B5EF4-FFF2-40B4-BE49-F238E27FC236}">
                <a16:creationId xmlns:a16="http://schemas.microsoft.com/office/drawing/2014/main" id="{3A5A4609-CE9D-BC32-5788-30BDFC00E544}"/>
              </a:ext>
            </a:extLst>
          </p:cNvPr>
          <p:cNvSpPr txBox="1">
            <a:spLocks/>
          </p:cNvSpPr>
          <p:nvPr/>
        </p:nvSpPr>
        <p:spPr>
          <a:xfrm>
            <a:off x="606393" y="3024970"/>
            <a:ext cx="1518355"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chemeClr val="bg1"/>
                </a:solidFill>
                <a:latin typeface="Montserrat Medium" pitchFamily="2" charset="77"/>
              </a:rPr>
              <a:t>Provide investment-readiness mentoring and coaching</a:t>
            </a:r>
          </a:p>
          <a:p>
            <a:pPr>
              <a:lnSpc>
                <a:spcPct val="100000"/>
              </a:lnSpc>
            </a:pPr>
            <a:endParaRPr lang="en-US" sz="1000" b="0" spc="0" dirty="0">
              <a:solidFill>
                <a:schemeClr val="bg1"/>
              </a:solidFill>
              <a:latin typeface="Montserrat Medium" pitchFamily="2" charset="77"/>
            </a:endParaRPr>
          </a:p>
          <a:p>
            <a:pPr>
              <a:lnSpc>
                <a:spcPct val="100000"/>
              </a:lnSpc>
            </a:pPr>
            <a:endParaRPr lang="en-US" sz="1000" b="0" spc="0" dirty="0">
              <a:solidFill>
                <a:schemeClr val="bg1"/>
              </a:solidFill>
              <a:latin typeface="Montserrat Medium" pitchFamily="2" charset="77"/>
            </a:endParaRPr>
          </a:p>
        </p:txBody>
      </p:sp>
      <p:sp>
        <p:nvSpPr>
          <p:cNvPr id="14" name="Title 3">
            <a:extLst>
              <a:ext uri="{FF2B5EF4-FFF2-40B4-BE49-F238E27FC236}">
                <a16:creationId xmlns:a16="http://schemas.microsoft.com/office/drawing/2014/main" id="{4BB5D44D-35BD-B6F7-E14E-FD9E545DBBB1}"/>
              </a:ext>
            </a:extLst>
          </p:cNvPr>
          <p:cNvSpPr txBox="1">
            <a:spLocks/>
          </p:cNvSpPr>
          <p:nvPr/>
        </p:nvSpPr>
        <p:spPr>
          <a:xfrm>
            <a:off x="57302" y="2994495"/>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2</a:t>
            </a:r>
          </a:p>
          <a:p>
            <a:pPr>
              <a:lnSpc>
                <a:spcPct val="100000"/>
              </a:lnSpc>
            </a:pPr>
            <a:endParaRPr lang="en-US" sz="2000" spc="0" dirty="0">
              <a:solidFill>
                <a:schemeClr val="bg1"/>
              </a:solidFill>
              <a:latin typeface="Montserrat SemiBold" pitchFamily="2" charset="77"/>
            </a:endParaRPr>
          </a:p>
        </p:txBody>
      </p:sp>
      <p:sp>
        <p:nvSpPr>
          <p:cNvPr id="17" name="Title 3">
            <a:extLst>
              <a:ext uri="{FF2B5EF4-FFF2-40B4-BE49-F238E27FC236}">
                <a16:creationId xmlns:a16="http://schemas.microsoft.com/office/drawing/2014/main" id="{0CED058F-F0F1-9207-B841-3D8903B4B13C}"/>
              </a:ext>
            </a:extLst>
          </p:cNvPr>
          <p:cNvSpPr txBox="1">
            <a:spLocks/>
          </p:cNvSpPr>
          <p:nvPr/>
        </p:nvSpPr>
        <p:spPr>
          <a:xfrm>
            <a:off x="599257" y="3988882"/>
            <a:ext cx="1890850" cy="575167"/>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Government to introduce new framework agreements that grant access to finance for BACD business communities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19" name="Title 3">
            <a:extLst>
              <a:ext uri="{FF2B5EF4-FFF2-40B4-BE49-F238E27FC236}">
                <a16:creationId xmlns:a16="http://schemas.microsoft.com/office/drawing/2014/main" id="{CFB6CF2E-8B93-23C1-89C7-82394780EA79}"/>
              </a:ext>
            </a:extLst>
          </p:cNvPr>
          <p:cNvSpPr txBox="1">
            <a:spLocks/>
          </p:cNvSpPr>
          <p:nvPr/>
        </p:nvSpPr>
        <p:spPr>
          <a:xfrm>
            <a:off x="57301" y="3954670"/>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3</a:t>
            </a:r>
          </a:p>
          <a:p>
            <a:pPr>
              <a:lnSpc>
                <a:spcPct val="100000"/>
              </a:lnSpc>
            </a:pPr>
            <a:endParaRPr lang="en-US" sz="2000" spc="0" dirty="0">
              <a:solidFill>
                <a:schemeClr val="bg1"/>
              </a:solidFill>
              <a:latin typeface="Montserrat SemiBold" pitchFamily="2" charset="77"/>
            </a:endParaRPr>
          </a:p>
        </p:txBody>
      </p:sp>
      <p:sp>
        <p:nvSpPr>
          <p:cNvPr id="20" name="Title 3">
            <a:extLst>
              <a:ext uri="{FF2B5EF4-FFF2-40B4-BE49-F238E27FC236}">
                <a16:creationId xmlns:a16="http://schemas.microsoft.com/office/drawing/2014/main" id="{96707CFD-A8BE-9D95-F220-E75CE6AD64CA}"/>
              </a:ext>
            </a:extLst>
          </p:cNvPr>
          <p:cNvSpPr txBox="1">
            <a:spLocks/>
          </p:cNvSpPr>
          <p:nvPr/>
        </p:nvSpPr>
        <p:spPr>
          <a:xfrm>
            <a:off x="599737" y="4946538"/>
            <a:ext cx="1686266" cy="76975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chemeClr val="bg1"/>
                </a:solidFill>
                <a:latin typeface="Montserrat Medium" pitchFamily="2" charset="77"/>
              </a:rPr>
              <a:t>Boost mentorship and coaching</a:t>
            </a:r>
          </a:p>
          <a:p>
            <a:pPr>
              <a:lnSpc>
                <a:spcPct val="100000"/>
              </a:lnSpc>
            </a:pPr>
            <a:r>
              <a:rPr lang="en-US" sz="1000" b="0" spc="0" dirty="0">
                <a:solidFill>
                  <a:schemeClr val="bg1"/>
                </a:solidFill>
                <a:latin typeface="Montserrat Medium" pitchFamily="2" charset="77"/>
              </a:rPr>
              <a:t>opportunities for Black entrepreneurs</a:t>
            </a:r>
          </a:p>
          <a:p>
            <a:pPr>
              <a:lnSpc>
                <a:spcPct val="100000"/>
              </a:lnSpc>
            </a:pPr>
            <a:endParaRPr lang="en-US" sz="1000" b="0" spc="0" dirty="0">
              <a:solidFill>
                <a:schemeClr val="bg1"/>
              </a:solidFill>
              <a:latin typeface="Montserrat Medium" pitchFamily="2" charset="77"/>
            </a:endParaRPr>
          </a:p>
          <a:p>
            <a:pPr>
              <a:lnSpc>
                <a:spcPct val="100000"/>
              </a:lnSpc>
            </a:pPr>
            <a:endParaRPr lang="en-US" sz="1000" b="0" spc="0" dirty="0">
              <a:solidFill>
                <a:schemeClr val="bg1"/>
              </a:solidFill>
              <a:latin typeface="Montserrat Medium" pitchFamily="2" charset="77"/>
            </a:endParaRPr>
          </a:p>
          <a:p>
            <a:pPr>
              <a:lnSpc>
                <a:spcPct val="100000"/>
              </a:lnSpc>
            </a:pPr>
            <a:endParaRPr lang="en-US" sz="1000" b="0" spc="0" dirty="0">
              <a:solidFill>
                <a:schemeClr val="bg1"/>
              </a:solidFill>
              <a:latin typeface="Montserrat Medium" pitchFamily="2" charset="77"/>
            </a:endParaRPr>
          </a:p>
          <a:p>
            <a:pPr>
              <a:lnSpc>
                <a:spcPct val="100000"/>
              </a:lnSpc>
            </a:pPr>
            <a:endParaRPr lang="en-US" sz="1000" b="0" spc="0" dirty="0">
              <a:solidFill>
                <a:schemeClr val="bg1"/>
              </a:solidFill>
              <a:latin typeface="Montserrat Medium" pitchFamily="2" charset="77"/>
            </a:endParaRPr>
          </a:p>
        </p:txBody>
      </p:sp>
      <p:sp>
        <p:nvSpPr>
          <p:cNvPr id="21" name="Title 3">
            <a:extLst>
              <a:ext uri="{FF2B5EF4-FFF2-40B4-BE49-F238E27FC236}">
                <a16:creationId xmlns:a16="http://schemas.microsoft.com/office/drawing/2014/main" id="{43ABFFAB-17D7-86ED-1FC7-62B4BAB5E6C4}"/>
              </a:ext>
            </a:extLst>
          </p:cNvPr>
          <p:cNvSpPr txBox="1">
            <a:spLocks/>
          </p:cNvSpPr>
          <p:nvPr/>
        </p:nvSpPr>
        <p:spPr>
          <a:xfrm>
            <a:off x="65466" y="4914845"/>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4</a:t>
            </a:r>
          </a:p>
          <a:p>
            <a:pPr>
              <a:lnSpc>
                <a:spcPct val="100000"/>
              </a:lnSpc>
            </a:pPr>
            <a:endParaRPr lang="en-US" sz="2000" spc="0" dirty="0">
              <a:solidFill>
                <a:schemeClr val="bg1"/>
              </a:solidFill>
              <a:latin typeface="Montserrat SemiBold" pitchFamily="2" charset="77"/>
            </a:endParaRPr>
          </a:p>
        </p:txBody>
      </p:sp>
      <p:sp>
        <p:nvSpPr>
          <p:cNvPr id="22" name="Title 3">
            <a:extLst>
              <a:ext uri="{FF2B5EF4-FFF2-40B4-BE49-F238E27FC236}">
                <a16:creationId xmlns:a16="http://schemas.microsoft.com/office/drawing/2014/main" id="{A8288CF7-D287-A203-BFEA-373B9186C3C1}"/>
              </a:ext>
            </a:extLst>
          </p:cNvPr>
          <p:cNvSpPr txBox="1">
            <a:spLocks/>
          </p:cNvSpPr>
          <p:nvPr/>
        </p:nvSpPr>
        <p:spPr>
          <a:xfrm>
            <a:off x="2926013" y="2078611"/>
            <a:ext cx="1791869"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000" b="0" spc="0" dirty="0">
                <a:solidFill>
                  <a:schemeClr val="bg1"/>
                </a:solidFill>
                <a:latin typeface="Montserrat Medium" pitchFamily="2" charset="77"/>
              </a:rPr>
              <a:t>Actively champion diverse businesses to build networks and social capital</a:t>
            </a:r>
          </a:p>
          <a:p>
            <a:pPr>
              <a:lnSpc>
                <a:spcPct val="100000"/>
              </a:lnSpc>
            </a:pPr>
            <a:endParaRPr lang="en-US" sz="1000" b="0" spc="0" dirty="0">
              <a:solidFill>
                <a:schemeClr val="bg1"/>
              </a:solidFill>
              <a:latin typeface="Montserrat Medium" pitchFamily="2" charset="77"/>
            </a:endParaRPr>
          </a:p>
        </p:txBody>
      </p:sp>
      <p:sp>
        <p:nvSpPr>
          <p:cNvPr id="29" name="Title 3">
            <a:extLst>
              <a:ext uri="{FF2B5EF4-FFF2-40B4-BE49-F238E27FC236}">
                <a16:creationId xmlns:a16="http://schemas.microsoft.com/office/drawing/2014/main" id="{C302ECDD-8FEF-5C93-A68A-6F5E158D5177}"/>
              </a:ext>
            </a:extLst>
          </p:cNvPr>
          <p:cNvSpPr txBox="1">
            <a:spLocks/>
          </p:cNvSpPr>
          <p:nvPr/>
        </p:nvSpPr>
        <p:spPr>
          <a:xfrm>
            <a:off x="2342578" y="2046134"/>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5</a:t>
            </a:r>
          </a:p>
          <a:p>
            <a:pPr>
              <a:lnSpc>
                <a:spcPct val="100000"/>
              </a:lnSpc>
            </a:pPr>
            <a:endParaRPr lang="en-US" sz="2000" spc="0" dirty="0">
              <a:solidFill>
                <a:schemeClr val="bg1"/>
              </a:solidFill>
              <a:latin typeface="Montserrat SemiBold" pitchFamily="2" charset="77"/>
            </a:endParaRPr>
          </a:p>
        </p:txBody>
      </p:sp>
      <p:sp>
        <p:nvSpPr>
          <p:cNvPr id="5" name="Google Shape;118;g13c822bde9e_0_29">
            <a:extLst>
              <a:ext uri="{FF2B5EF4-FFF2-40B4-BE49-F238E27FC236}">
                <a16:creationId xmlns:a16="http://schemas.microsoft.com/office/drawing/2014/main" id="{F8F11B99-8C27-71AB-DA95-311D519DE18A}"/>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
        <p:nvSpPr>
          <p:cNvPr id="7" name="Rectangle 6">
            <a:extLst>
              <a:ext uri="{FF2B5EF4-FFF2-40B4-BE49-F238E27FC236}">
                <a16:creationId xmlns:a16="http://schemas.microsoft.com/office/drawing/2014/main" id="{CC77B1F4-BC33-BBEE-5166-78C451B4F573}"/>
              </a:ext>
            </a:extLst>
          </p:cNvPr>
          <p:cNvSpPr/>
          <p:nvPr/>
        </p:nvSpPr>
        <p:spPr>
          <a:xfrm>
            <a:off x="334962" y="2022591"/>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FD12F62-F95B-AF8E-DDD3-71D48A2126F7}"/>
              </a:ext>
            </a:extLst>
          </p:cNvPr>
          <p:cNvSpPr/>
          <p:nvPr/>
        </p:nvSpPr>
        <p:spPr>
          <a:xfrm>
            <a:off x="2615656" y="2022591"/>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7A6F52-1FA6-4D8E-F4A2-EB6312DA6A43}"/>
              </a:ext>
            </a:extLst>
          </p:cNvPr>
          <p:cNvSpPr/>
          <p:nvPr/>
        </p:nvSpPr>
        <p:spPr>
          <a:xfrm>
            <a:off x="4896350" y="2022591"/>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89B0F-7D6E-AA35-13C6-9A401487695D}"/>
              </a:ext>
            </a:extLst>
          </p:cNvPr>
          <p:cNvSpPr/>
          <p:nvPr/>
        </p:nvSpPr>
        <p:spPr>
          <a:xfrm>
            <a:off x="7177044" y="2022591"/>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A89B52B-4FF3-6D3C-6888-89D8AD4DA257}"/>
              </a:ext>
            </a:extLst>
          </p:cNvPr>
          <p:cNvSpPr/>
          <p:nvPr/>
        </p:nvSpPr>
        <p:spPr>
          <a:xfrm>
            <a:off x="334963" y="2982766"/>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558167-5BEB-418A-94F0-9603AFF71328}"/>
              </a:ext>
            </a:extLst>
          </p:cNvPr>
          <p:cNvSpPr/>
          <p:nvPr/>
        </p:nvSpPr>
        <p:spPr>
          <a:xfrm>
            <a:off x="2615657" y="2982766"/>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368656-4AA0-09B9-B99A-129A62BCAA03}"/>
              </a:ext>
            </a:extLst>
          </p:cNvPr>
          <p:cNvSpPr/>
          <p:nvPr/>
        </p:nvSpPr>
        <p:spPr>
          <a:xfrm>
            <a:off x="4896351" y="2982766"/>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52A7893-807B-0281-4564-59DE794C1F54}"/>
              </a:ext>
            </a:extLst>
          </p:cNvPr>
          <p:cNvSpPr/>
          <p:nvPr/>
        </p:nvSpPr>
        <p:spPr>
          <a:xfrm>
            <a:off x="7177045" y="2982766"/>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E14A68C-DDC0-1EA3-65B1-D8212B724E40}"/>
              </a:ext>
            </a:extLst>
          </p:cNvPr>
          <p:cNvSpPr/>
          <p:nvPr/>
        </p:nvSpPr>
        <p:spPr>
          <a:xfrm>
            <a:off x="334962" y="3944039"/>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9205F3D-6940-3F09-6569-3758887E71D3}"/>
              </a:ext>
            </a:extLst>
          </p:cNvPr>
          <p:cNvSpPr/>
          <p:nvPr/>
        </p:nvSpPr>
        <p:spPr>
          <a:xfrm>
            <a:off x="2615656" y="3944039"/>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F726D26-2A79-966D-F3A6-BB6EA29AB30C}"/>
              </a:ext>
            </a:extLst>
          </p:cNvPr>
          <p:cNvSpPr/>
          <p:nvPr/>
        </p:nvSpPr>
        <p:spPr>
          <a:xfrm>
            <a:off x="4896350" y="3944039"/>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0CC70DB-18C2-5A63-11AA-E8EFCC6A3320}"/>
              </a:ext>
            </a:extLst>
          </p:cNvPr>
          <p:cNvSpPr/>
          <p:nvPr/>
        </p:nvSpPr>
        <p:spPr>
          <a:xfrm>
            <a:off x="7177044" y="3944039"/>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DAFDA85-AD31-6BC9-3049-175D16140E6B}"/>
              </a:ext>
            </a:extLst>
          </p:cNvPr>
          <p:cNvSpPr/>
          <p:nvPr/>
        </p:nvSpPr>
        <p:spPr>
          <a:xfrm>
            <a:off x="334963" y="4898767"/>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664CFA9-1EDC-29A8-8E05-72CDB4897FB2}"/>
              </a:ext>
            </a:extLst>
          </p:cNvPr>
          <p:cNvSpPr/>
          <p:nvPr/>
        </p:nvSpPr>
        <p:spPr>
          <a:xfrm>
            <a:off x="2615657" y="4898767"/>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9BDA78A-27E7-9538-E6AD-1BEC40389CC9}"/>
              </a:ext>
            </a:extLst>
          </p:cNvPr>
          <p:cNvSpPr/>
          <p:nvPr/>
        </p:nvSpPr>
        <p:spPr>
          <a:xfrm>
            <a:off x="4896351" y="4898767"/>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D41A49F-4763-6CDE-4B9B-E3623EDF6182}"/>
              </a:ext>
            </a:extLst>
          </p:cNvPr>
          <p:cNvSpPr/>
          <p:nvPr/>
        </p:nvSpPr>
        <p:spPr>
          <a:xfrm>
            <a:off x="7177045" y="4898767"/>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68C85D7-02C0-7B82-8212-DBED0D7343D9}"/>
              </a:ext>
            </a:extLst>
          </p:cNvPr>
          <p:cNvSpPr/>
          <p:nvPr/>
        </p:nvSpPr>
        <p:spPr>
          <a:xfrm>
            <a:off x="2632025" y="1046060"/>
            <a:ext cx="1440476" cy="368453"/>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itle 3">
            <a:extLst>
              <a:ext uri="{FF2B5EF4-FFF2-40B4-BE49-F238E27FC236}">
                <a16:creationId xmlns:a16="http://schemas.microsoft.com/office/drawing/2014/main" id="{B3253C48-F19F-ACCE-D0DE-81EC8875535E}"/>
              </a:ext>
            </a:extLst>
          </p:cNvPr>
          <p:cNvSpPr txBox="1">
            <a:spLocks/>
          </p:cNvSpPr>
          <p:nvPr/>
        </p:nvSpPr>
        <p:spPr>
          <a:xfrm>
            <a:off x="2638559" y="1020867"/>
            <a:ext cx="1563619"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000" spc="0" dirty="0">
                <a:solidFill>
                  <a:srgbClr val="000000"/>
                </a:solidFill>
                <a:latin typeface="Montserrat SemiBold" pitchFamily="2" charset="77"/>
              </a:rPr>
              <a:t>PILLAR 2</a:t>
            </a:r>
          </a:p>
          <a:p>
            <a:pPr>
              <a:lnSpc>
                <a:spcPct val="100000"/>
              </a:lnSpc>
            </a:pPr>
            <a:endParaRPr lang="en-US" sz="1200" spc="0" dirty="0">
              <a:solidFill>
                <a:schemeClr val="bg1"/>
              </a:solidFill>
              <a:latin typeface="Montserrat SemiBold" pitchFamily="2" charset="77"/>
            </a:endParaRPr>
          </a:p>
        </p:txBody>
      </p:sp>
      <p:sp>
        <p:nvSpPr>
          <p:cNvPr id="67" name="Title 3">
            <a:extLst>
              <a:ext uri="{FF2B5EF4-FFF2-40B4-BE49-F238E27FC236}">
                <a16:creationId xmlns:a16="http://schemas.microsoft.com/office/drawing/2014/main" id="{DFBE2C78-55C9-D5E2-CC7A-632BDC699450}"/>
              </a:ext>
            </a:extLst>
          </p:cNvPr>
          <p:cNvSpPr txBox="1">
            <a:spLocks/>
          </p:cNvSpPr>
          <p:nvPr/>
        </p:nvSpPr>
        <p:spPr>
          <a:xfrm>
            <a:off x="2518235" y="1438406"/>
            <a:ext cx="3577765"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spc="0" dirty="0">
                <a:solidFill>
                  <a:srgbClr val="B9A46D"/>
                </a:solidFill>
                <a:latin typeface="Montserrat SemiBold" pitchFamily="2" charset="77"/>
              </a:rPr>
              <a:t>ENGAGE BACD entrepreneurs by overcoming bias and burdensome processes to include them in procurement </a:t>
            </a:r>
            <a:br>
              <a:rPr lang="en-US" sz="900" spc="0" dirty="0">
                <a:solidFill>
                  <a:srgbClr val="B9A46D"/>
                </a:solidFill>
                <a:latin typeface="Montserrat SemiBold" pitchFamily="2" charset="77"/>
              </a:rPr>
            </a:br>
            <a:r>
              <a:rPr lang="en-US" sz="900" spc="0" dirty="0">
                <a:solidFill>
                  <a:srgbClr val="B9A46D"/>
                </a:solidFill>
                <a:latin typeface="Montserrat SemiBold" pitchFamily="2" charset="77"/>
              </a:rPr>
              <a:t>and engage fully with diverse communities</a:t>
            </a:r>
          </a:p>
          <a:p>
            <a:pPr>
              <a:lnSpc>
                <a:spcPct val="100000"/>
              </a:lnSpc>
            </a:pPr>
            <a:endParaRPr lang="en-US" sz="1000" spc="0" dirty="0">
              <a:solidFill>
                <a:srgbClr val="B9A46D"/>
              </a:solidFill>
              <a:latin typeface="Montserrat SemiBold" pitchFamily="2" charset="77"/>
            </a:endParaRPr>
          </a:p>
        </p:txBody>
      </p:sp>
      <p:sp>
        <p:nvSpPr>
          <p:cNvPr id="68" name="Title 3">
            <a:extLst>
              <a:ext uri="{FF2B5EF4-FFF2-40B4-BE49-F238E27FC236}">
                <a16:creationId xmlns:a16="http://schemas.microsoft.com/office/drawing/2014/main" id="{77043E64-D812-31C6-D4AF-25A2D4B08BBC}"/>
              </a:ext>
            </a:extLst>
          </p:cNvPr>
          <p:cNvSpPr txBox="1">
            <a:spLocks/>
          </p:cNvSpPr>
          <p:nvPr/>
        </p:nvSpPr>
        <p:spPr>
          <a:xfrm>
            <a:off x="2920371" y="3006557"/>
            <a:ext cx="1797511" cy="83013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Build centrally held databases of diverse suppliers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69" name="Title 3">
            <a:extLst>
              <a:ext uri="{FF2B5EF4-FFF2-40B4-BE49-F238E27FC236}">
                <a16:creationId xmlns:a16="http://schemas.microsoft.com/office/drawing/2014/main" id="{84600849-F13E-6530-08E3-F7BA3BDB69CC}"/>
              </a:ext>
            </a:extLst>
          </p:cNvPr>
          <p:cNvSpPr txBox="1">
            <a:spLocks/>
          </p:cNvSpPr>
          <p:nvPr/>
        </p:nvSpPr>
        <p:spPr>
          <a:xfrm>
            <a:off x="2342577" y="2968916"/>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6</a:t>
            </a:r>
          </a:p>
          <a:p>
            <a:pPr>
              <a:lnSpc>
                <a:spcPct val="100000"/>
              </a:lnSpc>
            </a:pPr>
            <a:endParaRPr lang="en-US" sz="2000" spc="0" dirty="0">
              <a:solidFill>
                <a:schemeClr val="bg1"/>
              </a:solidFill>
              <a:latin typeface="Montserrat SemiBold" pitchFamily="2" charset="77"/>
            </a:endParaRPr>
          </a:p>
        </p:txBody>
      </p:sp>
      <p:sp>
        <p:nvSpPr>
          <p:cNvPr id="70" name="Title 3">
            <a:extLst>
              <a:ext uri="{FF2B5EF4-FFF2-40B4-BE49-F238E27FC236}">
                <a16:creationId xmlns:a16="http://schemas.microsoft.com/office/drawing/2014/main" id="{836495ED-CC6E-C35E-90D5-ADF2B3A08266}"/>
              </a:ext>
            </a:extLst>
          </p:cNvPr>
          <p:cNvSpPr txBox="1">
            <a:spLocks/>
          </p:cNvSpPr>
          <p:nvPr/>
        </p:nvSpPr>
        <p:spPr>
          <a:xfrm>
            <a:off x="2920371" y="4026382"/>
            <a:ext cx="1797511" cy="75422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Make pre-qualification and RFP processes more accessible</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71" name="Title 3">
            <a:extLst>
              <a:ext uri="{FF2B5EF4-FFF2-40B4-BE49-F238E27FC236}">
                <a16:creationId xmlns:a16="http://schemas.microsoft.com/office/drawing/2014/main" id="{241F1FCC-B583-E6A7-1119-86A7E7E4D8B5}"/>
              </a:ext>
            </a:extLst>
          </p:cNvPr>
          <p:cNvSpPr txBox="1">
            <a:spLocks/>
          </p:cNvSpPr>
          <p:nvPr/>
        </p:nvSpPr>
        <p:spPr>
          <a:xfrm>
            <a:off x="2357695" y="3954670"/>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7</a:t>
            </a:r>
          </a:p>
          <a:p>
            <a:pPr>
              <a:lnSpc>
                <a:spcPct val="100000"/>
              </a:lnSpc>
            </a:pPr>
            <a:endParaRPr lang="en-US" sz="2000" spc="0" dirty="0">
              <a:solidFill>
                <a:schemeClr val="bg1"/>
              </a:solidFill>
              <a:latin typeface="Montserrat SemiBold" pitchFamily="2" charset="77"/>
            </a:endParaRPr>
          </a:p>
        </p:txBody>
      </p:sp>
      <p:sp>
        <p:nvSpPr>
          <p:cNvPr id="72" name="Title 3">
            <a:extLst>
              <a:ext uri="{FF2B5EF4-FFF2-40B4-BE49-F238E27FC236}">
                <a16:creationId xmlns:a16="http://schemas.microsoft.com/office/drawing/2014/main" id="{F2AE3563-E66A-886C-2DAB-420E93345ABF}"/>
              </a:ext>
            </a:extLst>
          </p:cNvPr>
          <p:cNvSpPr txBox="1">
            <a:spLocks/>
          </p:cNvSpPr>
          <p:nvPr/>
        </p:nvSpPr>
        <p:spPr>
          <a:xfrm>
            <a:off x="2912207" y="4956820"/>
            <a:ext cx="1934586" cy="73586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800" b="0" spc="0" dirty="0">
                <a:solidFill>
                  <a:schemeClr val="bg1"/>
                </a:solidFill>
                <a:latin typeface="Montserrat Medium" pitchFamily="2" charset="77"/>
              </a:rPr>
              <a:t>Develop policies and frameworks to support purchasing social responsibility, including holding Tier 1 and 2 suppliers accountable for their diverse spend</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73" name="Title 3">
            <a:extLst>
              <a:ext uri="{FF2B5EF4-FFF2-40B4-BE49-F238E27FC236}">
                <a16:creationId xmlns:a16="http://schemas.microsoft.com/office/drawing/2014/main" id="{7C6E7CFA-500C-AF4A-182A-9A7B5A0664D2}"/>
              </a:ext>
            </a:extLst>
          </p:cNvPr>
          <p:cNvSpPr txBox="1">
            <a:spLocks/>
          </p:cNvSpPr>
          <p:nvPr/>
        </p:nvSpPr>
        <p:spPr>
          <a:xfrm>
            <a:off x="2357760" y="4905312"/>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8</a:t>
            </a:r>
          </a:p>
          <a:p>
            <a:pPr>
              <a:lnSpc>
                <a:spcPct val="100000"/>
              </a:lnSpc>
            </a:pPr>
            <a:endParaRPr lang="en-US" sz="2000" spc="0" dirty="0">
              <a:solidFill>
                <a:schemeClr val="bg1"/>
              </a:solidFill>
              <a:latin typeface="Montserrat SemiBold" pitchFamily="2" charset="77"/>
            </a:endParaRPr>
          </a:p>
        </p:txBody>
      </p:sp>
      <p:sp>
        <p:nvSpPr>
          <p:cNvPr id="74" name="Title 3">
            <a:extLst>
              <a:ext uri="{FF2B5EF4-FFF2-40B4-BE49-F238E27FC236}">
                <a16:creationId xmlns:a16="http://schemas.microsoft.com/office/drawing/2014/main" id="{9947F7DB-6D5E-AB29-769B-5699E9969F76}"/>
              </a:ext>
            </a:extLst>
          </p:cNvPr>
          <p:cNvSpPr txBox="1">
            <a:spLocks/>
          </p:cNvSpPr>
          <p:nvPr/>
        </p:nvSpPr>
        <p:spPr>
          <a:xfrm>
            <a:off x="5206133" y="2078612"/>
            <a:ext cx="1774332" cy="5827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Honestly reflect on progress through 360° review of diversity + supply chain opportunities for Black entrepreneurs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75" name="Title 3">
            <a:extLst>
              <a:ext uri="{FF2B5EF4-FFF2-40B4-BE49-F238E27FC236}">
                <a16:creationId xmlns:a16="http://schemas.microsoft.com/office/drawing/2014/main" id="{538A92AB-F9EF-32DB-DB63-E3B13BE8D097}"/>
              </a:ext>
            </a:extLst>
          </p:cNvPr>
          <p:cNvSpPr txBox="1">
            <a:spLocks/>
          </p:cNvSpPr>
          <p:nvPr/>
        </p:nvSpPr>
        <p:spPr>
          <a:xfrm>
            <a:off x="4608089" y="2030986"/>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9</a:t>
            </a:r>
          </a:p>
          <a:p>
            <a:pPr>
              <a:lnSpc>
                <a:spcPct val="100000"/>
              </a:lnSpc>
            </a:pPr>
            <a:endParaRPr lang="en-US" sz="2000" spc="0" dirty="0">
              <a:solidFill>
                <a:schemeClr val="bg1"/>
              </a:solidFill>
              <a:latin typeface="Montserrat SemiBold" pitchFamily="2" charset="77"/>
            </a:endParaRPr>
          </a:p>
        </p:txBody>
      </p:sp>
      <p:sp>
        <p:nvSpPr>
          <p:cNvPr id="77" name="Title 3">
            <a:extLst>
              <a:ext uri="{FF2B5EF4-FFF2-40B4-BE49-F238E27FC236}">
                <a16:creationId xmlns:a16="http://schemas.microsoft.com/office/drawing/2014/main" id="{6A96A3DC-DDA0-01C5-8B67-6CAE9EEBF907}"/>
              </a:ext>
            </a:extLst>
          </p:cNvPr>
          <p:cNvSpPr txBox="1">
            <a:spLocks/>
          </p:cNvSpPr>
          <p:nvPr/>
        </p:nvSpPr>
        <p:spPr>
          <a:xfrm>
            <a:off x="5206133" y="3023812"/>
            <a:ext cx="1774332" cy="70660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Require public and private sector </a:t>
            </a:r>
            <a:r>
              <a:rPr lang="en-US" sz="900" b="0" spc="0" dirty="0" err="1">
                <a:solidFill>
                  <a:schemeClr val="bg1"/>
                </a:solidFill>
                <a:latin typeface="Montserrat Medium" pitchFamily="2" charset="77"/>
              </a:rPr>
              <a:t>organisations</a:t>
            </a:r>
            <a:r>
              <a:rPr lang="en-US" sz="900" b="0" spc="0" dirty="0">
                <a:solidFill>
                  <a:schemeClr val="bg1"/>
                </a:solidFill>
                <a:latin typeface="Montserrat Medium" pitchFamily="2" charset="77"/>
              </a:rPr>
              <a:t> to publish their diversity supply chain expenditure</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78" name="Title 3">
            <a:extLst>
              <a:ext uri="{FF2B5EF4-FFF2-40B4-BE49-F238E27FC236}">
                <a16:creationId xmlns:a16="http://schemas.microsoft.com/office/drawing/2014/main" id="{4F477F84-869B-7F93-19A1-8FBFBFA91A88}"/>
              </a:ext>
            </a:extLst>
          </p:cNvPr>
          <p:cNvSpPr txBox="1">
            <a:spLocks/>
          </p:cNvSpPr>
          <p:nvPr/>
        </p:nvSpPr>
        <p:spPr>
          <a:xfrm>
            <a:off x="4651479" y="2985233"/>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10</a:t>
            </a:r>
          </a:p>
          <a:p>
            <a:pPr>
              <a:lnSpc>
                <a:spcPct val="100000"/>
              </a:lnSpc>
            </a:pPr>
            <a:endParaRPr lang="en-US" sz="2000" spc="0" dirty="0">
              <a:solidFill>
                <a:schemeClr val="bg1"/>
              </a:solidFill>
              <a:latin typeface="Montserrat SemiBold" pitchFamily="2" charset="77"/>
            </a:endParaRPr>
          </a:p>
        </p:txBody>
      </p:sp>
      <p:sp>
        <p:nvSpPr>
          <p:cNvPr id="79" name="Title 3">
            <a:extLst>
              <a:ext uri="{FF2B5EF4-FFF2-40B4-BE49-F238E27FC236}">
                <a16:creationId xmlns:a16="http://schemas.microsoft.com/office/drawing/2014/main" id="{74B173EA-AB68-1D93-2F0E-2C5E3D3DA879}"/>
              </a:ext>
            </a:extLst>
          </p:cNvPr>
          <p:cNvSpPr txBox="1">
            <a:spLocks/>
          </p:cNvSpPr>
          <p:nvPr/>
        </p:nvSpPr>
        <p:spPr>
          <a:xfrm>
            <a:off x="5206133" y="4002838"/>
            <a:ext cx="1774332" cy="74863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Consciously integrate cross-cultural communication into organisational strategies</a:t>
            </a:r>
          </a:p>
          <a:p>
            <a:pPr>
              <a:lnSpc>
                <a:spcPct val="100000"/>
              </a:lnSpc>
            </a:pPr>
            <a:endParaRPr lang="en-US" sz="900" b="0" spc="0" dirty="0">
              <a:solidFill>
                <a:schemeClr val="bg1"/>
              </a:solidFill>
              <a:latin typeface="Montserrat Medium" pitchFamily="2" charset="77"/>
            </a:endParaRPr>
          </a:p>
        </p:txBody>
      </p:sp>
      <p:sp>
        <p:nvSpPr>
          <p:cNvPr id="80" name="Title 3">
            <a:extLst>
              <a:ext uri="{FF2B5EF4-FFF2-40B4-BE49-F238E27FC236}">
                <a16:creationId xmlns:a16="http://schemas.microsoft.com/office/drawing/2014/main" id="{A1C64FA2-D027-B9FA-166E-576EE451386E}"/>
              </a:ext>
            </a:extLst>
          </p:cNvPr>
          <p:cNvSpPr txBox="1">
            <a:spLocks/>
          </p:cNvSpPr>
          <p:nvPr/>
        </p:nvSpPr>
        <p:spPr>
          <a:xfrm>
            <a:off x="4625771" y="3975325"/>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11</a:t>
            </a:r>
          </a:p>
          <a:p>
            <a:pPr>
              <a:lnSpc>
                <a:spcPct val="100000"/>
              </a:lnSpc>
            </a:pPr>
            <a:endParaRPr lang="en-US" sz="2000" spc="0" dirty="0">
              <a:solidFill>
                <a:schemeClr val="bg1"/>
              </a:solidFill>
              <a:latin typeface="Montserrat SemiBold" pitchFamily="2" charset="77"/>
            </a:endParaRPr>
          </a:p>
        </p:txBody>
      </p:sp>
      <p:sp>
        <p:nvSpPr>
          <p:cNvPr id="81" name="Title 3">
            <a:extLst>
              <a:ext uri="{FF2B5EF4-FFF2-40B4-BE49-F238E27FC236}">
                <a16:creationId xmlns:a16="http://schemas.microsoft.com/office/drawing/2014/main" id="{F36FF7F2-9B98-5CEA-4CCB-BB1BC6C6BC66}"/>
              </a:ext>
            </a:extLst>
          </p:cNvPr>
          <p:cNvSpPr txBox="1">
            <a:spLocks/>
          </p:cNvSpPr>
          <p:nvPr/>
        </p:nvSpPr>
        <p:spPr>
          <a:xfrm>
            <a:off x="5206133" y="4965417"/>
            <a:ext cx="1774332" cy="77978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Partner and integrate with diverse networks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82" name="Title 3">
            <a:extLst>
              <a:ext uri="{FF2B5EF4-FFF2-40B4-BE49-F238E27FC236}">
                <a16:creationId xmlns:a16="http://schemas.microsoft.com/office/drawing/2014/main" id="{8A7843FF-CC01-E578-04D7-6A69DC1580AC}"/>
              </a:ext>
            </a:extLst>
          </p:cNvPr>
          <p:cNvSpPr txBox="1">
            <a:spLocks/>
          </p:cNvSpPr>
          <p:nvPr/>
        </p:nvSpPr>
        <p:spPr>
          <a:xfrm>
            <a:off x="4651479" y="4891372"/>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12</a:t>
            </a:r>
          </a:p>
          <a:p>
            <a:pPr>
              <a:lnSpc>
                <a:spcPct val="100000"/>
              </a:lnSpc>
            </a:pPr>
            <a:endParaRPr lang="en-US" sz="2000" spc="0" dirty="0">
              <a:solidFill>
                <a:schemeClr val="bg1"/>
              </a:solidFill>
              <a:latin typeface="Montserrat SemiBold" pitchFamily="2" charset="77"/>
            </a:endParaRPr>
          </a:p>
        </p:txBody>
      </p:sp>
      <p:sp>
        <p:nvSpPr>
          <p:cNvPr id="83" name="Title 3">
            <a:extLst>
              <a:ext uri="{FF2B5EF4-FFF2-40B4-BE49-F238E27FC236}">
                <a16:creationId xmlns:a16="http://schemas.microsoft.com/office/drawing/2014/main" id="{EDF4D2DC-C2A6-083A-312F-69D5FF1C99AE}"/>
              </a:ext>
            </a:extLst>
          </p:cNvPr>
          <p:cNvSpPr txBox="1">
            <a:spLocks/>
          </p:cNvSpPr>
          <p:nvPr/>
        </p:nvSpPr>
        <p:spPr>
          <a:xfrm>
            <a:off x="7538673" y="2081558"/>
            <a:ext cx="1581353" cy="77701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Work with diverse </a:t>
            </a:r>
            <a:r>
              <a:rPr lang="en-US" sz="900" b="0" spc="0" dirty="0" err="1">
                <a:solidFill>
                  <a:schemeClr val="bg1"/>
                </a:solidFill>
                <a:latin typeface="Montserrat Medium" pitchFamily="2" charset="77"/>
              </a:rPr>
              <a:t>organisations</a:t>
            </a:r>
            <a:r>
              <a:rPr lang="en-US" sz="900" b="0" spc="0" dirty="0">
                <a:solidFill>
                  <a:schemeClr val="bg1"/>
                </a:solidFill>
                <a:latin typeface="Montserrat Medium" pitchFamily="2" charset="77"/>
              </a:rPr>
              <a:t> to access diverse communities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84" name="Title 3">
            <a:extLst>
              <a:ext uri="{FF2B5EF4-FFF2-40B4-BE49-F238E27FC236}">
                <a16:creationId xmlns:a16="http://schemas.microsoft.com/office/drawing/2014/main" id="{1BD6DDBB-6186-77F5-0B3E-E9E554653DB4}"/>
              </a:ext>
            </a:extLst>
          </p:cNvPr>
          <p:cNvSpPr txBox="1">
            <a:spLocks/>
          </p:cNvSpPr>
          <p:nvPr/>
        </p:nvSpPr>
        <p:spPr>
          <a:xfrm>
            <a:off x="6950689" y="2037445"/>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13</a:t>
            </a:r>
          </a:p>
          <a:p>
            <a:pPr>
              <a:lnSpc>
                <a:spcPct val="100000"/>
              </a:lnSpc>
            </a:pPr>
            <a:endParaRPr lang="en-US" sz="2000" spc="0" dirty="0">
              <a:solidFill>
                <a:schemeClr val="bg1"/>
              </a:solidFill>
              <a:latin typeface="Montserrat SemiBold" pitchFamily="2" charset="77"/>
            </a:endParaRPr>
          </a:p>
        </p:txBody>
      </p:sp>
      <p:sp>
        <p:nvSpPr>
          <p:cNvPr id="87" name="Rectangle 86">
            <a:extLst>
              <a:ext uri="{FF2B5EF4-FFF2-40B4-BE49-F238E27FC236}">
                <a16:creationId xmlns:a16="http://schemas.microsoft.com/office/drawing/2014/main" id="{255FB40E-9D60-BE3F-CDF2-C4490FC3A181}"/>
              </a:ext>
            </a:extLst>
          </p:cNvPr>
          <p:cNvSpPr/>
          <p:nvPr/>
        </p:nvSpPr>
        <p:spPr>
          <a:xfrm>
            <a:off x="7208014" y="962858"/>
            <a:ext cx="2874419" cy="489669"/>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itle 3">
            <a:extLst>
              <a:ext uri="{FF2B5EF4-FFF2-40B4-BE49-F238E27FC236}">
                <a16:creationId xmlns:a16="http://schemas.microsoft.com/office/drawing/2014/main" id="{2BFDE64F-8865-560C-DFC4-8B2B6568DFEF}"/>
              </a:ext>
            </a:extLst>
          </p:cNvPr>
          <p:cNvSpPr txBox="1">
            <a:spLocks/>
          </p:cNvSpPr>
          <p:nvPr/>
        </p:nvSpPr>
        <p:spPr>
          <a:xfrm>
            <a:off x="7208014" y="1001400"/>
            <a:ext cx="1563619"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000" spc="0" dirty="0">
                <a:solidFill>
                  <a:srgbClr val="000000"/>
                </a:solidFill>
                <a:latin typeface="Montserrat SemiBold" pitchFamily="2" charset="77"/>
              </a:rPr>
              <a:t>PILLAR 3</a:t>
            </a:r>
          </a:p>
          <a:p>
            <a:pPr>
              <a:lnSpc>
                <a:spcPct val="100000"/>
              </a:lnSpc>
            </a:pPr>
            <a:endParaRPr lang="en-US" sz="1200" spc="0" dirty="0">
              <a:solidFill>
                <a:schemeClr val="bg1"/>
              </a:solidFill>
              <a:latin typeface="Montserrat SemiBold" pitchFamily="2" charset="77"/>
            </a:endParaRPr>
          </a:p>
        </p:txBody>
      </p:sp>
      <p:sp>
        <p:nvSpPr>
          <p:cNvPr id="89" name="Title 3">
            <a:extLst>
              <a:ext uri="{FF2B5EF4-FFF2-40B4-BE49-F238E27FC236}">
                <a16:creationId xmlns:a16="http://schemas.microsoft.com/office/drawing/2014/main" id="{453E0A8D-885F-37B3-850B-F4734E457EF2}"/>
              </a:ext>
            </a:extLst>
          </p:cNvPr>
          <p:cNvSpPr txBox="1">
            <a:spLocks/>
          </p:cNvSpPr>
          <p:nvPr/>
        </p:nvSpPr>
        <p:spPr>
          <a:xfrm>
            <a:off x="7087690" y="1435267"/>
            <a:ext cx="3368643"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spc="0" dirty="0">
                <a:solidFill>
                  <a:srgbClr val="B9A46D"/>
                </a:solidFill>
                <a:latin typeface="Montserrat SemiBold" pitchFamily="2" charset="77"/>
              </a:rPr>
              <a:t>Embed BACD true change by holding organisations and leaders accountable for achieving transparent D&amp;I KPIs and driving true culture change</a:t>
            </a:r>
          </a:p>
          <a:p>
            <a:pPr>
              <a:lnSpc>
                <a:spcPct val="100000"/>
              </a:lnSpc>
            </a:pPr>
            <a:endParaRPr lang="en-US" sz="700" spc="0" dirty="0">
              <a:solidFill>
                <a:srgbClr val="B9A46D"/>
              </a:solidFill>
              <a:latin typeface="Montserrat SemiBold" pitchFamily="2" charset="77"/>
            </a:endParaRPr>
          </a:p>
          <a:p>
            <a:pPr>
              <a:lnSpc>
                <a:spcPct val="100000"/>
              </a:lnSpc>
            </a:pPr>
            <a:endParaRPr lang="en-US" sz="1000" spc="0" dirty="0">
              <a:solidFill>
                <a:srgbClr val="B9A46D"/>
              </a:solidFill>
              <a:latin typeface="Montserrat SemiBold" pitchFamily="2" charset="77"/>
            </a:endParaRPr>
          </a:p>
        </p:txBody>
      </p:sp>
      <p:sp>
        <p:nvSpPr>
          <p:cNvPr id="90" name="Title 3">
            <a:extLst>
              <a:ext uri="{FF2B5EF4-FFF2-40B4-BE49-F238E27FC236}">
                <a16:creationId xmlns:a16="http://schemas.microsoft.com/office/drawing/2014/main" id="{9F3B59F7-5F12-D954-0B01-68E0B908D960}"/>
              </a:ext>
            </a:extLst>
          </p:cNvPr>
          <p:cNvSpPr txBox="1">
            <a:spLocks/>
          </p:cNvSpPr>
          <p:nvPr/>
        </p:nvSpPr>
        <p:spPr>
          <a:xfrm>
            <a:off x="7538673" y="3002284"/>
            <a:ext cx="1312655" cy="78512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Review and dismantle</a:t>
            </a:r>
          </a:p>
          <a:p>
            <a:pPr>
              <a:lnSpc>
                <a:spcPct val="100000"/>
              </a:lnSpc>
            </a:pPr>
            <a:r>
              <a:rPr lang="en-US" sz="900" b="0" spc="0" dirty="0">
                <a:solidFill>
                  <a:schemeClr val="bg1"/>
                </a:solidFill>
                <a:latin typeface="Montserrat Medium" pitchFamily="2" charset="77"/>
              </a:rPr>
              <a:t>cultural-structural barriers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91" name="Title 3">
            <a:extLst>
              <a:ext uri="{FF2B5EF4-FFF2-40B4-BE49-F238E27FC236}">
                <a16:creationId xmlns:a16="http://schemas.microsoft.com/office/drawing/2014/main" id="{7E04E87C-0208-0954-DFC9-665CE98AA137}"/>
              </a:ext>
            </a:extLst>
          </p:cNvPr>
          <p:cNvSpPr txBox="1">
            <a:spLocks/>
          </p:cNvSpPr>
          <p:nvPr/>
        </p:nvSpPr>
        <p:spPr>
          <a:xfrm>
            <a:off x="6957339" y="2973560"/>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14</a:t>
            </a:r>
          </a:p>
          <a:p>
            <a:pPr>
              <a:lnSpc>
                <a:spcPct val="100000"/>
              </a:lnSpc>
            </a:pPr>
            <a:endParaRPr lang="en-US" sz="2000" spc="0" dirty="0">
              <a:solidFill>
                <a:schemeClr val="bg1"/>
              </a:solidFill>
              <a:latin typeface="Montserrat SemiBold" pitchFamily="2" charset="77"/>
            </a:endParaRPr>
          </a:p>
        </p:txBody>
      </p:sp>
      <p:sp>
        <p:nvSpPr>
          <p:cNvPr id="92" name="Title 3">
            <a:extLst>
              <a:ext uri="{FF2B5EF4-FFF2-40B4-BE49-F238E27FC236}">
                <a16:creationId xmlns:a16="http://schemas.microsoft.com/office/drawing/2014/main" id="{5277D35F-8D12-DC04-4602-BA10DCAE15F8}"/>
              </a:ext>
            </a:extLst>
          </p:cNvPr>
          <p:cNvSpPr txBox="1">
            <a:spLocks/>
          </p:cNvSpPr>
          <p:nvPr/>
        </p:nvSpPr>
        <p:spPr>
          <a:xfrm>
            <a:off x="7538673" y="4026382"/>
            <a:ext cx="1732956" cy="63426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Get effective policies in place, which are actually </a:t>
            </a:r>
            <a:br>
              <a:rPr lang="en-US" sz="900" b="0" spc="0" dirty="0">
                <a:solidFill>
                  <a:schemeClr val="bg1"/>
                </a:solidFill>
                <a:latin typeface="Montserrat Medium" pitchFamily="2" charset="77"/>
              </a:rPr>
            </a:br>
            <a:r>
              <a:rPr lang="en-US" sz="900" b="0" spc="0" dirty="0">
                <a:solidFill>
                  <a:schemeClr val="bg1"/>
                </a:solidFill>
                <a:latin typeface="Montserrat Medium" pitchFamily="2" charset="77"/>
              </a:rPr>
              <a:t>acted on</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93" name="Title 3">
            <a:extLst>
              <a:ext uri="{FF2B5EF4-FFF2-40B4-BE49-F238E27FC236}">
                <a16:creationId xmlns:a16="http://schemas.microsoft.com/office/drawing/2014/main" id="{4EC34BC2-21A6-81B5-E4AD-D7803FD0C783}"/>
              </a:ext>
            </a:extLst>
          </p:cNvPr>
          <p:cNvSpPr txBox="1">
            <a:spLocks/>
          </p:cNvSpPr>
          <p:nvPr/>
        </p:nvSpPr>
        <p:spPr>
          <a:xfrm>
            <a:off x="7120346" y="3981983"/>
            <a:ext cx="509577" cy="58441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15</a:t>
            </a:r>
          </a:p>
          <a:p>
            <a:pPr>
              <a:lnSpc>
                <a:spcPct val="100000"/>
              </a:lnSpc>
            </a:pPr>
            <a:endParaRPr lang="en-US" sz="2000" spc="0" dirty="0">
              <a:solidFill>
                <a:schemeClr val="bg1"/>
              </a:solidFill>
              <a:latin typeface="Montserrat SemiBold" pitchFamily="2" charset="77"/>
            </a:endParaRPr>
          </a:p>
        </p:txBody>
      </p:sp>
      <p:sp>
        <p:nvSpPr>
          <p:cNvPr id="94" name="Title 3">
            <a:extLst>
              <a:ext uri="{FF2B5EF4-FFF2-40B4-BE49-F238E27FC236}">
                <a16:creationId xmlns:a16="http://schemas.microsoft.com/office/drawing/2014/main" id="{EFDFAAB0-FED1-C67C-FC06-88C3C2868411}"/>
              </a:ext>
            </a:extLst>
          </p:cNvPr>
          <p:cNvSpPr txBox="1">
            <a:spLocks/>
          </p:cNvSpPr>
          <p:nvPr/>
        </p:nvSpPr>
        <p:spPr>
          <a:xfrm>
            <a:off x="7587171" y="4951728"/>
            <a:ext cx="162214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Set and follow through on strong KPIs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95" name="Title 3">
            <a:extLst>
              <a:ext uri="{FF2B5EF4-FFF2-40B4-BE49-F238E27FC236}">
                <a16:creationId xmlns:a16="http://schemas.microsoft.com/office/drawing/2014/main" id="{2A2DB896-E8AA-30C4-394C-4E6742187D43}"/>
              </a:ext>
            </a:extLst>
          </p:cNvPr>
          <p:cNvSpPr txBox="1">
            <a:spLocks/>
          </p:cNvSpPr>
          <p:nvPr/>
        </p:nvSpPr>
        <p:spPr>
          <a:xfrm>
            <a:off x="6964868" y="4923732"/>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16</a:t>
            </a:r>
          </a:p>
          <a:p>
            <a:pPr>
              <a:lnSpc>
                <a:spcPct val="100000"/>
              </a:lnSpc>
            </a:pPr>
            <a:endParaRPr lang="en-US" sz="2000" spc="0" dirty="0">
              <a:solidFill>
                <a:schemeClr val="bg1"/>
              </a:solidFill>
              <a:latin typeface="Montserrat SemiBold" pitchFamily="2" charset="77"/>
            </a:endParaRPr>
          </a:p>
        </p:txBody>
      </p:sp>
      <p:sp>
        <p:nvSpPr>
          <p:cNvPr id="96" name="Title 3">
            <a:extLst>
              <a:ext uri="{FF2B5EF4-FFF2-40B4-BE49-F238E27FC236}">
                <a16:creationId xmlns:a16="http://schemas.microsoft.com/office/drawing/2014/main" id="{BF819153-2A2E-923F-C630-2D07BB2E1B8D}"/>
              </a:ext>
            </a:extLst>
          </p:cNvPr>
          <p:cNvSpPr txBox="1">
            <a:spLocks/>
          </p:cNvSpPr>
          <p:nvPr/>
        </p:nvSpPr>
        <p:spPr>
          <a:xfrm>
            <a:off x="9849422" y="2067692"/>
            <a:ext cx="163561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Hold leaders accountable for diversity </a:t>
            </a:r>
            <a:br>
              <a:rPr lang="en-US" sz="900" b="0" spc="0" dirty="0">
                <a:solidFill>
                  <a:schemeClr val="bg1"/>
                </a:solidFill>
                <a:latin typeface="Montserrat Medium" pitchFamily="2" charset="77"/>
              </a:rPr>
            </a:br>
            <a:r>
              <a:rPr lang="en-US" sz="900" b="0" spc="0" dirty="0">
                <a:solidFill>
                  <a:schemeClr val="bg1"/>
                </a:solidFill>
                <a:latin typeface="Montserrat Medium" pitchFamily="2" charset="77"/>
              </a:rPr>
              <a:t>and inclusion (D&amp;I) results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97" name="Title 3">
            <a:extLst>
              <a:ext uri="{FF2B5EF4-FFF2-40B4-BE49-F238E27FC236}">
                <a16:creationId xmlns:a16="http://schemas.microsoft.com/office/drawing/2014/main" id="{8A306253-982E-5E1A-4693-4BAE0BE40149}"/>
              </a:ext>
            </a:extLst>
          </p:cNvPr>
          <p:cNvSpPr txBox="1">
            <a:spLocks/>
          </p:cNvSpPr>
          <p:nvPr/>
        </p:nvSpPr>
        <p:spPr>
          <a:xfrm>
            <a:off x="9235158" y="2037445"/>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17</a:t>
            </a:r>
          </a:p>
          <a:p>
            <a:pPr>
              <a:lnSpc>
                <a:spcPct val="100000"/>
              </a:lnSpc>
            </a:pPr>
            <a:endParaRPr lang="en-US" sz="2000" spc="0" dirty="0">
              <a:solidFill>
                <a:schemeClr val="bg1"/>
              </a:solidFill>
              <a:latin typeface="Montserrat SemiBold" pitchFamily="2" charset="77"/>
            </a:endParaRPr>
          </a:p>
        </p:txBody>
      </p:sp>
      <p:sp>
        <p:nvSpPr>
          <p:cNvPr id="98" name="Title 3">
            <a:extLst>
              <a:ext uri="{FF2B5EF4-FFF2-40B4-BE49-F238E27FC236}">
                <a16:creationId xmlns:a16="http://schemas.microsoft.com/office/drawing/2014/main" id="{CB9BB89F-5D71-E645-056F-EC70EA2A7F4C}"/>
              </a:ext>
            </a:extLst>
          </p:cNvPr>
          <p:cNvSpPr txBox="1">
            <a:spLocks/>
          </p:cNvSpPr>
          <p:nvPr/>
        </p:nvSpPr>
        <p:spPr>
          <a:xfrm>
            <a:off x="9863172" y="2803268"/>
            <a:ext cx="1705220"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Require public and private sectors to publish their diversity statistics</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99" name="Title 3">
            <a:extLst>
              <a:ext uri="{FF2B5EF4-FFF2-40B4-BE49-F238E27FC236}">
                <a16:creationId xmlns:a16="http://schemas.microsoft.com/office/drawing/2014/main" id="{9AED01DC-0598-2AD1-8345-1C49E6F3DEB4}"/>
              </a:ext>
            </a:extLst>
          </p:cNvPr>
          <p:cNvSpPr txBox="1">
            <a:spLocks/>
          </p:cNvSpPr>
          <p:nvPr/>
        </p:nvSpPr>
        <p:spPr>
          <a:xfrm>
            <a:off x="9269153" y="2749911"/>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18</a:t>
            </a:r>
          </a:p>
          <a:p>
            <a:pPr>
              <a:lnSpc>
                <a:spcPct val="100000"/>
              </a:lnSpc>
            </a:pPr>
            <a:endParaRPr lang="en-US" sz="2000" spc="0" dirty="0">
              <a:solidFill>
                <a:schemeClr val="bg1"/>
              </a:solidFill>
              <a:latin typeface="Montserrat SemiBold" pitchFamily="2" charset="77"/>
            </a:endParaRPr>
          </a:p>
        </p:txBody>
      </p:sp>
      <p:sp>
        <p:nvSpPr>
          <p:cNvPr id="100" name="Title 3">
            <a:extLst>
              <a:ext uri="{FF2B5EF4-FFF2-40B4-BE49-F238E27FC236}">
                <a16:creationId xmlns:a16="http://schemas.microsoft.com/office/drawing/2014/main" id="{095D6B46-9E47-5A35-1C7F-6F4D6B313999}"/>
              </a:ext>
            </a:extLst>
          </p:cNvPr>
          <p:cNvSpPr txBox="1">
            <a:spLocks/>
          </p:cNvSpPr>
          <p:nvPr/>
        </p:nvSpPr>
        <p:spPr>
          <a:xfrm>
            <a:off x="9863172" y="3566620"/>
            <a:ext cx="1697654"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Create open and transparent conversations (safe space – formal and informal)</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101" name="Title 3">
            <a:extLst>
              <a:ext uri="{FF2B5EF4-FFF2-40B4-BE49-F238E27FC236}">
                <a16:creationId xmlns:a16="http://schemas.microsoft.com/office/drawing/2014/main" id="{A8C4C989-D4EE-CEDF-46AC-C15D169D999D}"/>
              </a:ext>
            </a:extLst>
          </p:cNvPr>
          <p:cNvSpPr txBox="1">
            <a:spLocks/>
          </p:cNvSpPr>
          <p:nvPr/>
        </p:nvSpPr>
        <p:spPr>
          <a:xfrm>
            <a:off x="9262690" y="3527257"/>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19</a:t>
            </a:r>
          </a:p>
          <a:p>
            <a:pPr>
              <a:lnSpc>
                <a:spcPct val="100000"/>
              </a:lnSpc>
            </a:pPr>
            <a:endParaRPr lang="en-US" sz="2000" spc="0" dirty="0">
              <a:solidFill>
                <a:schemeClr val="bg1"/>
              </a:solidFill>
              <a:latin typeface="Montserrat SemiBold" pitchFamily="2" charset="77"/>
            </a:endParaRPr>
          </a:p>
        </p:txBody>
      </p:sp>
      <p:sp>
        <p:nvSpPr>
          <p:cNvPr id="102" name="Title 3">
            <a:extLst>
              <a:ext uri="{FF2B5EF4-FFF2-40B4-BE49-F238E27FC236}">
                <a16:creationId xmlns:a16="http://schemas.microsoft.com/office/drawing/2014/main" id="{4CCCFDCD-B144-F083-306C-B940178EFD9E}"/>
              </a:ext>
            </a:extLst>
          </p:cNvPr>
          <p:cNvSpPr txBox="1">
            <a:spLocks/>
          </p:cNvSpPr>
          <p:nvPr/>
        </p:nvSpPr>
        <p:spPr>
          <a:xfrm>
            <a:off x="9863172" y="4362467"/>
            <a:ext cx="1742841"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Appoint external panel advisers to offer wise counsel (Non –Executive)</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103" name="Title 3">
            <a:extLst>
              <a:ext uri="{FF2B5EF4-FFF2-40B4-BE49-F238E27FC236}">
                <a16:creationId xmlns:a16="http://schemas.microsoft.com/office/drawing/2014/main" id="{16FFDD9F-85C8-874D-97FA-3B704EF1E541}"/>
              </a:ext>
            </a:extLst>
          </p:cNvPr>
          <p:cNvSpPr txBox="1">
            <a:spLocks/>
          </p:cNvSpPr>
          <p:nvPr/>
        </p:nvSpPr>
        <p:spPr>
          <a:xfrm>
            <a:off x="9189199" y="4316544"/>
            <a:ext cx="800140"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20</a:t>
            </a:r>
          </a:p>
          <a:p>
            <a:pPr>
              <a:lnSpc>
                <a:spcPct val="100000"/>
              </a:lnSpc>
            </a:pPr>
            <a:endParaRPr lang="en-US" sz="2000" spc="0" dirty="0">
              <a:solidFill>
                <a:schemeClr val="bg1"/>
              </a:solidFill>
              <a:latin typeface="Montserrat SemiBold" pitchFamily="2" charset="77"/>
            </a:endParaRPr>
          </a:p>
        </p:txBody>
      </p:sp>
      <p:sp>
        <p:nvSpPr>
          <p:cNvPr id="104" name="Title 3">
            <a:extLst>
              <a:ext uri="{FF2B5EF4-FFF2-40B4-BE49-F238E27FC236}">
                <a16:creationId xmlns:a16="http://schemas.microsoft.com/office/drawing/2014/main" id="{412F15A4-07F1-6048-3B2D-7F78F59FB5B5}"/>
              </a:ext>
            </a:extLst>
          </p:cNvPr>
          <p:cNvSpPr txBox="1">
            <a:spLocks/>
          </p:cNvSpPr>
          <p:nvPr/>
        </p:nvSpPr>
        <p:spPr>
          <a:xfrm>
            <a:off x="9811488" y="5097354"/>
            <a:ext cx="313086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900" b="0" spc="0" dirty="0">
                <a:solidFill>
                  <a:schemeClr val="bg1"/>
                </a:solidFill>
                <a:latin typeface="Montserrat Medium" pitchFamily="2" charset="77"/>
              </a:rPr>
              <a:t>Diversify from the </a:t>
            </a:r>
          </a:p>
          <a:p>
            <a:pPr>
              <a:lnSpc>
                <a:spcPct val="100000"/>
              </a:lnSpc>
            </a:pPr>
            <a:r>
              <a:rPr lang="en-US" sz="900" b="0" spc="0" dirty="0">
                <a:solidFill>
                  <a:schemeClr val="bg1"/>
                </a:solidFill>
                <a:latin typeface="Montserrat Medium" pitchFamily="2" charset="77"/>
              </a:rPr>
              <a:t>boardroom down.</a:t>
            </a: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a:p>
            <a:pPr>
              <a:lnSpc>
                <a:spcPct val="100000"/>
              </a:lnSpc>
            </a:pPr>
            <a:endParaRPr lang="en-US" sz="900" b="0" spc="0" dirty="0">
              <a:solidFill>
                <a:schemeClr val="bg1"/>
              </a:solidFill>
              <a:latin typeface="Montserrat Medium" pitchFamily="2" charset="77"/>
            </a:endParaRPr>
          </a:p>
        </p:txBody>
      </p:sp>
      <p:sp>
        <p:nvSpPr>
          <p:cNvPr id="105" name="Title 3">
            <a:extLst>
              <a:ext uri="{FF2B5EF4-FFF2-40B4-BE49-F238E27FC236}">
                <a16:creationId xmlns:a16="http://schemas.microsoft.com/office/drawing/2014/main" id="{0D91C73D-55B3-36C9-1EBE-FEAC578A46A7}"/>
              </a:ext>
            </a:extLst>
          </p:cNvPr>
          <p:cNvSpPr txBox="1">
            <a:spLocks/>
          </p:cNvSpPr>
          <p:nvPr/>
        </p:nvSpPr>
        <p:spPr>
          <a:xfrm>
            <a:off x="9235158" y="5063590"/>
            <a:ext cx="679117" cy="801446"/>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2000" spc="0" dirty="0">
                <a:solidFill>
                  <a:srgbClr val="B9A46D"/>
                </a:solidFill>
                <a:latin typeface="Montserrat SemiBold" pitchFamily="2" charset="77"/>
              </a:rPr>
              <a:t>21</a:t>
            </a:r>
          </a:p>
          <a:p>
            <a:pPr>
              <a:lnSpc>
                <a:spcPct val="100000"/>
              </a:lnSpc>
            </a:pPr>
            <a:endParaRPr lang="en-US" sz="2000" spc="0" dirty="0">
              <a:solidFill>
                <a:schemeClr val="bg1"/>
              </a:solidFill>
              <a:latin typeface="Montserrat SemiBold" pitchFamily="2" charset="77"/>
            </a:endParaRPr>
          </a:p>
        </p:txBody>
      </p:sp>
      <p:grpSp>
        <p:nvGrpSpPr>
          <p:cNvPr id="107" name="Group 106">
            <a:extLst>
              <a:ext uri="{FF2B5EF4-FFF2-40B4-BE49-F238E27FC236}">
                <a16:creationId xmlns:a16="http://schemas.microsoft.com/office/drawing/2014/main" id="{76BD0CA8-E15A-1173-D4A2-DAB3979229A1}"/>
              </a:ext>
            </a:extLst>
          </p:cNvPr>
          <p:cNvGrpSpPr/>
          <p:nvPr/>
        </p:nvGrpSpPr>
        <p:grpSpPr>
          <a:xfrm>
            <a:off x="9457736" y="2022592"/>
            <a:ext cx="2246628" cy="3771124"/>
            <a:chOff x="9457736" y="1900299"/>
            <a:chExt cx="2246628" cy="4734305"/>
          </a:xfrm>
        </p:grpSpPr>
        <p:sp>
          <p:nvSpPr>
            <p:cNvPr id="13" name="Rectangle 12">
              <a:extLst>
                <a:ext uri="{FF2B5EF4-FFF2-40B4-BE49-F238E27FC236}">
                  <a16:creationId xmlns:a16="http://schemas.microsoft.com/office/drawing/2014/main" id="{26FB2563-D656-CA0F-93E8-B87DCE33DDD3}"/>
                </a:ext>
              </a:extLst>
            </p:cNvPr>
            <p:cNvSpPr/>
            <p:nvPr/>
          </p:nvSpPr>
          <p:spPr>
            <a:xfrm>
              <a:off x="9457736" y="1900299"/>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E585EA-A742-DE57-779E-F7D5213C0134}"/>
                </a:ext>
              </a:extLst>
            </p:cNvPr>
            <p:cNvSpPr/>
            <p:nvPr/>
          </p:nvSpPr>
          <p:spPr>
            <a:xfrm>
              <a:off x="9457737" y="2860474"/>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739FA55-8B48-D3DE-536B-E8A06055E711}"/>
                </a:ext>
              </a:extLst>
            </p:cNvPr>
            <p:cNvSpPr/>
            <p:nvPr/>
          </p:nvSpPr>
          <p:spPr>
            <a:xfrm>
              <a:off x="9457736" y="3821747"/>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B04A85D-24F0-8FD9-3ED9-824B5129F804}"/>
                </a:ext>
              </a:extLst>
            </p:cNvPr>
            <p:cNvSpPr/>
            <p:nvPr/>
          </p:nvSpPr>
          <p:spPr>
            <a:xfrm>
              <a:off x="9457737" y="4776475"/>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67FF17DE-F01B-F7FF-090B-F104E4393A2E}"/>
                </a:ext>
              </a:extLst>
            </p:cNvPr>
            <p:cNvSpPr/>
            <p:nvPr/>
          </p:nvSpPr>
          <p:spPr>
            <a:xfrm>
              <a:off x="9465063" y="5739656"/>
              <a:ext cx="2239301" cy="894948"/>
            </a:xfrm>
            <a:prstGeom prst="rect">
              <a:avLst/>
            </a:prstGeom>
            <a:noFill/>
            <a:ln>
              <a:solidFill>
                <a:srgbClr val="B9A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723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1850457"/>
            <a:ext cx="3513425" cy="3157086"/>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300" dirty="0">
                <a:solidFill>
                  <a:srgbClr val="B9A46D"/>
                </a:solidFill>
              </a:rPr>
              <a:t>RECOMMENDATION 7:</a:t>
            </a:r>
          </a:p>
          <a:p>
            <a:pPr>
              <a:lnSpc>
                <a:spcPct val="100000"/>
              </a:lnSpc>
            </a:pPr>
            <a:r>
              <a:rPr lang="en-US" sz="2300" dirty="0">
                <a:solidFill>
                  <a:srgbClr val="000000"/>
                </a:solidFill>
              </a:rPr>
              <a:t>DECONSTRUCT </a:t>
            </a:r>
            <a:br>
              <a:rPr lang="en-US" sz="2300" dirty="0">
                <a:solidFill>
                  <a:srgbClr val="000000"/>
                </a:solidFill>
              </a:rPr>
            </a:br>
            <a:r>
              <a:rPr lang="en-US" sz="2300" dirty="0">
                <a:solidFill>
                  <a:srgbClr val="000000"/>
                </a:solidFill>
              </a:rPr>
              <a:t>THE SUPPLY CHAIN </a:t>
            </a:r>
            <a:br>
              <a:rPr lang="en-US" sz="2300" dirty="0">
                <a:solidFill>
                  <a:srgbClr val="000000"/>
                </a:solidFill>
              </a:rPr>
            </a:br>
            <a:r>
              <a:rPr lang="en-US" sz="2300" dirty="0">
                <a:solidFill>
                  <a:srgbClr val="000000"/>
                </a:solidFill>
              </a:rPr>
              <a:t>(RFQ- RFP-RFI): MAKE </a:t>
            </a:r>
            <a:br>
              <a:rPr lang="en-US" sz="2300" dirty="0">
                <a:solidFill>
                  <a:srgbClr val="000000"/>
                </a:solidFill>
              </a:rPr>
            </a:br>
            <a:r>
              <a:rPr lang="en-US" sz="2300" dirty="0">
                <a:solidFill>
                  <a:srgbClr val="000000"/>
                </a:solidFill>
              </a:rPr>
              <a:t>PRE-QUALIFICATION  MORE ACCESSIBLE</a:t>
            </a: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a:blip r:embed="rId2" r:link="rId3"/>
          <a:srcRect l="9785" r="9785"/>
          <a:stretch>
            <a:fillRect/>
          </a:stretch>
        </p:blipFill>
        <p:spPr>
          <a:xfrm>
            <a:off x="3929742" y="1"/>
            <a:ext cx="8262257" cy="6858000"/>
          </a:xfrm>
          <a:prstGeom prst="rect">
            <a:avLst/>
          </a:prstGeom>
        </p:spPr>
      </p:pic>
      <p:sp>
        <p:nvSpPr>
          <p:cNvPr id="7" name="Google Shape;118;g13c822bde9e_0_29">
            <a:extLst>
              <a:ext uri="{FF2B5EF4-FFF2-40B4-BE49-F238E27FC236}">
                <a16:creationId xmlns:a16="http://schemas.microsoft.com/office/drawing/2014/main" id="{0E155124-FCB9-AA0F-AF91-AFC21875D1E3}"/>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rgbClr val="000000"/>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3267934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4B0751A7-937F-4751-BE19-2A6442804D2D">
            <a:extLst>
              <a:ext uri="{FF2B5EF4-FFF2-40B4-BE49-F238E27FC236}">
                <a16:creationId xmlns:a16="http://schemas.microsoft.com/office/drawing/2014/main" id="{21AA19A4-68F7-4E8A-CEA8-9F0C077C2C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35" b="3764"/>
          <a:stretch/>
        </p:blipFill>
        <p:spPr bwMode="auto">
          <a:xfrm>
            <a:off x="723607" y="1383029"/>
            <a:ext cx="3039168" cy="41719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45" name="Straight Connector 104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74A64B8A-2C15-7995-D4C4-9683E679FC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5134" y="2308566"/>
            <a:ext cx="3241731" cy="2240868"/>
          </a:xfrm>
          <a:prstGeom prst="rect">
            <a:avLst/>
          </a:prstGeom>
          <a:noFill/>
          <a:extLst>
            <a:ext uri="{909E8E84-426E-40DD-AFC4-6F175D3DCCD1}">
              <a14:hiddenFill xmlns:a14="http://schemas.microsoft.com/office/drawing/2010/main">
                <a:solidFill>
                  <a:srgbClr val="FFFFFF"/>
                </a:solidFill>
              </a14:hiddenFill>
            </a:ext>
          </a:extLst>
        </p:spPr>
      </p:pic>
      <p:cxnSp>
        <p:nvCxnSpPr>
          <p:cNvPr id="1047" name="Straight Connector 104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7" name="D38A97BA-EB9C-4278-9AC3-E228974F6D0E">
            <a:extLst>
              <a:ext uri="{FF2B5EF4-FFF2-40B4-BE49-F238E27FC236}">
                <a16:creationId xmlns:a16="http://schemas.microsoft.com/office/drawing/2014/main" id="{23FADA78-3D6C-8ABE-626E-48987003E8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80436" y="1123528"/>
            <a:ext cx="3280920" cy="46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3">
            <a:extLst>
              <a:ext uri="{FF2B5EF4-FFF2-40B4-BE49-F238E27FC236}">
                <a16:creationId xmlns:a16="http://schemas.microsoft.com/office/drawing/2014/main" id="{96925356-C611-C3C9-63ED-321CF015190E}"/>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rgbClr val="000000"/>
                </a:solidFill>
              </a:rPr>
              <a:t>NETWORKING</a:t>
            </a:r>
          </a:p>
        </p:txBody>
      </p:sp>
    </p:spTree>
    <p:extLst>
      <p:ext uri="{BB962C8B-B14F-4D97-AF65-F5344CB8AC3E}">
        <p14:creationId xmlns:p14="http://schemas.microsoft.com/office/powerpoint/2010/main" val="23154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A white rectangular frame on a blue wall&#10;&#10;Description automatically generated with low confidence">
            <a:extLst>
              <a:ext uri="{FF2B5EF4-FFF2-40B4-BE49-F238E27FC236}">
                <a16:creationId xmlns:a16="http://schemas.microsoft.com/office/drawing/2014/main" id="{D6A7337E-C95B-6657-2CA0-28ED1E150ED9}"/>
              </a:ext>
            </a:extLst>
          </p:cNvPr>
          <p:cNvPicPr>
            <a:picLocks noChangeAspect="1"/>
          </p:cNvPicPr>
          <p:nvPr/>
        </p:nvPicPr>
        <p:blipFill rotWithShape="1">
          <a:blip r:embed="rId3" r:link="rId5">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rcRect l="10215" t="3847" r="10667" b="17036"/>
          <a:stretch>
            <a:fillRect/>
          </a:stretch>
        </p:blipFill>
        <p:spPr>
          <a:xfrm>
            <a:off x="0" y="1795"/>
            <a:ext cx="12192000" cy="6856205"/>
          </a:xfrm>
          <a:prstGeom prst="rect">
            <a:avLst/>
          </a:prstGeom>
        </p:spPr>
      </p:pic>
      <p:sp>
        <p:nvSpPr>
          <p:cNvPr id="4" name="Rectangle 3">
            <a:extLst>
              <a:ext uri="{FF2B5EF4-FFF2-40B4-BE49-F238E27FC236}">
                <a16:creationId xmlns:a16="http://schemas.microsoft.com/office/drawing/2014/main" id="{103019B6-337A-5216-C751-B4F02D3EEA6B}"/>
              </a:ext>
            </a:extLst>
          </p:cNvPr>
          <p:cNvSpPr/>
          <p:nvPr/>
        </p:nvSpPr>
        <p:spPr>
          <a:xfrm>
            <a:off x="0" y="-1067087"/>
            <a:ext cx="4979988" cy="61356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9A46D"/>
              </a:solidFill>
            </a:endParaRPr>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108400"/>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RECOMMENDATION 5: </a:t>
            </a:r>
            <a:br>
              <a:rPr lang="en-US" sz="2800" dirty="0">
                <a:solidFill>
                  <a:srgbClr val="000000"/>
                </a:solidFill>
              </a:rPr>
            </a:br>
            <a:r>
              <a:rPr lang="en-US" sz="2800" dirty="0">
                <a:solidFill>
                  <a:srgbClr val="000000"/>
                </a:solidFill>
              </a:rPr>
              <a:t>EMPOWER &amp; DEVELOP NETWORKS</a:t>
            </a:r>
          </a:p>
        </p:txBody>
      </p:sp>
      <p:sp>
        <p:nvSpPr>
          <p:cNvPr id="2" name="Title 3">
            <a:extLst>
              <a:ext uri="{FF2B5EF4-FFF2-40B4-BE49-F238E27FC236}">
                <a16:creationId xmlns:a16="http://schemas.microsoft.com/office/drawing/2014/main" id="{7F85F6CF-6F0E-B215-6445-08A573BC5ED5}"/>
              </a:ext>
            </a:extLst>
          </p:cNvPr>
          <p:cNvSpPr txBox="1">
            <a:spLocks/>
          </p:cNvSpPr>
          <p:nvPr/>
        </p:nvSpPr>
        <p:spPr>
          <a:xfrm>
            <a:off x="225991" y="-1014952"/>
            <a:ext cx="1544469"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3000" spc="0" dirty="0">
                <a:solidFill>
                  <a:srgbClr val="B9A46D"/>
                </a:solidFill>
                <a:latin typeface="Montserrat SemiBold" pitchFamily="2" charset="77"/>
              </a:rPr>
              <a:t>A</a:t>
            </a:r>
          </a:p>
          <a:p>
            <a:pPr>
              <a:lnSpc>
                <a:spcPct val="100000"/>
              </a:lnSpc>
            </a:pPr>
            <a:endParaRPr lang="en-US" sz="1200" spc="0" dirty="0">
              <a:solidFill>
                <a:schemeClr val="bg1"/>
              </a:solidFill>
              <a:latin typeface="Montserrat SemiBold" pitchFamily="2" charset="77"/>
            </a:endParaRPr>
          </a:p>
        </p:txBody>
      </p:sp>
      <p:sp>
        <p:nvSpPr>
          <p:cNvPr id="13" name="Google Shape;118;g13c822bde9e_0_29">
            <a:extLst>
              <a:ext uri="{FF2B5EF4-FFF2-40B4-BE49-F238E27FC236}">
                <a16:creationId xmlns:a16="http://schemas.microsoft.com/office/drawing/2014/main" id="{6170DE13-7F9B-FE59-AE00-8B9874649A09}"/>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pic>
        <p:nvPicPr>
          <p:cNvPr id="23" name="Google Shape;475;p22">
            <a:extLst>
              <a:ext uri="{FF2B5EF4-FFF2-40B4-BE49-F238E27FC236}">
                <a16:creationId xmlns:a16="http://schemas.microsoft.com/office/drawing/2014/main" id="{358352E5-9EEB-BE07-98AB-044935CB0FB1}"/>
              </a:ext>
            </a:extLst>
          </p:cNvPr>
          <p:cNvPicPr preferRelativeResize="0"/>
          <p:nvPr/>
        </p:nvPicPr>
        <p:blipFill rotWithShape="1">
          <a:blip r:embed="rId6">
            <a:alphaModFix/>
          </a:blip>
          <a:srcRect/>
          <a:stretch/>
        </p:blipFill>
        <p:spPr>
          <a:xfrm>
            <a:off x="7310218" y="2227301"/>
            <a:ext cx="1178897" cy="333018"/>
          </a:xfrm>
          <a:prstGeom prst="rect">
            <a:avLst/>
          </a:prstGeom>
          <a:noFill/>
          <a:ln>
            <a:noFill/>
          </a:ln>
        </p:spPr>
      </p:pic>
      <p:pic>
        <p:nvPicPr>
          <p:cNvPr id="24" name="Google Shape;476;p22">
            <a:extLst>
              <a:ext uri="{FF2B5EF4-FFF2-40B4-BE49-F238E27FC236}">
                <a16:creationId xmlns:a16="http://schemas.microsoft.com/office/drawing/2014/main" id="{34CA7AC5-9FF1-1728-F582-8FFB0CAC6278}"/>
              </a:ext>
            </a:extLst>
          </p:cNvPr>
          <p:cNvPicPr preferRelativeResize="0"/>
          <p:nvPr/>
        </p:nvPicPr>
        <p:blipFill rotWithShape="1">
          <a:blip r:embed="rId7">
            <a:alphaModFix/>
          </a:blip>
          <a:srcRect/>
          <a:stretch/>
        </p:blipFill>
        <p:spPr>
          <a:xfrm>
            <a:off x="3474158" y="5004113"/>
            <a:ext cx="777888" cy="184819"/>
          </a:xfrm>
          <a:prstGeom prst="rect">
            <a:avLst/>
          </a:prstGeom>
          <a:noFill/>
          <a:ln>
            <a:noFill/>
          </a:ln>
        </p:spPr>
      </p:pic>
      <p:pic>
        <p:nvPicPr>
          <p:cNvPr id="26" name="Google Shape;477;p22">
            <a:extLst>
              <a:ext uri="{FF2B5EF4-FFF2-40B4-BE49-F238E27FC236}">
                <a16:creationId xmlns:a16="http://schemas.microsoft.com/office/drawing/2014/main" id="{0ABBF902-4311-F938-29E1-794776C03497}"/>
              </a:ext>
            </a:extLst>
          </p:cNvPr>
          <p:cNvPicPr preferRelativeResize="0"/>
          <p:nvPr/>
        </p:nvPicPr>
        <p:blipFill rotWithShape="1">
          <a:blip r:embed="rId8">
            <a:alphaModFix/>
          </a:blip>
          <a:srcRect/>
          <a:stretch/>
        </p:blipFill>
        <p:spPr>
          <a:xfrm>
            <a:off x="9136696" y="5365325"/>
            <a:ext cx="843272" cy="899901"/>
          </a:xfrm>
          <a:prstGeom prst="rect">
            <a:avLst/>
          </a:prstGeom>
          <a:noFill/>
          <a:ln>
            <a:noFill/>
          </a:ln>
        </p:spPr>
      </p:pic>
      <p:pic>
        <p:nvPicPr>
          <p:cNvPr id="28" name="Google Shape;479;p22">
            <a:extLst>
              <a:ext uri="{FF2B5EF4-FFF2-40B4-BE49-F238E27FC236}">
                <a16:creationId xmlns:a16="http://schemas.microsoft.com/office/drawing/2014/main" id="{E3A91617-7F3A-EF6F-E782-D7ECC42A9CCE}"/>
              </a:ext>
            </a:extLst>
          </p:cNvPr>
          <p:cNvPicPr preferRelativeResize="0"/>
          <p:nvPr/>
        </p:nvPicPr>
        <p:blipFill rotWithShape="1">
          <a:blip r:embed="rId9">
            <a:alphaModFix/>
          </a:blip>
          <a:srcRect/>
          <a:stretch/>
        </p:blipFill>
        <p:spPr>
          <a:xfrm>
            <a:off x="2292493" y="4114147"/>
            <a:ext cx="743567" cy="252479"/>
          </a:xfrm>
          <a:prstGeom prst="rect">
            <a:avLst/>
          </a:prstGeom>
          <a:noFill/>
          <a:ln>
            <a:noFill/>
          </a:ln>
        </p:spPr>
      </p:pic>
      <p:pic>
        <p:nvPicPr>
          <p:cNvPr id="30" name="Google Shape;480;p22">
            <a:extLst>
              <a:ext uri="{FF2B5EF4-FFF2-40B4-BE49-F238E27FC236}">
                <a16:creationId xmlns:a16="http://schemas.microsoft.com/office/drawing/2014/main" id="{6B8368DA-730D-4147-92CD-A548386B68B7}"/>
              </a:ext>
            </a:extLst>
          </p:cNvPr>
          <p:cNvPicPr preferRelativeResize="0"/>
          <p:nvPr/>
        </p:nvPicPr>
        <p:blipFill rotWithShape="1">
          <a:blip r:embed="rId10">
            <a:alphaModFix/>
          </a:blip>
          <a:srcRect/>
          <a:stretch/>
        </p:blipFill>
        <p:spPr>
          <a:xfrm>
            <a:off x="2589839" y="2294358"/>
            <a:ext cx="1229368" cy="210049"/>
          </a:xfrm>
          <a:prstGeom prst="rect">
            <a:avLst/>
          </a:prstGeom>
          <a:noFill/>
          <a:ln>
            <a:noFill/>
          </a:ln>
        </p:spPr>
      </p:pic>
      <p:pic>
        <p:nvPicPr>
          <p:cNvPr id="31" name="Google Shape;481;p22">
            <a:extLst>
              <a:ext uri="{FF2B5EF4-FFF2-40B4-BE49-F238E27FC236}">
                <a16:creationId xmlns:a16="http://schemas.microsoft.com/office/drawing/2014/main" id="{226E1F98-5689-148C-AA7C-BF3745BAD18A}"/>
              </a:ext>
            </a:extLst>
          </p:cNvPr>
          <p:cNvPicPr preferRelativeResize="0"/>
          <p:nvPr/>
        </p:nvPicPr>
        <p:blipFill rotWithShape="1">
          <a:blip r:embed="rId11">
            <a:alphaModFix/>
          </a:blip>
          <a:srcRect/>
          <a:stretch/>
        </p:blipFill>
        <p:spPr>
          <a:xfrm>
            <a:off x="4262513" y="2239748"/>
            <a:ext cx="1139481" cy="320571"/>
          </a:xfrm>
          <a:prstGeom prst="rect">
            <a:avLst/>
          </a:prstGeom>
          <a:noFill/>
          <a:ln>
            <a:noFill/>
          </a:ln>
        </p:spPr>
      </p:pic>
      <p:pic>
        <p:nvPicPr>
          <p:cNvPr id="33" name="Google Shape;483;p22">
            <a:extLst>
              <a:ext uri="{FF2B5EF4-FFF2-40B4-BE49-F238E27FC236}">
                <a16:creationId xmlns:a16="http://schemas.microsoft.com/office/drawing/2014/main" id="{EC4E737F-2527-3915-EC14-33070948C7C1}"/>
              </a:ext>
            </a:extLst>
          </p:cNvPr>
          <p:cNvPicPr preferRelativeResize="0"/>
          <p:nvPr/>
        </p:nvPicPr>
        <p:blipFill rotWithShape="1">
          <a:blip r:embed="rId12">
            <a:alphaModFix/>
          </a:blip>
          <a:srcRect/>
          <a:stretch/>
        </p:blipFill>
        <p:spPr>
          <a:xfrm>
            <a:off x="2716979" y="3147201"/>
            <a:ext cx="1319784" cy="333470"/>
          </a:xfrm>
          <a:prstGeom prst="rect">
            <a:avLst/>
          </a:prstGeom>
          <a:noFill/>
          <a:ln>
            <a:noFill/>
          </a:ln>
        </p:spPr>
      </p:pic>
      <p:pic>
        <p:nvPicPr>
          <p:cNvPr id="34" name="Google Shape;484;p22">
            <a:extLst>
              <a:ext uri="{FF2B5EF4-FFF2-40B4-BE49-F238E27FC236}">
                <a16:creationId xmlns:a16="http://schemas.microsoft.com/office/drawing/2014/main" id="{5C1B8141-DFD0-E202-DC04-4E18FBD3D099}"/>
              </a:ext>
            </a:extLst>
          </p:cNvPr>
          <p:cNvPicPr preferRelativeResize="0"/>
          <p:nvPr/>
        </p:nvPicPr>
        <p:blipFill rotWithShape="1">
          <a:blip r:embed="rId13">
            <a:alphaModFix/>
          </a:blip>
          <a:srcRect/>
          <a:stretch/>
        </p:blipFill>
        <p:spPr>
          <a:xfrm>
            <a:off x="4589455" y="3122666"/>
            <a:ext cx="979713" cy="384374"/>
          </a:xfrm>
          <a:prstGeom prst="rect">
            <a:avLst/>
          </a:prstGeom>
          <a:noFill/>
          <a:ln>
            <a:noFill/>
          </a:ln>
        </p:spPr>
      </p:pic>
      <p:pic>
        <p:nvPicPr>
          <p:cNvPr id="35" name="Google Shape;485;p22">
            <a:extLst>
              <a:ext uri="{FF2B5EF4-FFF2-40B4-BE49-F238E27FC236}">
                <a16:creationId xmlns:a16="http://schemas.microsoft.com/office/drawing/2014/main" id="{3827E8AE-217E-420A-9E69-9D0972D5C72A}"/>
              </a:ext>
            </a:extLst>
          </p:cNvPr>
          <p:cNvPicPr preferRelativeResize="0"/>
          <p:nvPr/>
        </p:nvPicPr>
        <p:blipFill rotWithShape="1">
          <a:blip r:embed="rId14">
            <a:alphaModFix/>
          </a:blip>
          <a:srcRect/>
          <a:stretch/>
        </p:blipFill>
        <p:spPr>
          <a:xfrm>
            <a:off x="4529797" y="4923692"/>
            <a:ext cx="1017046" cy="321192"/>
          </a:xfrm>
          <a:prstGeom prst="rect">
            <a:avLst/>
          </a:prstGeom>
          <a:noFill/>
          <a:ln>
            <a:noFill/>
          </a:ln>
        </p:spPr>
      </p:pic>
      <p:pic>
        <p:nvPicPr>
          <p:cNvPr id="36" name="Picture 2">
            <a:extLst>
              <a:ext uri="{FF2B5EF4-FFF2-40B4-BE49-F238E27FC236}">
                <a16:creationId xmlns:a16="http://schemas.microsoft.com/office/drawing/2014/main" id="{64392C7F-4F4B-5533-B8F1-8DAC7D1E5D47}"/>
              </a:ext>
            </a:extLst>
          </p:cNvPr>
          <p:cNvPicPr>
            <a:picLocks noChangeAspect="1" noChangeArrowheads="1"/>
          </p:cNvPicPr>
          <p:nvPr/>
        </p:nvPicPr>
        <p:blipFill>
          <a:blip r:embed="rId15" r:link="rId16"/>
          <a:srcRect/>
          <a:stretch>
            <a:fillRect/>
          </a:stretch>
        </p:blipFill>
        <p:spPr bwMode="auto">
          <a:xfrm>
            <a:off x="6947949" y="4112346"/>
            <a:ext cx="1112489" cy="3825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C1144E3A-2C42-1DB7-63BB-C0E94F3B0908}"/>
              </a:ext>
            </a:extLst>
          </p:cNvPr>
          <p:cNvPicPr>
            <a:picLocks noChangeAspect="1" noChangeArrowheads="1"/>
          </p:cNvPicPr>
          <p:nvPr/>
        </p:nvPicPr>
        <p:blipFill>
          <a:blip r:embed="rId17" r:link="rId18"/>
          <a:srcRect/>
          <a:stretch>
            <a:fillRect/>
          </a:stretch>
        </p:blipFill>
        <p:spPr bwMode="auto">
          <a:xfrm>
            <a:off x="7283450" y="3151696"/>
            <a:ext cx="737432" cy="3902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a:extLst>
              <a:ext uri="{FF2B5EF4-FFF2-40B4-BE49-F238E27FC236}">
                <a16:creationId xmlns:a16="http://schemas.microsoft.com/office/drawing/2014/main" id="{1F358D82-A3F7-147E-6302-D57B016786C3}"/>
              </a:ext>
            </a:extLst>
          </p:cNvPr>
          <p:cNvPicPr>
            <a:picLocks noChangeAspect="1" noChangeArrowheads="1"/>
          </p:cNvPicPr>
          <p:nvPr/>
        </p:nvPicPr>
        <p:blipFill>
          <a:blip r:embed="rId19">
            <a:biLevel thresh="75000"/>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59176" y="4043410"/>
            <a:ext cx="769260" cy="467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DB1A57-5FD8-CC3D-BC26-0322FBD930CF}"/>
              </a:ext>
            </a:extLst>
          </p:cNvPr>
          <p:cNvPicPr>
            <a:picLocks noChangeAspect="1"/>
          </p:cNvPicPr>
          <p:nvPr/>
        </p:nvPicPr>
        <p:blipFill>
          <a:blip r:embed="rId21" r:link="rId22"/>
          <a:srcRect/>
          <a:stretch>
            <a:fillRect/>
          </a:stretch>
        </p:blipFill>
        <p:spPr>
          <a:xfrm>
            <a:off x="5993859" y="4005742"/>
            <a:ext cx="624804" cy="530378"/>
          </a:xfrm>
          <a:prstGeom prst="rect">
            <a:avLst/>
          </a:prstGeom>
        </p:spPr>
      </p:pic>
      <p:pic>
        <p:nvPicPr>
          <p:cNvPr id="21" name="Picture 2">
            <a:extLst>
              <a:ext uri="{FF2B5EF4-FFF2-40B4-BE49-F238E27FC236}">
                <a16:creationId xmlns:a16="http://schemas.microsoft.com/office/drawing/2014/main" id="{4DB8EA93-27D2-83C6-AAAC-6B3F5C0C7692}"/>
              </a:ext>
            </a:extLst>
          </p:cNvPr>
          <p:cNvPicPr>
            <a:picLocks noChangeAspect="1" noChangeArrowheads="1"/>
          </p:cNvPicPr>
          <p:nvPr/>
        </p:nvPicPr>
        <p:blipFill>
          <a:blip r:embed="rId23" r:link="rId24">
            <a:biLevel thresh="75000"/>
          </a:blip>
          <a:srcRect/>
          <a:stretch>
            <a:fillRect/>
          </a:stretch>
        </p:blipFill>
        <p:spPr bwMode="auto">
          <a:xfrm>
            <a:off x="8574394" y="3177417"/>
            <a:ext cx="823607" cy="3350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lack South West Network">
            <a:extLst>
              <a:ext uri="{FF2B5EF4-FFF2-40B4-BE49-F238E27FC236}">
                <a16:creationId xmlns:a16="http://schemas.microsoft.com/office/drawing/2014/main" id="{E5004FBB-EFAD-3C75-2505-0AC7A459B4B2}"/>
              </a:ext>
            </a:extLst>
          </p:cNvPr>
          <p:cNvPicPr>
            <a:picLocks noChangeAspect="1" noChangeArrowheads="1"/>
          </p:cNvPicPr>
          <p:nvPr/>
        </p:nvPicPr>
        <p:blipFill>
          <a:blip r:embed="rId25">
            <a:biLevel thresh="75000"/>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48180" y="2111213"/>
            <a:ext cx="1198284" cy="50384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236A62-008B-8648-B15E-F6C0C2947E36}"/>
              </a:ext>
            </a:extLst>
          </p:cNvPr>
          <p:cNvSpPr txBox="1"/>
          <p:nvPr/>
        </p:nvSpPr>
        <p:spPr>
          <a:xfrm>
            <a:off x="8305372" y="4073711"/>
            <a:ext cx="1818247" cy="461665"/>
          </a:xfrm>
          <a:prstGeom prst="rect">
            <a:avLst/>
          </a:prstGeom>
          <a:noFill/>
        </p:spPr>
        <p:txBody>
          <a:bodyPr wrap="square">
            <a:spAutoFit/>
          </a:bodyPr>
          <a:lstStyle/>
          <a:p>
            <a:r>
              <a:rPr lang="en-GB" sz="800" dirty="0">
                <a:solidFill>
                  <a:srgbClr val="000000"/>
                </a:solidFill>
              </a:rPr>
              <a:t>African &amp; Caribbean Business</a:t>
            </a:r>
          </a:p>
          <a:p>
            <a:r>
              <a:rPr lang="en-GB" sz="800" dirty="0">
                <a:solidFill>
                  <a:srgbClr val="000000"/>
                </a:solidFill>
              </a:rPr>
              <a:t>Ventures (ACBV) / West &amp; North</a:t>
            </a:r>
          </a:p>
          <a:p>
            <a:r>
              <a:rPr lang="en-GB" sz="800" dirty="0">
                <a:solidFill>
                  <a:srgbClr val="000000"/>
                </a:solidFill>
              </a:rPr>
              <a:t>Yorkshire Chamber of Commerce</a:t>
            </a:r>
          </a:p>
        </p:txBody>
      </p:sp>
      <p:pic>
        <p:nvPicPr>
          <p:cNvPr id="8" name="Picture 6">
            <a:extLst>
              <a:ext uri="{FF2B5EF4-FFF2-40B4-BE49-F238E27FC236}">
                <a16:creationId xmlns:a16="http://schemas.microsoft.com/office/drawing/2014/main" id="{FA4B849B-4C6D-4F16-A29C-61340F3F46B0}"/>
              </a:ext>
            </a:extLst>
          </p:cNvPr>
          <p:cNvPicPr>
            <a:picLocks noChangeAspect="1" noChangeArrowheads="1"/>
          </p:cNvPicPr>
          <p:nvPr/>
        </p:nvPicPr>
        <p:blipFill>
          <a:blip r:embed="rId27">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888489" y="5640897"/>
            <a:ext cx="904176" cy="3329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frican Business Chamber">
            <a:extLst>
              <a:ext uri="{FF2B5EF4-FFF2-40B4-BE49-F238E27FC236}">
                <a16:creationId xmlns:a16="http://schemas.microsoft.com/office/drawing/2014/main" id="{BFBD07CD-EE31-B505-5E8A-5DD6E066B940}"/>
              </a:ext>
            </a:extLst>
          </p:cNvPr>
          <p:cNvPicPr>
            <a:picLocks noChangeAspect="1" noChangeArrowheads="1"/>
          </p:cNvPicPr>
          <p:nvPr/>
        </p:nvPicPr>
        <p:blipFill rotWithShape="1">
          <a:blip r:embed="rId29">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val="0"/>
              </a:ext>
            </a:extLst>
          </a:blip>
          <a:srcRect t="35692" r="22739" b="32446"/>
          <a:stretch/>
        </p:blipFill>
        <p:spPr bwMode="auto">
          <a:xfrm>
            <a:off x="5653913" y="4853388"/>
            <a:ext cx="1391339" cy="4586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E42F499-75DB-9275-870B-552BE3D99A99}"/>
              </a:ext>
            </a:extLst>
          </p:cNvPr>
          <p:cNvPicPr>
            <a:picLocks noChangeAspect="1"/>
          </p:cNvPicPr>
          <p:nvPr/>
        </p:nvPicPr>
        <p:blipFill>
          <a:blip r:embed="rId31">
            <a:biLevel thresh="75000"/>
            <a:extLst>
              <a:ext uri="{BEBA8EAE-BF5A-486C-A8C5-ECC9F3942E4B}">
                <a14:imgProps xmlns:a14="http://schemas.microsoft.com/office/drawing/2010/main">
                  <a14:imgLayer r:embed="rId32">
                    <a14:imgEffect>
                      <a14:saturation sat="0"/>
                    </a14:imgEffect>
                  </a14:imgLayer>
                </a14:imgProps>
              </a:ext>
            </a:extLst>
          </a:blip>
          <a:stretch>
            <a:fillRect/>
          </a:stretch>
        </p:blipFill>
        <p:spPr>
          <a:xfrm>
            <a:off x="4669306" y="5570683"/>
            <a:ext cx="1584060" cy="442910"/>
          </a:xfrm>
          <a:prstGeom prst="rect">
            <a:avLst/>
          </a:prstGeom>
        </p:spPr>
      </p:pic>
      <p:pic>
        <p:nvPicPr>
          <p:cNvPr id="11" name="Picture 12" descr="NEEACA">
            <a:extLst>
              <a:ext uri="{FF2B5EF4-FFF2-40B4-BE49-F238E27FC236}">
                <a16:creationId xmlns:a16="http://schemas.microsoft.com/office/drawing/2014/main" id="{E79F2004-8E22-0096-2AE0-B1265F9E0AD5}"/>
              </a:ext>
            </a:extLst>
          </p:cNvPr>
          <p:cNvPicPr>
            <a:picLocks noChangeAspect="1" noChangeArrowheads="1"/>
          </p:cNvPicPr>
          <p:nvPr/>
        </p:nvPicPr>
        <p:blipFill>
          <a:blip r:embed="rId33">
            <a:extLst>
              <a:ext uri="{BEBA8EAE-BF5A-486C-A8C5-ECC9F3942E4B}">
                <a14:imgProps xmlns:a14="http://schemas.microsoft.com/office/drawing/2010/main">
                  <a14:imgLayer r:embed="rId3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76939" y="5547326"/>
            <a:ext cx="493620" cy="4732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DED8B0F-DDD3-14E5-B4D2-443180EB24AD}"/>
              </a:ext>
            </a:extLst>
          </p:cNvPr>
          <p:cNvPicPr>
            <a:picLocks noChangeAspect="1"/>
          </p:cNvPicPr>
          <p:nvPr/>
        </p:nvPicPr>
        <p:blipFill>
          <a:blip r:embed="rId35">
            <a:biLevel thresh="75000"/>
            <a:extLst>
              <a:ext uri="{BEBA8EAE-BF5A-486C-A8C5-ECC9F3942E4B}">
                <a14:imgProps xmlns:a14="http://schemas.microsoft.com/office/drawing/2010/main">
                  <a14:imgLayer r:embed="rId36">
                    <a14:imgEffect>
                      <a14:saturation sat="0"/>
                    </a14:imgEffect>
                  </a14:imgLayer>
                </a14:imgProps>
              </a:ext>
            </a:extLst>
          </a:blip>
          <a:stretch>
            <a:fillRect/>
          </a:stretch>
        </p:blipFill>
        <p:spPr>
          <a:xfrm>
            <a:off x="8780186" y="4916775"/>
            <a:ext cx="930815" cy="360907"/>
          </a:xfrm>
          <a:prstGeom prst="rect">
            <a:avLst/>
          </a:prstGeom>
        </p:spPr>
      </p:pic>
      <p:pic>
        <p:nvPicPr>
          <p:cNvPr id="17" name="Picture 10" descr="Suffolk Black Community">
            <a:extLst>
              <a:ext uri="{FF2B5EF4-FFF2-40B4-BE49-F238E27FC236}">
                <a16:creationId xmlns:a16="http://schemas.microsoft.com/office/drawing/2014/main" id="{7820BCFF-382D-8CCC-2EB3-93C8229AC4DF}"/>
              </a:ext>
            </a:extLst>
          </p:cNvPr>
          <p:cNvPicPr>
            <a:picLocks noChangeAspect="1" noChangeArrowheads="1"/>
          </p:cNvPicPr>
          <p:nvPr/>
        </p:nvPicPr>
        <p:blipFill>
          <a:blip r:embed="rId37">
            <a:biLevel thresh="75000"/>
            <a:extLst>
              <a:ext uri="{28A0092B-C50C-407E-A947-70E740481C1C}">
                <a14:useLocalDpi xmlns:a14="http://schemas.microsoft.com/office/drawing/2010/main" val="0"/>
              </a:ext>
            </a:extLst>
          </a:blip>
          <a:srcRect/>
          <a:stretch>
            <a:fillRect/>
          </a:stretch>
        </p:blipFill>
        <p:spPr bwMode="auto">
          <a:xfrm>
            <a:off x="7824069" y="5527294"/>
            <a:ext cx="868380" cy="5838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GBSLEP">
            <a:extLst>
              <a:ext uri="{FF2B5EF4-FFF2-40B4-BE49-F238E27FC236}">
                <a16:creationId xmlns:a16="http://schemas.microsoft.com/office/drawing/2014/main" id="{B12E9DAE-F056-D78B-B5B9-18DEB6D0B019}"/>
              </a:ext>
            </a:extLst>
          </p:cNvPr>
          <p:cNvPicPr>
            <a:picLocks noChangeAspect="1" noChangeArrowheads="1"/>
          </p:cNvPicPr>
          <p:nvPr/>
        </p:nvPicPr>
        <p:blipFill>
          <a:blip r:embed="rId38">
            <a:biLevel thresh="75000"/>
            <a:extLst>
              <a:ext uri="{28A0092B-C50C-407E-A947-70E740481C1C}">
                <a14:useLocalDpi xmlns:a14="http://schemas.microsoft.com/office/drawing/2010/main" val="0"/>
              </a:ext>
            </a:extLst>
          </a:blip>
          <a:srcRect/>
          <a:stretch>
            <a:fillRect/>
          </a:stretch>
        </p:blipFill>
        <p:spPr bwMode="auto">
          <a:xfrm>
            <a:off x="2519044" y="4908026"/>
            <a:ext cx="610244" cy="4012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62B2634-D4A2-2753-F811-EF2E49B3D18C}"/>
              </a:ext>
            </a:extLst>
          </p:cNvPr>
          <p:cNvPicPr>
            <a:picLocks noChangeAspect="1"/>
          </p:cNvPicPr>
          <p:nvPr/>
        </p:nvPicPr>
        <p:blipFill>
          <a:blip r:embed="rId39">
            <a:extLst>
              <a:ext uri="{BEBA8EAE-BF5A-486C-A8C5-ECC9F3942E4B}">
                <a14:imgProps xmlns:a14="http://schemas.microsoft.com/office/drawing/2010/main">
                  <a14:imgLayer r:embed="rId40">
                    <a14:imgEffect>
                      <a14:saturation sat="0"/>
                    </a14:imgEffect>
                  </a14:imgLayer>
                </a14:imgProps>
              </a:ext>
            </a:extLst>
          </a:blip>
          <a:stretch>
            <a:fillRect/>
          </a:stretch>
        </p:blipFill>
        <p:spPr>
          <a:xfrm>
            <a:off x="7342539" y="4976734"/>
            <a:ext cx="1097014" cy="325253"/>
          </a:xfrm>
          <a:prstGeom prst="rect">
            <a:avLst/>
          </a:prstGeom>
          <a:solidFill>
            <a:schemeClr val="bg1"/>
          </a:solidFill>
        </p:spPr>
      </p:pic>
      <p:pic>
        <p:nvPicPr>
          <p:cNvPr id="44" name="Picture 43" descr="A black and white sign with white text&#10;&#10;Description automatically generated with low confidence">
            <a:extLst>
              <a:ext uri="{FF2B5EF4-FFF2-40B4-BE49-F238E27FC236}">
                <a16:creationId xmlns:a16="http://schemas.microsoft.com/office/drawing/2014/main" id="{337A1C38-08E4-D5C8-5A13-6626C2D909E0}"/>
              </a:ext>
            </a:extLst>
          </p:cNvPr>
          <p:cNvPicPr>
            <a:picLocks noChangeAspect="1"/>
          </p:cNvPicPr>
          <p:nvPr/>
        </p:nvPicPr>
        <p:blipFill>
          <a:blip r:embed="rId41" r:link="rId42"/>
          <a:stretch>
            <a:fillRect/>
          </a:stretch>
        </p:blipFill>
        <p:spPr>
          <a:xfrm>
            <a:off x="6029807" y="3004946"/>
            <a:ext cx="566991" cy="605067"/>
          </a:xfrm>
          <a:prstGeom prst="rect">
            <a:avLst/>
          </a:prstGeom>
        </p:spPr>
      </p:pic>
      <p:grpSp>
        <p:nvGrpSpPr>
          <p:cNvPr id="20" name="Group 19">
            <a:extLst>
              <a:ext uri="{FF2B5EF4-FFF2-40B4-BE49-F238E27FC236}">
                <a16:creationId xmlns:a16="http://schemas.microsoft.com/office/drawing/2014/main" id="{68F7F92B-9E78-F6A5-73CC-3E60445A41A2}"/>
              </a:ext>
            </a:extLst>
          </p:cNvPr>
          <p:cNvGrpSpPr/>
          <p:nvPr/>
        </p:nvGrpSpPr>
        <p:grpSpPr>
          <a:xfrm>
            <a:off x="3343484" y="4005758"/>
            <a:ext cx="1322570" cy="633257"/>
            <a:chOff x="3399755" y="3725557"/>
            <a:chExt cx="1322570" cy="633257"/>
          </a:xfrm>
        </p:grpSpPr>
        <p:sp>
          <p:nvSpPr>
            <p:cNvPr id="3" name="TextBox 2">
              <a:extLst>
                <a:ext uri="{FF2B5EF4-FFF2-40B4-BE49-F238E27FC236}">
                  <a16:creationId xmlns:a16="http://schemas.microsoft.com/office/drawing/2014/main" id="{914BC91D-C3F8-CD1E-C220-1EC8D426A733}"/>
                </a:ext>
              </a:extLst>
            </p:cNvPr>
            <p:cNvSpPr txBox="1"/>
            <p:nvPr/>
          </p:nvSpPr>
          <p:spPr>
            <a:xfrm>
              <a:off x="3399755" y="3897149"/>
              <a:ext cx="1322570" cy="461665"/>
            </a:xfrm>
            <a:prstGeom prst="rect">
              <a:avLst/>
            </a:prstGeom>
            <a:noFill/>
          </p:spPr>
          <p:txBody>
            <a:bodyPr wrap="square">
              <a:spAutoFit/>
            </a:bodyPr>
            <a:lstStyle/>
            <a:p>
              <a:pPr algn="l"/>
              <a:r>
                <a:rPr lang="en-GB" sz="800" b="0" i="0" u="none" strike="noStrike" baseline="0" dirty="0">
                  <a:solidFill>
                    <a:srgbClr val="000000"/>
                  </a:solidFill>
                  <a:latin typeface="ArialMT"/>
                </a:rPr>
                <a:t>University of Leicester, </a:t>
              </a:r>
              <a:br>
                <a:rPr lang="en-GB" sz="800" b="0" i="0" u="none" strike="noStrike" baseline="0" dirty="0">
                  <a:solidFill>
                    <a:srgbClr val="000000"/>
                  </a:solidFill>
                  <a:latin typeface="ArialMT"/>
                </a:rPr>
              </a:br>
              <a:r>
                <a:rPr lang="en-GB" sz="800" b="0" i="0" u="none" strike="noStrike" baseline="0" dirty="0">
                  <a:solidFill>
                    <a:srgbClr val="000000"/>
                  </a:solidFill>
                  <a:latin typeface="ArialMT"/>
                </a:rPr>
                <a:t>School of Business,</a:t>
              </a:r>
              <a:br>
                <a:rPr lang="en-GB" sz="800" b="0" i="0" u="none" strike="noStrike" baseline="0" dirty="0">
                  <a:solidFill>
                    <a:srgbClr val="000000"/>
                  </a:solidFill>
                  <a:latin typeface="ArialMT"/>
                </a:rPr>
              </a:br>
              <a:r>
                <a:rPr lang="en-GB" sz="800" b="0" i="0" u="none" strike="noStrike" baseline="0" dirty="0">
                  <a:solidFill>
                    <a:srgbClr val="000000"/>
                  </a:solidFill>
                  <a:latin typeface="ArialMT"/>
                </a:rPr>
                <a:t>Black Excellence</a:t>
              </a:r>
              <a:endParaRPr lang="en-GB" sz="800" dirty="0">
                <a:solidFill>
                  <a:srgbClr val="000000"/>
                </a:solidFill>
              </a:endParaRPr>
            </a:p>
          </p:txBody>
        </p:sp>
        <p:pic>
          <p:nvPicPr>
            <p:cNvPr id="46" name="Picture 45" descr="A black background with white text&#10;&#10;Description automatically generated with low confidence">
              <a:extLst>
                <a:ext uri="{FF2B5EF4-FFF2-40B4-BE49-F238E27FC236}">
                  <a16:creationId xmlns:a16="http://schemas.microsoft.com/office/drawing/2014/main" id="{FBDEC5C8-A0E1-1ECB-098D-03491963A41C}"/>
                </a:ext>
              </a:extLst>
            </p:cNvPr>
            <p:cNvPicPr>
              <a:picLocks noChangeAspect="1"/>
            </p:cNvPicPr>
            <p:nvPr/>
          </p:nvPicPr>
          <p:blipFill>
            <a:blip r:embed="rId43" r:link="rId44"/>
            <a:stretch>
              <a:fillRect/>
            </a:stretch>
          </p:blipFill>
          <p:spPr>
            <a:xfrm>
              <a:off x="3466635" y="3725557"/>
              <a:ext cx="677686" cy="193297"/>
            </a:xfrm>
            <a:prstGeom prst="rect">
              <a:avLst/>
            </a:prstGeom>
          </p:spPr>
        </p:pic>
      </p:grpSp>
      <p:pic>
        <p:nvPicPr>
          <p:cNvPr id="40" name="Picture 39" descr="A picture containing text, font, screenshot, graphics&#10;&#10;Description automatically generated">
            <a:extLst>
              <a:ext uri="{FF2B5EF4-FFF2-40B4-BE49-F238E27FC236}">
                <a16:creationId xmlns:a16="http://schemas.microsoft.com/office/drawing/2014/main" id="{5BC8F5B4-F31D-0087-CA57-EF08E68959F9}"/>
              </a:ext>
            </a:extLst>
          </p:cNvPr>
          <p:cNvPicPr>
            <a:picLocks noChangeAspect="1"/>
          </p:cNvPicPr>
          <p:nvPr/>
        </p:nvPicPr>
        <p:blipFill>
          <a:blip r:embed="rId45" r:link="rId46"/>
          <a:stretch>
            <a:fillRect/>
          </a:stretch>
        </p:blipFill>
        <p:spPr>
          <a:xfrm>
            <a:off x="5985605" y="2029182"/>
            <a:ext cx="633774" cy="694765"/>
          </a:xfrm>
          <a:prstGeom prst="rect">
            <a:avLst/>
          </a:prstGeom>
        </p:spPr>
      </p:pic>
    </p:spTree>
    <p:extLst>
      <p:ext uri="{BB962C8B-B14F-4D97-AF65-F5344CB8AC3E}">
        <p14:creationId xmlns:p14="http://schemas.microsoft.com/office/powerpoint/2010/main" val="3187789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13512ACC-E3CF-10F6-534B-7E2BF90607AE}"/>
              </a:ext>
            </a:extLst>
          </p:cNvPr>
          <p:cNvPicPr>
            <a:picLocks noChangeAspect="1"/>
          </p:cNvPicPr>
          <p:nvPr/>
        </p:nvPicPr>
        <p:blipFill>
          <a:blip r:embed="rId3" r:link="rId4"/>
          <a:srcRect l="20038" r="20038"/>
          <a:stretch>
            <a:fillRect/>
          </a:stretch>
        </p:blipFill>
        <p:spPr>
          <a:xfrm>
            <a:off x="5971409" y="0"/>
            <a:ext cx="6220591" cy="6885168"/>
          </a:xfrm>
          <a:prstGeom prst="rect">
            <a:avLst/>
          </a:prstGeom>
        </p:spPr>
      </p:pic>
      <p:sp>
        <p:nvSpPr>
          <p:cNvPr id="18" name="Title 3">
            <a:extLst>
              <a:ext uri="{FF2B5EF4-FFF2-40B4-BE49-F238E27FC236}">
                <a16:creationId xmlns:a16="http://schemas.microsoft.com/office/drawing/2014/main" id="{0F0CAF6D-5ACD-441D-6997-5BB6328D5258}"/>
              </a:ext>
            </a:extLst>
          </p:cNvPr>
          <p:cNvSpPr txBox="1">
            <a:spLocks/>
          </p:cNvSpPr>
          <p:nvPr/>
        </p:nvSpPr>
        <p:spPr>
          <a:xfrm>
            <a:off x="239897" y="256674"/>
            <a:ext cx="9312091" cy="1039563"/>
          </a:xfrm>
          <a:prstGeom prst="rect">
            <a:avLst/>
          </a:prstGeom>
        </p:spPr>
        <p:txBody>
          <a:bodyPr anchor="t"/>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RECOMMENDATION 18: </a:t>
            </a:r>
            <a:br>
              <a:rPr lang="en-US" sz="2800" dirty="0">
                <a:solidFill>
                  <a:schemeClr val="bg1"/>
                </a:solidFill>
              </a:rPr>
            </a:br>
            <a:endParaRPr lang="en-US" sz="2800" dirty="0">
              <a:solidFill>
                <a:schemeClr val="bg1"/>
              </a:solidFill>
            </a:endParaRPr>
          </a:p>
        </p:txBody>
      </p:sp>
      <p:sp>
        <p:nvSpPr>
          <p:cNvPr id="13" name="Google Shape;118;g13c822bde9e_0_29">
            <a:extLst>
              <a:ext uri="{FF2B5EF4-FFF2-40B4-BE49-F238E27FC236}">
                <a16:creationId xmlns:a16="http://schemas.microsoft.com/office/drawing/2014/main" id="{6170DE13-7F9B-FE59-AE00-8B9874649A09}"/>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
        <p:nvSpPr>
          <p:cNvPr id="38" name="Rectangle 37">
            <a:extLst>
              <a:ext uri="{FF2B5EF4-FFF2-40B4-BE49-F238E27FC236}">
                <a16:creationId xmlns:a16="http://schemas.microsoft.com/office/drawing/2014/main" id="{A6D31AAA-FB32-8870-2253-F3AD3584A388}"/>
              </a:ext>
            </a:extLst>
          </p:cNvPr>
          <p:cNvSpPr/>
          <p:nvPr/>
        </p:nvSpPr>
        <p:spPr>
          <a:xfrm>
            <a:off x="19190472" y="4017160"/>
            <a:ext cx="1881572" cy="1067292"/>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6EC3A08-36BD-8231-8405-ECD2A4E0AC67}"/>
              </a:ext>
            </a:extLst>
          </p:cNvPr>
          <p:cNvSpPr txBox="1"/>
          <p:nvPr/>
        </p:nvSpPr>
        <p:spPr>
          <a:xfrm>
            <a:off x="9701762" y="283032"/>
            <a:ext cx="9817745" cy="2677656"/>
          </a:xfrm>
          <a:prstGeom prst="rect">
            <a:avLst/>
          </a:prstGeom>
          <a:noFill/>
        </p:spPr>
        <p:txBody>
          <a:bodyPr wrap="square">
            <a:spAutoFit/>
          </a:bodyPr>
          <a:lstStyle/>
          <a:p>
            <a:pPr algn="ctr"/>
            <a:r>
              <a:rPr lang="en-GB" sz="4400" dirty="0">
                <a:solidFill>
                  <a:schemeClr val="bg1"/>
                </a:solidFill>
                <a:latin typeface="Montserrat" pitchFamily="2" charset="77"/>
              </a:rPr>
              <a:t>What gets </a:t>
            </a:r>
            <a:br>
              <a:rPr lang="en-GB" sz="4400" dirty="0">
                <a:solidFill>
                  <a:schemeClr val="bg1"/>
                </a:solidFill>
                <a:latin typeface="Montserrat" pitchFamily="2" charset="77"/>
              </a:rPr>
            </a:br>
            <a:r>
              <a:rPr lang="en-GB" sz="4400" dirty="0">
                <a:solidFill>
                  <a:schemeClr val="bg1"/>
                </a:solidFill>
                <a:latin typeface="Montserrat" pitchFamily="2" charset="77"/>
              </a:rPr>
              <a:t>measured </a:t>
            </a:r>
            <a:br>
              <a:rPr lang="en-GB" sz="4400" dirty="0">
                <a:solidFill>
                  <a:schemeClr val="bg1"/>
                </a:solidFill>
                <a:latin typeface="Montserrat" pitchFamily="2" charset="77"/>
              </a:rPr>
            </a:br>
            <a:r>
              <a:rPr lang="en-GB" sz="4400" dirty="0">
                <a:solidFill>
                  <a:schemeClr val="bg1"/>
                </a:solidFill>
                <a:latin typeface="Montserrat" pitchFamily="2" charset="77"/>
              </a:rPr>
              <a:t>gets done</a:t>
            </a:r>
          </a:p>
          <a:p>
            <a:pPr algn="ctr"/>
            <a:endParaRPr lang="en-GB" dirty="0">
              <a:solidFill>
                <a:schemeClr val="bg1"/>
              </a:solidFill>
              <a:latin typeface="Montserrat" pitchFamily="2" charset="77"/>
            </a:endParaRPr>
          </a:p>
          <a:p>
            <a:pPr algn="ctr"/>
            <a:r>
              <a:rPr lang="en-GB" dirty="0">
                <a:solidFill>
                  <a:schemeClr val="bg1"/>
                </a:solidFill>
                <a:latin typeface="Montserrat" pitchFamily="2" charset="77"/>
              </a:rPr>
              <a:t>Tom Peters</a:t>
            </a:r>
          </a:p>
        </p:txBody>
      </p:sp>
      <p:grpSp>
        <p:nvGrpSpPr>
          <p:cNvPr id="11" name="Group 10">
            <a:extLst>
              <a:ext uri="{FF2B5EF4-FFF2-40B4-BE49-F238E27FC236}">
                <a16:creationId xmlns:a16="http://schemas.microsoft.com/office/drawing/2014/main" id="{8582CF39-E37D-F578-AFE4-237D81702E2D}"/>
              </a:ext>
            </a:extLst>
          </p:cNvPr>
          <p:cNvGrpSpPr/>
          <p:nvPr/>
        </p:nvGrpSpPr>
        <p:grpSpPr>
          <a:xfrm>
            <a:off x="7414025" y="2253343"/>
            <a:ext cx="3430214" cy="2921753"/>
            <a:chOff x="4089738" y="3428999"/>
            <a:chExt cx="3430214" cy="2921753"/>
          </a:xfrm>
        </p:grpSpPr>
        <p:sp>
          <p:nvSpPr>
            <p:cNvPr id="4" name="Rectangle 3">
              <a:extLst>
                <a:ext uri="{FF2B5EF4-FFF2-40B4-BE49-F238E27FC236}">
                  <a16:creationId xmlns:a16="http://schemas.microsoft.com/office/drawing/2014/main" id="{3A042F17-57EE-D743-0B29-F6EB68227859}"/>
                </a:ext>
              </a:extLst>
            </p:cNvPr>
            <p:cNvSpPr/>
            <p:nvPr/>
          </p:nvSpPr>
          <p:spPr>
            <a:xfrm>
              <a:off x="4089738" y="3428999"/>
              <a:ext cx="3430214" cy="2921753"/>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0C699CB-3173-00EC-1234-2ECE23FD03AD}"/>
                </a:ext>
              </a:extLst>
            </p:cNvPr>
            <p:cNvSpPr txBox="1">
              <a:spLocks/>
            </p:cNvSpPr>
            <p:nvPr/>
          </p:nvSpPr>
          <p:spPr>
            <a:xfrm>
              <a:off x="4324388" y="4131337"/>
              <a:ext cx="3031681" cy="109584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chemeClr val="bg1">
                      <a:lumMod val="10000"/>
                    </a:schemeClr>
                  </a:solidFill>
                </a:rPr>
                <a:t>What gets measured</a:t>
              </a:r>
              <a:br>
                <a:rPr lang="en-US" sz="2800" dirty="0">
                  <a:solidFill>
                    <a:schemeClr val="bg1">
                      <a:lumMod val="10000"/>
                    </a:schemeClr>
                  </a:solidFill>
                </a:rPr>
              </a:br>
              <a:r>
                <a:rPr lang="en-US" sz="2800" dirty="0">
                  <a:solidFill>
                    <a:schemeClr val="bg1">
                      <a:lumMod val="10000"/>
                    </a:schemeClr>
                  </a:solidFill>
                </a:rPr>
                <a:t>gets done</a:t>
              </a:r>
            </a:p>
          </p:txBody>
        </p:sp>
        <p:pic>
          <p:nvPicPr>
            <p:cNvPr id="6" name="Picture 5">
              <a:extLst>
                <a:ext uri="{FF2B5EF4-FFF2-40B4-BE49-F238E27FC236}">
                  <a16:creationId xmlns:a16="http://schemas.microsoft.com/office/drawing/2014/main" id="{21152020-0239-B4F8-1A9B-C1E918BE21FB}"/>
                </a:ext>
              </a:extLst>
            </p:cNvPr>
            <p:cNvPicPr>
              <a:picLocks noChangeAspect="1"/>
            </p:cNvPicPr>
            <p:nvPr/>
          </p:nvPicPr>
          <p:blipFill>
            <a:blip r:embed="rId5"/>
            <a:stretch>
              <a:fillRect/>
            </a:stretch>
          </p:blipFill>
          <p:spPr>
            <a:xfrm>
              <a:off x="4351543" y="4096501"/>
              <a:ext cx="461830" cy="343074"/>
            </a:xfrm>
            <a:prstGeom prst="rect">
              <a:avLst/>
            </a:prstGeom>
          </p:spPr>
        </p:pic>
        <p:pic>
          <p:nvPicPr>
            <p:cNvPr id="7" name="Picture 6">
              <a:extLst>
                <a:ext uri="{FF2B5EF4-FFF2-40B4-BE49-F238E27FC236}">
                  <a16:creationId xmlns:a16="http://schemas.microsoft.com/office/drawing/2014/main" id="{CB6AE64C-F18B-6DE2-CBFF-2FF2D67DFD76}"/>
                </a:ext>
              </a:extLst>
            </p:cNvPr>
            <p:cNvPicPr>
              <a:picLocks noChangeAspect="1"/>
            </p:cNvPicPr>
            <p:nvPr/>
          </p:nvPicPr>
          <p:blipFill>
            <a:blip r:embed="rId5"/>
            <a:stretch>
              <a:fillRect/>
            </a:stretch>
          </p:blipFill>
          <p:spPr>
            <a:xfrm rot="10800000">
              <a:off x="6819928" y="4986211"/>
              <a:ext cx="464797" cy="345278"/>
            </a:xfrm>
            <a:prstGeom prst="rect">
              <a:avLst/>
            </a:prstGeom>
          </p:spPr>
        </p:pic>
        <p:sp>
          <p:nvSpPr>
            <p:cNvPr id="9" name="TextBox 8">
              <a:extLst>
                <a:ext uri="{FF2B5EF4-FFF2-40B4-BE49-F238E27FC236}">
                  <a16:creationId xmlns:a16="http://schemas.microsoft.com/office/drawing/2014/main" id="{5D4EB290-CBC2-A533-376E-1F281BEC3390}"/>
                </a:ext>
              </a:extLst>
            </p:cNvPr>
            <p:cNvSpPr txBox="1"/>
            <p:nvPr/>
          </p:nvSpPr>
          <p:spPr>
            <a:xfrm>
              <a:off x="4954512" y="5898360"/>
              <a:ext cx="1778143" cy="293157"/>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lumMod val="10000"/>
                    </a:schemeClr>
                  </a:solidFill>
                  <a:effectLst/>
                  <a:uLnTx/>
                  <a:uFillTx/>
                  <a:latin typeface="Libre Caslon Display" pitchFamily="2" charset="77"/>
                  <a:cs typeface="BIG CASLON MEDIUM" panose="02000603090000020003" pitchFamily="2" charset="-79"/>
                  <a:sym typeface="Arial"/>
                </a:rPr>
                <a:t>Tom Peters</a:t>
              </a:r>
              <a:endParaRPr kumimoji="0" lang="en-US" sz="1600" b="1" u="none" strike="noStrike" kern="1200" cap="none" spc="0" normalizeH="0" baseline="0" noProof="0" dirty="0" err="1">
                <a:ln>
                  <a:noFill/>
                </a:ln>
                <a:solidFill>
                  <a:schemeClr val="bg1">
                    <a:lumMod val="10000"/>
                  </a:schemeClr>
                </a:solidFill>
                <a:effectLst/>
                <a:uLnTx/>
                <a:uFillTx/>
                <a:latin typeface="Libre Caslon Display" pitchFamily="2" charset="77"/>
                <a:cs typeface="BIG CASLON MEDIUM" panose="02000603090000020003" pitchFamily="2" charset="-79"/>
              </a:endParaRPr>
            </a:p>
          </p:txBody>
        </p:sp>
      </p:grpSp>
      <p:sp>
        <p:nvSpPr>
          <p:cNvPr id="10" name="Title 3">
            <a:extLst>
              <a:ext uri="{FF2B5EF4-FFF2-40B4-BE49-F238E27FC236}">
                <a16:creationId xmlns:a16="http://schemas.microsoft.com/office/drawing/2014/main" id="{8525A866-EE94-102E-D64A-0FACDCB76EB8}"/>
              </a:ext>
            </a:extLst>
          </p:cNvPr>
          <p:cNvSpPr txBox="1">
            <a:spLocks/>
          </p:cNvSpPr>
          <p:nvPr/>
        </p:nvSpPr>
        <p:spPr>
          <a:xfrm>
            <a:off x="766279" y="2865593"/>
            <a:ext cx="4686667" cy="1630258"/>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dirty="0">
                <a:solidFill>
                  <a:srgbClr val="B9A46D"/>
                </a:solidFill>
              </a:rPr>
              <a:t>REQUIRE PUBLIC AND PRIVATE SECTOR ORGANISATIONS TO PUBLISH THEIR DIVERSITY SUPPLY CHAIN EXPENDITURE</a:t>
            </a:r>
          </a:p>
        </p:txBody>
      </p:sp>
    </p:spTree>
    <p:extLst>
      <p:ext uri="{BB962C8B-B14F-4D97-AF65-F5344CB8AC3E}">
        <p14:creationId xmlns:p14="http://schemas.microsoft.com/office/powerpoint/2010/main" val="3993298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a:blip r:embed="rId2" r:link="rId3"/>
          <a:srcRect t="7736" b="7736"/>
          <a:stretch>
            <a:fillRect/>
          </a:stretch>
        </p:blipFill>
        <p:spPr>
          <a:xfrm>
            <a:off x="0" y="0"/>
            <a:ext cx="12222600" cy="6885168"/>
          </a:xfrm>
        </p:spPr>
      </p:pic>
      <p:sp>
        <p:nvSpPr>
          <p:cNvPr id="7" name="Rectangle 6">
            <a:extLst>
              <a:ext uri="{FF2B5EF4-FFF2-40B4-BE49-F238E27FC236}">
                <a16:creationId xmlns:a16="http://schemas.microsoft.com/office/drawing/2014/main" id="{530C91BF-9633-E142-2E56-E81629CF4AF2}"/>
              </a:ext>
            </a:extLst>
          </p:cNvPr>
          <p:cNvSpPr/>
          <p:nvPr/>
        </p:nvSpPr>
        <p:spPr>
          <a:xfrm>
            <a:off x="0" y="-1"/>
            <a:ext cx="12191999" cy="6858000"/>
          </a:xfrm>
          <a:prstGeom prst="rect">
            <a:avLst/>
          </a:prstGeom>
          <a:solidFill>
            <a:srgbClr val="000000">
              <a:alpha val="654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3">
            <a:extLst>
              <a:ext uri="{FF2B5EF4-FFF2-40B4-BE49-F238E27FC236}">
                <a16:creationId xmlns:a16="http://schemas.microsoft.com/office/drawing/2014/main" id="{9D2D8564-FE8C-47D2-0D56-3ED26769E229}"/>
              </a:ext>
            </a:extLst>
          </p:cNvPr>
          <p:cNvSpPr txBox="1">
            <a:spLocks/>
          </p:cNvSpPr>
          <p:nvPr/>
        </p:nvSpPr>
        <p:spPr>
          <a:xfrm>
            <a:off x="1403442" y="333375"/>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chemeClr val="bg1"/>
                </a:solidFill>
              </a:rPr>
              <a:t>RECOMMENDATION 20: </a:t>
            </a:r>
            <a:br>
              <a:rPr lang="en-US" sz="2800" dirty="0">
                <a:solidFill>
                  <a:schemeClr val="bg1"/>
                </a:solidFill>
              </a:rPr>
            </a:br>
            <a:r>
              <a:rPr lang="en-US" sz="2800" dirty="0">
                <a:solidFill>
                  <a:schemeClr val="bg1"/>
                </a:solidFill>
              </a:rPr>
              <a:t>APPOINT EXTERNAL DIVERSITY  EXECUTIVES </a:t>
            </a:r>
            <a:br>
              <a:rPr lang="en-US" sz="2800" dirty="0">
                <a:solidFill>
                  <a:schemeClr val="bg1"/>
                </a:solidFill>
              </a:rPr>
            </a:br>
            <a:r>
              <a:rPr lang="en-US" sz="2800" dirty="0">
                <a:solidFill>
                  <a:schemeClr val="bg1"/>
                </a:solidFill>
              </a:rPr>
              <a:t>&amp; DIVERSIFY THE BOARDROOM</a:t>
            </a:r>
          </a:p>
        </p:txBody>
      </p:sp>
      <p:sp>
        <p:nvSpPr>
          <p:cNvPr id="4" name="Google Shape;118;g13c822bde9e_0_29">
            <a:extLst>
              <a:ext uri="{FF2B5EF4-FFF2-40B4-BE49-F238E27FC236}">
                <a16:creationId xmlns:a16="http://schemas.microsoft.com/office/drawing/2014/main" id="{E545A71C-9FDA-88A0-DC6B-5565D2968115}"/>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
        <p:nvSpPr>
          <p:cNvPr id="3" name="Title 3">
            <a:extLst>
              <a:ext uri="{FF2B5EF4-FFF2-40B4-BE49-F238E27FC236}">
                <a16:creationId xmlns:a16="http://schemas.microsoft.com/office/drawing/2014/main" id="{62CB0FCF-1ED0-8328-0C04-A33345A58839}"/>
              </a:ext>
            </a:extLst>
          </p:cNvPr>
          <p:cNvSpPr txBox="1">
            <a:spLocks/>
          </p:cNvSpPr>
          <p:nvPr/>
        </p:nvSpPr>
        <p:spPr>
          <a:xfrm>
            <a:off x="1403442" y="2032193"/>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B9A46D"/>
                </a:solidFill>
              </a:rPr>
              <a:t> INSTITUTE OF DIRECTORS  IOD</a:t>
            </a:r>
          </a:p>
        </p:txBody>
      </p:sp>
      <p:sp>
        <p:nvSpPr>
          <p:cNvPr id="5" name="Title 3">
            <a:extLst>
              <a:ext uri="{FF2B5EF4-FFF2-40B4-BE49-F238E27FC236}">
                <a16:creationId xmlns:a16="http://schemas.microsoft.com/office/drawing/2014/main" id="{2F1F21DE-B3B5-4B73-C27D-2816C930A749}"/>
              </a:ext>
            </a:extLst>
          </p:cNvPr>
          <p:cNvSpPr txBox="1">
            <a:spLocks/>
          </p:cNvSpPr>
          <p:nvPr/>
        </p:nvSpPr>
        <p:spPr>
          <a:xfrm>
            <a:off x="1403441" y="3557927"/>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B9A46D"/>
                </a:solidFill>
              </a:rPr>
              <a:t>The composition of UK Boards should reflect the diversity of UK society as a whole. Having a Board of Directors that resemble one another too closely will not be in the interests of the company’s customers, shareholders or employees.</a:t>
            </a:r>
          </a:p>
          <a:p>
            <a:pPr algn="ctr">
              <a:lnSpc>
                <a:spcPct val="100000"/>
              </a:lnSpc>
            </a:pPr>
            <a:endParaRPr lang="en-US" sz="2800" dirty="0">
              <a:solidFill>
                <a:srgbClr val="B9A46D"/>
              </a:solidFill>
            </a:endParaRPr>
          </a:p>
        </p:txBody>
      </p:sp>
      <p:sp>
        <p:nvSpPr>
          <p:cNvPr id="6" name="TextBox 5">
            <a:extLst>
              <a:ext uri="{FF2B5EF4-FFF2-40B4-BE49-F238E27FC236}">
                <a16:creationId xmlns:a16="http://schemas.microsoft.com/office/drawing/2014/main" id="{C5FD1133-C46A-3ED7-6710-5C19B0D39DA8}"/>
              </a:ext>
            </a:extLst>
          </p:cNvPr>
          <p:cNvSpPr txBox="1"/>
          <p:nvPr/>
        </p:nvSpPr>
        <p:spPr>
          <a:xfrm>
            <a:off x="4931353" y="5138679"/>
            <a:ext cx="2329294" cy="613245"/>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solidFill>
                <a:effectLst/>
                <a:uLnTx/>
                <a:uFillTx/>
                <a:latin typeface="BIG CASLON MEDIUM" panose="02000603090000020003" pitchFamily="2" charset="-79"/>
                <a:cs typeface="BIG CASLON MEDIUM" panose="02000603090000020003" pitchFamily="2" charset="-79"/>
                <a:sym typeface="Arial"/>
              </a:rPr>
              <a:t>Institute of Directors (IOD,2019)</a:t>
            </a:r>
            <a:endParaRPr kumimoji="0" lang="en-US" sz="1600" b="1" u="none" strike="noStrike" kern="1200" cap="none" spc="0" normalizeH="0" baseline="0" noProof="0" dirty="0" err="1">
              <a:ln>
                <a:noFill/>
              </a:ln>
              <a:solidFill>
                <a:schemeClr val="bg1"/>
              </a:solidFill>
              <a:effectLst/>
              <a:uLnTx/>
              <a:uFillTx/>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876083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10000"/>
          </a:schemeClr>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rotWithShape="1">
          <a:blip r:embed="rId2" r:link="rId3"/>
          <a:srcRect l="20096" t="7785" r="29010" b="7785"/>
          <a:stretch>
            <a:fillRect/>
          </a:stretch>
        </p:blipFill>
        <p:spPr>
          <a:xfrm>
            <a:off x="0" y="0"/>
            <a:ext cx="6220591" cy="6885168"/>
          </a:xfrm>
        </p:spPr>
      </p:pic>
      <p:sp>
        <p:nvSpPr>
          <p:cNvPr id="4" name="Google Shape;118;g13c822bde9e_0_29">
            <a:extLst>
              <a:ext uri="{FF2B5EF4-FFF2-40B4-BE49-F238E27FC236}">
                <a16:creationId xmlns:a16="http://schemas.microsoft.com/office/drawing/2014/main" id="{E545A71C-9FDA-88A0-DC6B-5565D2968115}"/>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
        <p:nvSpPr>
          <p:cNvPr id="3" name="Title 3">
            <a:extLst>
              <a:ext uri="{FF2B5EF4-FFF2-40B4-BE49-F238E27FC236}">
                <a16:creationId xmlns:a16="http://schemas.microsoft.com/office/drawing/2014/main" id="{B7662D0D-C4D1-6A59-7796-CF1D85DA50F2}"/>
              </a:ext>
            </a:extLst>
          </p:cNvPr>
          <p:cNvSpPr txBox="1">
            <a:spLocks/>
          </p:cNvSpPr>
          <p:nvPr/>
        </p:nvSpPr>
        <p:spPr>
          <a:xfrm>
            <a:off x="6797077" y="2058631"/>
            <a:ext cx="5076872" cy="97180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300" dirty="0">
                <a:solidFill>
                  <a:srgbClr val="86E6CD"/>
                </a:solidFill>
              </a:rPr>
              <a:t>Successful corporate leadership needs to benefit from diversity </a:t>
            </a:r>
            <a:br>
              <a:rPr lang="en-US" sz="2300" dirty="0">
                <a:solidFill>
                  <a:srgbClr val="86E6CD"/>
                </a:solidFill>
              </a:rPr>
            </a:br>
            <a:r>
              <a:rPr lang="en-US" sz="2300" dirty="0">
                <a:solidFill>
                  <a:srgbClr val="86E6CD"/>
                </a:solidFill>
              </a:rPr>
              <a:t>of thought and improve </a:t>
            </a:r>
            <a:br>
              <a:rPr lang="en-US" sz="2300" dirty="0">
                <a:solidFill>
                  <a:srgbClr val="86E6CD"/>
                </a:solidFill>
              </a:rPr>
            </a:br>
            <a:r>
              <a:rPr lang="en-US" sz="2300" dirty="0">
                <a:solidFill>
                  <a:srgbClr val="86E6CD"/>
                </a:solidFill>
              </a:rPr>
              <a:t>decision-making.</a:t>
            </a:r>
          </a:p>
          <a:p>
            <a:pPr algn="ctr">
              <a:lnSpc>
                <a:spcPct val="100000"/>
              </a:lnSpc>
            </a:pPr>
            <a:endParaRPr lang="en-US" sz="2800" dirty="0">
              <a:solidFill>
                <a:srgbClr val="86E6CD"/>
              </a:solidFill>
            </a:endParaRPr>
          </a:p>
          <a:p>
            <a:pPr algn="ctr">
              <a:lnSpc>
                <a:spcPct val="100000"/>
              </a:lnSpc>
            </a:pPr>
            <a:endParaRPr lang="en-US" sz="2800" dirty="0">
              <a:solidFill>
                <a:srgbClr val="86E6CD"/>
              </a:solidFill>
            </a:endParaRPr>
          </a:p>
          <a:p>
            <a:pPr algn="ctr">
              <a:lnSpc>
                <a:spcPct val="100000"/>
              </a:lnSpc>
            </a:pPr>
            <a:endParaRPr lang="en-US" sz="2800" dirty="0">
              <a:solidFill>
                <a:srgbClr val="86E6CD"/>
              </a:solidFill>
            </a:endParaRPr>
          </a:p>
          <a:p>
            <a:pPr algn="ctr">
              <a:lnSpc>
                <a:spcPct val="100000"/>
              </a:lnSpc>
            </a:pPr>
            <a:endParaRPr lang="en-US" sz="2800" dirty="0">
              <a:solidFill>
                <a:srgbClr val="B9A46D"/>
              </a:solidFill>
            </a:endParaRPr>
          </a:p>
        </p:txBody>
      </p:sp>
      <p:sp>
        <p:nvSpPr>
          <p:cNvPr id="5" name="TextBox 4">
            <a:extLst>
              <a:ext uri="{FF2B5EF4-FFF2-40B4-BE49-F238E27FC236}">
                <a16:creationId xmlns:a16="http://schemas.microsoft.com/office/drawing/2014/main" id="{787F4260-0A98-C11E-F75F-455DE46FE668}"/>
              </a:ext>
            </a:extLst>
          </p:cNvPr>
          <p:cNvSpPr txBox="1"/>
          <p:nvPr/>
        </p:nvSpPr>
        <p:spPr>
          <a:xfrm>
            <a:off x="4931353" y="7763938"/>
            <a:ext cx="2329294" cy="613245"/>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solidFill>
                <a:effectLst/>
                <a:uLnTx/>
                <a:uFillTx/>
                <a:latin typeface="BIG CASLON MEDIUM" panose="02000603090000020003" pitchFamily="2" charset="-79"/>
                <a:cs typeface="BIG CASLON MEDIUM" panose="02000603090000020003" pitchFamily="2" charset="-79"/>
                <a:sym typeface="Arial"/>
              </a:rPr>
              <a:t>Institute of Directors (IOD,2019)</a:t>
            </a:r>
            <a:endParaRPr kumimoji="0" lang="en-US" sz="1600" b="1" u="none" strike="noStrike" kern="1200" cap="none" spc="0" normalizeH="0" baseline="0" noProof="0" dirty="0" err="1">
              <a:ln>
                <a:noFill/>
              </a:ln>
              <a:solidFill>
                <a:schemeClr val="bg1"/>
              </a:solidFill>
              <a:effectLst/>
              <a:uLnTx/>
              <a:uFillTx/>
              <a:latin typeface="BIG CASLON MEDIUM" panose="02000603090000020003" pitchFamily="2" charset="-79"/>
              <a:cs typeface="BIG CASLON MEDIUM" panose="02000603090000020003" pitchFamily="2" charset="-79"/>
            </a:endParaRPr>
          </a:p>
        </p:txBody>
      </p:sp>
      <p:sp>
        <p:nvSpPr>
          <p:cNvPr id="6" name="TextBox 5">
            <a:extLst>
              <a:ext uri="{FF2B5EF4-FFF2-40B4-BE49-F238E27FC236}">
                <a16:creationId xmlns:a16="http://schemas.microsoft.com/office/drawing/2014/main" id="{ED137F25-155D-BA0C-66E8-150414D7B134}"/>
              </a:ext>
            </a:extLst>
          </p:cNvPr>
          <p:cNvSpPr txBox="1"/>
          <p:nvPr/>
        </p:nvSpPr>
        <p:spPr>
          <a:xfrm>
            <a:off x="6931015" y="2615628"/>
            <a:ext cx="4677889" cy="971804"/>
          </a:xfrm>
          <a:prstGeom prst="rect">
            <a:avLst/>
          </a:prstGeom>
          <a:noFill/>
        </p:spPr>
        <p:txBody>
          <a:bodyPr wrap="square" lIns="0" tIns="0" rIns="0" bIns="0" rtlCol="0">
            <a:spAutoFit/>
          </a:bodyPr>
          <a:lstStyle/>
          <a:p>
            <a:pPr marL="0" marR="0" indent="0"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Sir John Parker Review-A Report into the </a:t>
            </a:r>
            <a:br>
              <a:rPr kumimoji="0" lang="en-GB" sz="16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br>
            <a:r>
              <a:rPr kumimoji="0" lang="en-GB" sz="16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Ethnic Diversity of UK Boards (2017)</a:t>
            </a:r>
          </a:p>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600" b="1" u="none" strike="noStrike" kern="0" cap="none" spc="0" normalizeH="0" baseline="0" noProof="0" dirty="0">
              <a:ln>
                <a:noFill/>
              </a:ln>
              <a:solidFill>
                <a:schemeClr val="bg1"/>
              </a:solidFill>
              <a:effectLst/>
              <a:uLnTx/>
              <a:uFillTx/>
              <a:latin typeface="BIG CASLON MEDIUM" panose="02000603090000020003" pitchFamily="2" charset="-79"/>
              <a:cs typeface="BIG CASLON MEDIUM" panose="02000603090000020003" pitchFamily="2" charset="-79"/>
              <a:sym typeface="Arial"/>
            </a:endParaRPr>
          </a:p>
        </p:txBody>
      </p:sp>
      <p:sp>
        <p:nvSpPr>
          <p:cNvPr id="9" name="Title 3">
            <a:extLst>
              <a:ext uri="{FF2B5EF4-FFF2-40B4-BE49-F238E27FC236}">
                <a16:creationId xmlns:a16="http://schemas.microsoft.com/office/drawing/2014/main" id="{C9B3B2D0-362A-8E3A-4D12-C7678B52338A}"/>
              </a:ext>
            </a:extLst>
          </p:cNvPr>
          <p:cNvSpPr txBox="1">
            <a:spLocks/>
          </p:cNvSpPr>
          <p:nvPr/>
        </p:nvSpPr>
        <p:spPr>
          <a:xfrm>
            <a:off x="6797077" y="4886284"/>
            <a:ext cx="4152463" cy="97180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300" dirty="0">
                <a:solidFill>
                  <a:srgbClr val="86E6CD"/>
                </a:solidFill>
              </a:rPr>
              <a:t>Supplier diversity should not be limited to a series </a:t>
            </a:r>
            <a:br>
              <a:rPr lang="en-US" sz="2300" dirty="0">
                <a:solidFill>
                  <a:srgbClr val="86E6CD"/>
                </a:solidFill>
              </a:rPr>
            </a:br>
            <a:r>
              <a:rPr lang="en-US" sz="2300" dirty="0">
                <a:solidFill>
                  <a:srgbClr val="86E6CD"/>
                </a:solidFill>
              </a:rPr>
              <a:t>of short-term strategic sourcing events.</a:t>
            </a:r>
          </a:p>
          <a:p>
            <a:pPr algn="ctr">
              <a:lnSpc>
                <a:spcPct val="100000"/>
              </a:lnSpc>
            </a:pPr>
            <a:endParaRPr lang="en-US" sz="2800" dirty="0">
              <a:solidFill>
                <a:srgbClr val="86E6CD"/>
              </a:solidFill>
            </a:endParaRPr>
          </a:p>
          <a:p>
            <a:pPr algn="ctr">
              <a:lnSpc>
                <a:spcPct val="100000"/>
              </a:lnSpc>
            </a:pPr>
            <a:endParaRPr lang="en-US" sz="2800" dirty="0">
              <a:solidFill>
                <a:srgbClr val="86E6CD"/>
              </a:solidFill>
            </a:endParaRPr>
          </a:p>
          <a:p>
            <a:pPr algn="ctr">
              <a:lnSpc>
                <a:spcPct val="100000"/>
              </a:lnSpc>
            </a:pPr>
            <a:endParaRPr lang="en-US" sz="2800" dirty="0">
              <a:solidFill>
                <a:srgbClr val="B9A46D"/>
              </a:solidFill>
            </a:endParaRPr>
          </a:p>
        </p:txBody>
      </p:sp>
      <p:sp>
        <p:nvSpPr>
          <p:cNvPr id="10" name="TextBox 9">
            <a:extLst>
              <a:ext uri="{FF2B5EF4-FFF2-40B4-BE49-F238E27FC236}">
                <a16:creationId xmlns:a16="http://schemas.microsoft.com/office/drawing/2014/main" id="{0296E7F4-8D6D-85C1-6D58-D2D31F6DD4DE}"/>
              </a:ext>
            </a:extLst>
          </p:cNvPr>
          <p:cNvSpPr txBox="1"/>
          <p:nvPr/>
        </p:nvSpPr>
        <p:spPr>
          <a:xfrm>
            <a:off x="6931015" y="5588866"/>
            <a:ext cx="4808995" cy="293157"/>
          </a:xfrm>
          <a:prstGeom prst="rect">
            <a:avLst/>
          </a:prstGeom>
          <a:noFill/>
        </p:spPr>
        <p:txBody>
          <a:bodyPr wrap="square" lIns="0" tIns="0" rIns="0" bIns="0" rtlCol="0">
            <a:spAutoFit/>
          </a:bodyPr>
          <a:lstStyle/>
          <a:p>
            <a:pPr marL="0" marR="0" indent="0"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 Bain &amp; Co, 2021) </a:t>
            </a:r>
          </a:p>
        </p:txBody>
      </p:sp>
    </p:spTree>
    <p:extLst>
      <p:ext uri="{BB962C8B-B14F-4D97-AF65-F5344CB8AC3E}">
        <p14:creationId xmlns:p14="http://schemas.microsoft.com/office/powerpoint/2010/main" val="2217147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10000"/>
          </a:schemeClr>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D2D8564-FE8C-47D2-0D56-3ED26769E229}"/>
              </a:ext>
            </a:extLst>
          </p:cNvPr>
          <p:cNvSpPr txBox="1">
            <a:spLocks/>
          </p:cNvSpPr>
          <p:nvPr/>
        </p:nvSpPr>
        <p:spPr>
          <a:xfrm>
            <a:off x="238214" y="-98610"/>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RECOMMENDATION 21: EMBED </a:t>
            </a:r>
          </a:p>
        </p:txBody>
      </p:sp>
      <p:sp>
        <p:nvSpPr>
          <p:cNvPr id="4" name="Google Shape;118;g13c822bde9e_0_29">
            <a:extLst>
              <a:ext uri="{FF2B5EF4-FFF2-40B4-BE49-F238E27FC236}">
                <a16:creationId xmlns:a16="http://schemas.microsoft.com/office/drawing/2014/main" id="{E545A71C-9FDA-88A0-DC6B-5565D2968115}"/>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grpSp>
        <p:nvGrpSpPr>
          <p:cNvPr id="27" name="Group 26">
            <a:extLst>
              <a:ext uri="{FF2B5EF4-FFF2-40B4-BE49-F238E27FC236}">
                <a16:creationId xmlns:a16="http://schemas.microsoft.com/office/drawing/2014/main" id="{0A43B476-EE74-9D36-C527-848604208488}"/>
              </a:ext>
            </a:extLst>
          </p:cNvPr>
          <p:cNvGrpSpPr/>
          <p:nvPr/>
        </p:nvGrpSpPr>
        <p:grpSpPr>
          <a:xfrm>
            <a:off x="3012879" y="2463944"/>
            <a:ext cx="6139737" cy="4309727"/>
            <a:chOff x="3438208" y="1472191"/>
            <a:chExt cx="6857999" cy="4385686"/>
          </a:xfrm>
        </p:grpSpPr>
        <p:pic>
          <p:nvPicPr>
            <p:cNvPr id="11" name="Picture 10" descr="A group of men sitting at a table&#10;&#10;Description automatically generated with medium confidence">
              <a:extLst>
                <a:ext uri="{FF2B5EF4-FFF2-40B4-BE49-F238E27FC236}">
                  <a16:creationId xmlns:a16="http://schemas.microsoft.com/office/drawing/2014/main" id="{9BB9A0B7-5CD3-A06D-7803-286365BD42F8}"/>
                </a:ext>
              </a:extLst>
            </p:cNvPr>
            <p:cNvPicPr>
              <a:picLocks noChangeAspect="1"/>
            </p:cNvPicPr>
            <p:nvPr/>
          </p:nvPicPr>
          <p:blipFill>
            <a:blip r:embed="rId2" r:link="rId3"/>
            <a:stretch>
              <a:fillRect/>
            </a:stretch>
          </p:blipFill>
          <p:spPr>
            <a:xfrm>
              <a:off x="3968336" y="2091069"/>
              <a:ext cx="5619752" cy="3289933"/>
            </a:xfrm>
            <a:prstGeom prst="rect">
              <a:avLst/>
            </a:prstGeom>
          </p:spPr>
        </p:pic>
        <p:pic>
          <p:nvPicPr>
            <p:cNvPr id="21" name="Picture 20">
              <a:extLst>
                <a:ext uri="{FF2B5EF4-FFF2-40B4-BE49-F238E27FC236}">
                  <a16:creationId xmlns:a16="http://schemas.microsoft.com/office/drawing/2014/main" id="{9C4FD434-4693-C3B5-C98E-F426A6F9DE0A}"/>
                </a:ext>
              </a:extLst>
            </p:cNvPr>
            <p:cNvPicPr>
              <a:picLocks noChangeAspect="1"/>
            </p:cNvPicPr>
            <p:nvPr/>
          </p:nvPicPr>
          <p:blipFill>
            <a:blip r:embed="rId4" r:link="rId5"/>
            <a:srcRect/>
            <a:stretch>
              <a:fillRect/>
            </a:stretch>
          </p:blipFill>
          <p:spPr>
            <a:xfrm rot="5400000">
              <a:off x="4674365" y="236034"/>
              <a:ext cx="4385686" cy="6857999"/>
            </a:xfrm>
            <a:prstGeom prst="rect">
              <a:avLst/>
            </a:prstGeom>
          </p:spPr>
        </p:pic>
      </p:grpSp>
      <p:sp>
        <p:nvSpPr>
          <p:cNvPr id="23" name="Title 3">
            <a:extLst>
              <a:ext uri="{FF2B5EF4-FFF2-40B4-BE49-F238E27FC236}">
                <a16:creationId xmlns:a16="http://schemas.microsoft.com/office/drawing/2014/main" id="{1858307B-E750-EF1B-3FC3-6388D8E56680}"/>
              </a:ext>
            </a:extLst>
          </p:cNvPr>
          <p:cNvSpPr txBox="1">
            <a:spLocks/>
          </p:cNvSpPr>
          <p:nvPr/>
        </p:nvSpPr>
        <p:spPr>
          <a:xfrm>
            <a:off x="238214" y="730485"/>
            <a:ext cx="6462624" cy="117342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spc="0" dirty="0">
                <a:solidFill>
                  <a:srgbClr val="B9A46D"/>
                </a:solidFill>
                <a:latin typeface="Montserrat SemiBold" pitchFamily="2" charset="77"/>
              </a:rPr>
              <a:t>Group Dynamics (Decision making) </a:t>
            </a:r>
            <a:br>
              <a:rPr lang="en-US" sz="1600" spc="0" dirty="0">
                <a:solidFill>
                  <a:srgbClr val="B9A46D"/>
                </a:solidFill>
                <a:latin typeface="Montserrat SemiBold" pitchFamily="2" charset="77"/>
              </a:rPr>
            </a:br>
            <a:r>
              <a:rPr lang="en-US" sz="1600" spc="0" dirty="0">
                <a:solidFill>
                  <a:srgbClr val="B9A46D"/>
                </a:solidFill>
                <a:latin typeface="Montserrat SemiBold" pitchFamily="2" charset="77"/>
              </a:rPr>
              <a:t>Boardroom – Recruitment – Promotion – Procurement </a:t>
            </a:r>
            <a:endParaRPr lang="en-US" sz="1600" spc="0" dirty="0">
              <a:solidFill>
                <a:schemeClr val="bg1"/>
              </a:solidFill>
              <a:latin typeface="Montserrat SemiBold" pitchFamily="2" charset="77"/>
            </a:endParaRPr>
          </a:p>
        </p:txBody>
      </p:sp>
      <p:sp>
        <p:nvSpPr>
          <p:cNvPr id="24" name="Rectangle 23">
            <a:extLst>
              <a:ext uri="{FF2B5EF4-FFF2-40B4-BE49-F238E27FC236}">
                <a16:creationId xmlns:a16="http://schemas.microsoft.com/office/drawing/2014/main" id="{60292A73-28EC-6A1E-1E25-67EB4D73D71F}"/>
              </a:ext>
            </a:extLst>
          </p:cNvPr>
          <p:cNvSpPr/>
          <p:nvPr/>
        </p:nvSpPr>
        <p:spPr>
          <a:xfrm>
            <a:off x="12275820" y="1333833"/>
            <a:ext cx="1789611" cy="454521"/>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9019978B-40D5-F929-51AC-D001EC780614}"/>
              </a:ext>
            </a:extLst>
          </p:cNvPr>
          <p:cNvSpPr txBox="1">
            <a:spLocks/>
          </p:cNvSpPr>
          <p:nvPr/>
        </p:nvSpPr>
        <p:spPr>
          <a:xfrm>
            <a:off x="12501811" y="1361443"/>
            <a:ext cx="3952772"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000" spc="0" dirty="0">
                <a:solidFill>
                  <a:srgbClr val="000000"/>
                </a:solidFill>
                <a:latin typeface="Montserrat SemiBold" pitchFamily="2" charset="77"/>
              </a:rPr>
              <a:t>PILLAR 3</a:t>
            </a:r>
          </a:p>
          <a:p>
            <a:pPr>
              <a:lnSpc>
                <a:spcPct val="100000"/>
              </a:lnSpc>
            </a:pPr>
            <a:endParaRPr lang="en-US" sz="1200" spc="0" dirty="0">
              <a:solidFill>
                <a:schemeClr val="bg1"/>
              </a:solidFill>
              <a:latin typeface="Montserrat SemiBold" pitchFamily="2" charset="77"/>
            </a:endParaRPr>
          </a:p>
        </p:txBody>
      </p:sp>
      <p:sp>
        <p:nvSpPr>
          <p:cNvPr id="26" name="Title 3">
            <a:extLst>
              <a:ext uri="{FF2B5EF4-FFF2-40B4-BE49-F238E27FC236}">
                <a16:creationId xmlns:a16="http://schemas.microsoft.com/office/drawing/2014/main" id="{1691CECD-6C67-8F1C-4ABF-666BE90D6179}"/>
              </a:ext>
            </a:extLst>
          </p:cNvPr>
          <p:cNvSpPr txBox="1">
            <a:spLocks/>
          </p:cNvSpPr>
          <p:nvPr/>
        </p:nvSpPr>
        <p:spPr>
          <a:xfrm>
            <a:off x="243861" y="1347805"/>
            <a:ext cx="4899004" cy="75694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chemeClr val="bg1"/>
                </a:solidFill>
                <a:latin typeface="Montserrat SemiBold" pitchFamily="2" charset="77"/>
              </a:rPr>
              <a:t>EMBED true change by appointing external panel advisers to offer wise counsel (external diversity Non-executives)</a:t>
            </a:r>
          </a:p>
          <a:p>
            <a:pPr>
              <a:lnSpc>
                <a:spcPct val="100000"/>
              </a:lnSpc>
            </a:pPr>
            <a:endParaRPr lang="en-US" sz="1600" spc="0" dirty="0">
              <a:solidFill>
                <a:srgbClr val="B9A46D"/>
              </a:solidFill>
              <a:latin typeface="Montserrat SemiBold" pitchFamily="2" charset="77"/>
            </a:endParaRPr>
          </a:p>
        </p:txBody>
      </p:sp>
      <p:sp>
        <p:nvSpPr>
          <p:cNvPr id="28" name="Title 3">
            <a:extLst>
              <a:ext uri="{FF2B5EF4-FFF2-40B4-BE49-F238E27FC236}">
                <a16:creationId xmlns:a16="http://schemas.microsoft.com/office/drawing/2014/main" id="{CC0BB929-B149-7E63-DD06-9EEE8A1DBBE0}"/>
              </a:ext>
            </a:extLst>
          </p:cNvPr>
          <p:cNvSpPr txBox="1">
            <a:spLocks/>
          </p:cNvSpPr>
          <p:nvPr/>
        </p:nvSpPr>
        <p:spPr>
          <a:xfrm>
            <a:off x="356249" y="5151018"/>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200" spc="0" dirty="0">
                <a:solidFill>
                  <a:srgbClr val="B9A46D"/>
                </a:solidFill>
                <a:latin typeface="Montserrat SemiBold" pitchFamily="2" charset="77"/>
              </a:rPr>
              <a:t>MR. PERCEPTION BIAS </a:t>
            </a:r>
            <a:r>
              <a:rPr lang="en-US" sz="900" spc="0" dirty="0">
                <a:solidFill>
                  <a:schemeClr val="bg1"/>
                </a:solidFill>
                <a:latin typeface="Montserrat SemiBold" pitchFamily="2" charset="77"/>
              </a:rPr>
              <a:t>EMBED true change by appointing external panel advisers to offer wise counsel (external diversity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Non-executives)</a:t>
            </a:r>
          </a:p>
          <a:p>
            <a:pPr>
              <a:lnSpc>
                <a:spcPct val="100000"/>
              </a:lnSpc>
            </a:pPr>
            <a:endParaRPr lang="en-US" sz="1600" spc="0" dirty="0">
              <a:solidFill>
                <a:srgbClr val="B9A46D"/>
              </a:solidFill>
              <a:latin typeface="Montserrat SemiBold" pitchFamily="2" charset="77"/>
            </a:endParaRPr>
          </a:p>
        </p:txBody>
      </p:sp>
      <p:pic>
        <p:nvPicPr>
          <p:cNvPr id="32" name="Picture 31">
            <a:extLst>
              <a:ext uri="{FF2B5EF4-FFF2-40B4-BE49-F238E27FC236}">
                <a16:creationId xmlns:a16="http://schemas.microsoft.com/office/drawing/2014/main" id="{BF35FAEB-CD34-7173-EE8F-14098B8E9D17}"/>
              </a:ext>
            </a:extLst>
          </p:cNvPr>
          <p:cNvPicPr>
            <a:picLocks noChangeAspect="1"/>
          </p:cNvPicPr>
          <p:nvPr/>
        </p:nvPicPr>
        <p:blipFill>
          <a:blip r:embed="rId6"/>
          <a:stretch>
            <a:fillRect/>
          </a:stretch>
        </p:blipFill>
        <p:spPr>
          <a:xfrm rot="6276089">
            <a:off x="2410383" y="4181109"/>
            <a:ext cx="1231496" cy="1102917"/>
          </a:xfrm>
          <a:prstGeom prst="rect">
            <a:avLst/>
          </a:prstGeom>
        </p:spPr>
      </p:pic>
      <p:sp>
        <p:nvSpPr>
          <p:cNvPr id="35" name="Title 3">
            <a:extLst>
              <a:ext uri="{FF2B5EF4-FFF2-40B4-BE49-F238E27FC236}">
                <a16:creationId xmlns:a16="http://schemas.microsoft.com/office/drawing/2014/main" id="{EA9EED87-A684-4492-D834-289B0608D1D3}"/>
              </a:ext>
            </a:extLst>
          </p:cNvPr>
          <p:cNvSpPr txBox="1">
            <a:spLocks/>
          </p:cNvSpPr>
          <p:nvPr/>
        </p:nvSpPr>
        <p:spPr>
          <a:xfrm>
            <a:off x="413191" y="3562231"/>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200" spc="0" dirty="0">
                <a:solidFill>
                  <a:srgbClr val="B9A46D"/>
                </a:solidFill>
                <a:latin typeface="Montserrat SemiBold" pitchFamily="2" charset="77"/>
              </a:rPr>
              <a:t>MR. CLAN CULTURE</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A pattern of shared assumptions, learned by a group (Schein, 2010)</a:t>
            </a:r>
            <a:endParaRPr lang="en-US" sz="1600" spc="0" dirty="0">
              <a:solidFill>
                <a:srgbClr val="B9A46D"/>
              </a:solidFill>
              <a:latin typeface="Montserrat SemiBold" pitchFamily="2" charset="77"/>
            </a:endParaRPr>
          </a:p>
        </p:txBody>
      </p:sp>
      <p:sp>
        <p:nvSpPr>
          <p:cNvPr id="37" name="Title 3">
            <a:extLst>
              <a:ext uri="{FF2B5EF4-FFF2-40B4-BE49-F238E27FC236}">
                <a16:creationId xmlns:a16="http://schemas.microsoft.com/office/drawing/2014/main" id="{B226F4AE-647E-4916-6A29-9496BDA4C034}"/>
              </a:ext>
            </a:extLst>
          </p:cNvPr>
          <p:cNvSpPr txBox="1">
            <a:spLocks/>
          </p:cNvSpPr>
          <p:nvPr/>
        </p:nvSpPr>
        <p:spPr>
          <a:xfrm>
            <a:off x="862237" y="2212962"/>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200" spc="0" dirty="0">
                <a:solidFill>
                  <a:srgbClr val="B9A46D"/>
                </a:solidFill>
                <a:latin typeface="Montserrat SemiBold" pitchFamily="2" charset="77"/>
              </a:rPr>
              <a:t>MR. HORN EFFECT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When we hold a negative predisposition, belief,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or mindset, that affects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our judgments</a:t>
            </a:r>
            <a:endParaRPr lang="en-US" sz="1600" spc="0" dirty="0">
              <a:solidFill>
                <a:srgbClr val="B9A46D"/>
              </a:solidFill>
              <a:latin typeface="Montserrat SemiBold" pitchFamily="2" charset="77"/>
            </a:endParaRPr>
          </a:p>
        </p:txBody>
      </p:sp>
      <p:pic>
        <p:nvPicPr>
          <p:cNvPr id="38" name="Picture 37">
            <a:extLst>
              <a:ext uri="{FF2B5EF4-FFF2-40B4-BE49-F238E27FC236}">
                <a16:creationId xmlns:a16="http://schemas.microsoft.com/office/drawing/2014/main" id="{AA7758A1-6063-531E-3DD1-7F0D198E9D64}"/>
              </a:ext>
            </a:extLst>
          </p:cNvPr>
          <p:cNvPicPr>
            <a:picLocks noChangeAspect="1"/>
          </p:cNvPicPr>
          <p:nvPr/>
        </p:nvPicPr>
        <p:blipFill>
          <a:blip r:embed="rId7"/>
          <a:stretch>
            <a:fillRect/>
          </a:stretch>
        </p:blipFill>
        <p:spPr>
          <a:xfrm rot="3164372">
            <a:off x="2789787" y="2674118"/>
            <a:ext cx="2579980" cy="1126887"/>
          </a:xfrm>
          <a:prstGeom prst="rect">
            <a:avLst/>
          </a:prstGeom>
        </p:spPr>
      </p:pic>
      <p:pic>
        <p:nvPicPr>
          <p:cNvPr id="39" name="Picture 38">
            <a:extLst>
              <a:ext uri="{FF2B5EF4-FFF2-40B4-BE49-F238E27FC236}">
                <a16:creationId xmlns:a16="http://schemas.microsoft.com/office/drawing/2014/main" id="{5CFF3F4E-230A-5169-ECDB-740EC3427578}"/>
              </a:ext>
            </a:extLst>
          </p:cNvPr>
          <p:cNvPicPr>
            <a:picLocks noChangeAspect="1"/>
          </p:cNvPicPr>
          <p:nvPr/>
        </p:nvPicPr>
        <p:blipFill>
          <a:blip r:embed="rId7"/>
          <a:stretch>
            <a:fillRect/>
          </a:stretch>
        </p:blipFill>
        <p:spPr>
          <a:xfrm rot="1583479">
            <a:off x="2497552" y="3393583"/>
            <a:ext cx="2027199" cy="937532"/>
          </a:xfrm>
          <a:prstGeom prst="rect">
            <a:avLst/>
          </a:prstGeom>
        </p:spPr>
      </p:pic>
      <p:pic>
        <p:nvPicPr>
          <p:cNvPr id="40" name="Picture 39">
            <a:extLst>
              <a:ext uri="{FF2B5EF4-FFF2-40B4-BE49-F238E27FC236}">
                <a16:creationId xmlns:a16="http://schemas.microsoft.com/office/drawing/2014/main" id="{8EE58BD9-9723-ECD7-E70D-A7095D983B9F}"/>
              </a:ext>
            </a:extLst>
          </p:cNvPr>
          <p:cNvPicPr>
            <a:picLocks noChangeAspect="1"/>
          </p:cNvPicPr>
          <p:nvPr/>
        </p:nvPicPr>
        <p:blipFill>
          <a:blip r:embed="rId6"/>
          <a:stretch>
            <a:fillRect/>
          </a:stretch>
        </p:blipFill>
        <p:spPr>
          <a:xfrm rot="15323911" flipH="1">
            <a:off x="8433544" y="4165069"/>
            <a:ext cx="1231496" cy="1102917"/>
          </a:xfrm>
          <a:prstGeom prst="rect">
            <a:avLst/>
          </a:prstGeom>
        </p:spPr>
      </p:pic>
      <p:pic>
        <p:nvPicPr>
          <p:cNvPr id="41" name="Picture 40">
            <a:extLst>
              <a:ext uri="{FF2B5EF4-FFF2-40B4-BE49-F238E27FC236}">
                <a16:creationId xmlns:a16="http://schemas.microsoft.com/office/drawing/2014/main" id="{5CBAF23D-3662-0481-2EA2-BD4BD0631FCD}"/>
              </a:ext>
            </a:extLst>
          </p:cNvPr>
          <p:cNvPicPr>
            <a:picLocks noChangeAspect="1"/>
          </p:cNvPicPr>
          <p:nvPr/>
        </p:nvPicPr>
        <p:blipFill>
          <a:blip r:embed="rId7"/>
          <a:stretch>
            <a:fillRect/>
          </a:stretch>
        </p:blipFill>
        <p:spPr>
          <a:xfrm rot="18435628" flipH="1">
            <a:off x="6797271" y="2647785"/>
            <a:ext cx="2579980" cy="1126887"/>
          </a:xfrm>
          <a:prstGeom prst="rect">
            <a:avLst/>
          </a:prstGeom>
        </p:spPr>
      </p:pic>
      <p:pic>
        <p:nvPicPr>
          <p:cNvPr id="42" name="Picture 41">
            <a:extLst>
              <a:ext uri="{FF2B5EF4-FFF2-40B4-BE49-F238E27FC236}">
                <a16:creationId xmlns:a16="http://schemas.microsoft.com/office/drawing/2014/main" id="{30237267-E510-2B15-91A4-DAC0CDE5B098}"/>
              </a:ext>
            </a:extLst>
          </p:cNvPr>
          <p:cNvPicPr>
            <a:picLocks noChangeAspect="1"/>
          </p:cNvPicPr>
          <p:nvPr/>
        </p:nvPicPr>
        <p:blipFill>
          <a:blip r:embed="rId7"/>
          <a:stretch>
            <a:fillRect/>
          </a:stretch>
        </p:blipFill>
        <p:spPr>
          <a:xfrm rot="20016521" flipH="1">
            <a:off x="7529244" y="3393755"/>
            <a:ext cx="2146457" cy="937532"/>
          </a:xfrm>
          <a:prstGeom prst="rect">
            <a:avLst/>
          </a:prstGeom>
        </p:spPr>
      </p:pic>
      <p:sp>
        <p:nvSpPr>
          <p:cNvPr id="44" name="Title 3">
            <a:extLst>
              <a:ext uri="{FF2B5EF4-FFF2-40B4-BE49-F238E27FC236}">
                <a16:creationId xmlns:a16="http://schemas.microsoft.com/office/drawing/2014/main" id="{C37646B9-8828-1714-1F31-DB95355F6419}"/>
              </a:ext>
            </a:extLst>
          </p:cNvPr>
          <p:cNvSpPr txBox="1">
            <a:spLocks/>
          </p:cNvSpPr>
          <p:nvPr/>
        </p:nvSpPr>
        <p:spPr>
          <a:xfrm>
            <a:off x="9738167" y="5107742"/>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rgbClr val="B9A46D"/>
                </a:solidFill>
                <a:latin typeface="Montserrat SemiBold" pitchFamily="2" charset="77"/>
              </a:rPr>
              <a:t>MR. GROUP THINK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Individuals reach a consensus to avoid upsetting the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balance of the group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and avoid conflict</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(Irving Janis (1972)</a:t>
            </a:r>
            <a:endParaRPr lang="en-US" sz="1600" spc="0" dirty="0">
              <a:solidFill>
                <a:srgbClr val="B9A46D"/>
              </a:solidFill>
              <a:latin typeface="Montserrat SemiBold" pitchFamily="2" charset="77"/>
            </a:endParaRPr>
          </a:p>
        </p:txBody>
      </p:sp>
      <p:sp>
        <p:nvSpPr>
          <p:cNvPr id="45" name="Title 3">
            <a:extLst>
              <a:ext uri="{FF2B5EF4-FFF2-40B4-BE49-F238E27FC236}">
                <a16:creationId xmlns:a16="http://schemas.microsoft.com/office/drawing/2014/main" id="{7AA433F0-77A3-F7B9-B5B8-CEF816140EC0}"/>
              </a:ext>
            </a:extLst>
          </p:cNvPr>
          <p:cNvSpPr txBox="1">
            <a:spLocks/>
          </p:cNvSpPr>
          <p:nvPr/>
        </p:nvSpPr>
        <p:spPr>
          <a:xfrm>
            <a:off x="9767856" y="3564560"/>
            <a:ext cx="224137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rgbClr val="B9A46D"/>
                </a:solidFill>
                <a:latin typeface="Montserrat SemiBold" pitchFamily="2" charset="77"/>
              </a:rPr>
              <a:t>MR. CONFORMITY BIAS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When a person chooses to</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behave like others within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a group</a:t>
            </a:r>
            <a:endParaRPr lang="en-US" sz="1600" spc="0" dirty="0">
              <a:solidFill>
                <a:srgbClr val="B9A46D"/>
              </a:solidFill>
              <a:latin typeface="Montserrat SemiBold" pitchFamily="2" charset="77"/>
            </a:endParaRPr>
          </a:p>
        </p:txBody>
      </p:sp>
      <p:sp>
        <p:nvSpPr>
          <p:cNvPr id="46" name="Title 3">
            <a:extLst>
              <a:ext uri="{FF2B5EF4-FFF2-40B4-BE49-F238E27FC236}">
                <a16:creationId xmlns:a16="http://schemas.microsoft.com/office/drawing/2014/main" id="{27F4BC64-751F-1552-11F5-72A4836C3A7C}"/>
              </a:ext>
            </a:extLst>
          </p:cNvPr>
          <p:cNvSpPr txBox="1">
            <a:spLocks/>
          </p:cNvSpPr>
          <p:nvPr/>
        </p:nvSpPr>
        <p:spPr>
          <a:xfrm>
            <a:off x="9309589" y="2230696"/>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rgbClr val="B9A46D"/>
                </a:solidFill>
                <a:latin typeface="Montserrat SemiBold" pitchFamily="2" charset="77"/>
              </a:rPr>
              <a:t>MR. AFFINITY BIAS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When we seek out others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who look like us, have similar beliefs and/or interest </a:t>
            </a:r>
            <a:endParaRPr lang="en-US" sz="1600" spc="0" dirty="0">
              <a:solidFill>
                <a:srgbClr val="B9A46D"/>
              </a:solidFill>
              <a:latin typeface="Montserrat SemiBold" pitchFamily="2" charset="77"/>
            </a:endParaRPr>
          </a:p>
        </p:txBody>
      </p:sp>
    </p:spTree>
    <p:extLst>
      <p:ext uri="{BB962C8B-B14F-4D97-AF65-F5344CB8AC3E}">
        <p14:creationId xmlns:p14="http://schemas.microsoft.com/office/powerpoint/2010/main" val="988214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10000"/>
          </a:schemeClr>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D2D8564-FE8C-47D2-0D56-3ED26769E229}"/>
              </a:ext>
            </a:extLst>
          </p:cNvPr>
          <p:cNvSpPr txBox="1">
            <a:spLocks/>
          </p:cNvSpPr>
          <p:nvPr/>
        </p:nvSpPr>
        <p:spPr>
          <a:xfrm>
            <a:off x="238214" y="-98610"/>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RECOMMENDATION 21: EMBED </a:t>
            </a:r>
          </a:p>
        </p:txBody>
      </p:sp>
      <p:sp>
        <p:nvSpPr>
          <p:cNvPr id="4" name="Google Shape;118;g13c822bde9e_0_29">
            <a:extLst>
              <a:ext uri="{FF2B5EF4-FFF2-40B4-BE49-F238E27FC236}">
                <a16:creationId xmlns:a16="http://schemas.microsoft.com/office/drawing/2014/main" id="{E545A71C-9FDA-88A0-DC6B-5565D2968115}"/>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grpSp>
        <p:nvGrpSpPr>
          <p:cNvPr id="8" name="Group 7">
            <a:extLst>
              <a:ext uri="{FF2B5EF4-FFF2-40B4-BE49-F238E27FC236}">
                <a16:creationId xmlns:a16="http://schemas.microsoft.com/office/drawing/2014/main" id="{269997E5-F886-64C8-7F2E-D07F23CCE3BC}"/>
              </a:ext>
            </a:extLst>
          </p:cNvPr>
          <p:cNvGrpSpPr/>
          <p:nvPr/>
        </p:nvGrpSpPr>
        <p:grpSpPr>
          <a:xfrm>
            <a:off x="2039750" y="2162928"/>
            <a:ext cx="8396567" cy="4508151"/>
            <a:chOff x="1867297" y="2094480"/>
            <a:chExt cx="8384853" cy="4575636"/>
          </a:xfrm>
        </p:grpSpPr>
        <p:pic>
          <p:nvPicPr>
            <p:cNvPr id="5" name="Picture 4" descr="A picture containing monitor, picture frame&#10;&#10;Description automatically generated">
              <a:extLst>
                <a:ext uri="{FF2B5EF4-FFF2-40B4-BE49-F238E27FC236}">
                  <a16:creationId xmlns:a16="http://schemas.microsoft.com/office/drawing/2014/main" id="{5F809892-FA8E-74C7-C1FA-BA1827686891}"/>
                </a:ext>
              </a:extLst>
            </p:cNvPr>
            <p:cNvPicPr>
              <a:picLocks noChangeAspect="1"/>
            </p:cNvPicPr>
            <p:nvPr/>
          </p:nvPicPr>
          <p:blipFill>
            <a:blip r:embed="rId2" r:link="rId3"/>
            <a:stretch>
              <a:fillRect/>
            </a:stretch>
          </p:blipFill>
          <p:spPr>
            <a:xfrm>
              <a:off x="1867297" y="2094480"/>
              <a:ext cx="8384853" cy="4575636"/>
            </a:xfrm>
            <a:prstGeom prst="rect">
              <a:avLst/>
            </a:prstGeom>
          </p:spPr>
        </p:pic>
        <p:pic>
          <p:nvPicPr>
            <p:cNvPr id="11" name="Picture 10">
              <a:extLst>
                <a:ext uri="{FF2B5EF4-FFF2-40B4-BE49-F238E27FC236}">
                  <a16:creationId xmlns:a16="http://schemas.microsoft.com/office/drawing/2014/main" id="{9BB9A0B7-5CD3-A06D-7803-286365BD42F8}"/>
                </a:ext>
              </a:extLst>
            </p:cNvPr>
            <p:cNvPicPr>
              <a:picLocks noChangeAspect="1"/>
            </p:cNvPicPr>
            <p:nvPr/>
          </p:nvPicPr>
          <p:blipFill>
            <a:blip r:embed="rId4" r:link="rId5"/>
            <a:srcRect/>
            <a:stretch>
              <a:fillRect/>
            </a:stretch>
          </p:blipFill>
          <p:spPr>
            <a:xfrm>
              <a:off x="3467561" y="2676682"/>
              <a:ext cx="5161886" cy="3362435"/>
            </a:xfrm>
            <a:prstGeom prst="rect">
              <a:avLst/>
            </a:prstGeom>
          </p:spPr>
        </p:pic>
      </p:grpSp>
      <p:sp>
        <p:nvSpPr>
          <p:cNvPr id="23" name="Title 3">
            <a:extLst>
              <a:ext uri="{FF2B5EF4-FFF2-40B4-BE49-F238E27FC236}">
                <a16:creationId xmlns:a16="http://schemas.microsoft.com/office/drawing/2014/main" id="{1858307B-E750-EF1B-3FC3-6388D8E56680}"/>
              </a:ext>
            </a:extLst>
          </p:cNvPr>
          <p:cNvSpPr txBox="1">
            <a:spLocks/>
          </p:cNvSpPr>
          <p:nvPr/>
        </p:nvSpPr>
        <p:spPr>
          <a:xfrm>
            <a:off x="238214" y="730485"/>
            <a:ext cx="6462624" cy="117342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600" spc="0" dirty="0">
                <a:solidFill>
                  <a:srgbClr val="B9A46D"/>
                </a:solidFill>
                <a:latin typeface="Montserrat SemiBold" pitchFamily="2" charset="77"/>
              </a:rPr>
              <a:t>Group Dynamics (Decision making) </a:t>
            </a:r>
            <a:br>
              <a:rPr lang="en-US" sz="1600" spc="0" dirty="0">
                <a:solidFill>
                  <a:srgbClr val="B9A46D"/>
                </a:solidFill>
                <a:latin typeface="Montserrat SemiBold" pitchFamily="2" charset="77"/>
              </a:rPr>
            </a:br>
            <a:r>
              <a:rPr lang="en-US" sz="1600" spc="0" dirty="0">
                <a:solidFill>
                  <a:srgbClr val="B9A46D"/>
                </a:solidFill>
                <a:latin typeface="Montserrat SemiBold" pitchFamily="2" charset="77"/>
              </a:rPr>
              <a:t>Boardroom – Recruitment – Promotion – Procurement </a:t>
            </a:r>
            <a:endParaRPr lang="en-US" sz="1600" spc="0" dirty="0">
              <a:solidFill>
                <a:schemeClr val="bg1"/>
              </a:solidFill>
              <a:latin typeface="Montserrat SemiBold" pitchFamily="2" charset="77"/>
            </a:endParaRPr>
          </a:p>
        </p:txBody>
      </p:sp>
      <p:sp>
        <p:nvSpPr>
          <p:cNvPr id="24" name="Rectangle 23">
            <a:extLst>
              <a:ext uri="{FF2B5EF4-FFF2-40B4-BE49-F238E27FC236}">
                <a16:creationId xmlns:a16="http://schemas.microsoft.com/office/drawing/2014/main" id="{60292A73-28EC-6A1E-1E25-67EB4D73D71F}"/>
              </a:ext>
            </a:extLst>
          </p:cNvPr>
          <p:cNvSpPr/>
          <p:nvPr/>
        </p:nvSpPr>
        <p:spPr>
          <a:xfrm>
            <a:off x="12515850" y="1333833"/>
            <a:ext cx="1789611" cy="454521"/>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9019978B-40D5-F929-51AC-D001EC780614}"/>
              </a:ext>
            </a:extLst>
          </p:cNvPr>
          <p:cNvSpPr txBox="1">
            <a:spLocks/>
          </p:cNvSpPr>
          <p:nvPr/>
        </p:nvSpPr>
        <p:spPr>
          <a:xfrm>
            <a:off x="12741841" y="1361443"/>
            <a:ext cx="3952772"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000" spc="0" dirty="0">
                <a:solidFill>
                  <a:srgbClr val="000000"/>
                </a:solidFill>
                <a:latin typeface="Montserrat SemiBold" pitchFamily="2" charset="77"/>
              </a:rPr>
              <a:t>PILLAR 3</a:t>
            </a:r>
          </a:p>
          <a:p>
            <a:pPr>
              <a:lnSpc>
                <a:spcPct val="100000"/>
              </a:lnSpc>
            </a:pPr>
            <a:endParaRPr lang="en-US" sz="1200" spc="0" dirty="0">
              <a:solidFill>
                <a:schemeClr val="bg1"/>
              </a:solidFill>
              <a:latin typeface="Montserrat SemiBold" pitchFamily="2" charset="77"/>
            </a:endParaRPr>
          </a:p>
        </p:txBody>
      </p:sp>
      <p:sp>
        <p:nvSpPr>
          <p:cNvPr id="26" name="Title 3">
            <a:extLst>
              <a:ext uri="{FF2B5EF4-FFF2-40B4-BE49-F238E27FC236}">
                <a16:creationId xmlns:a16="http://schemas.microsoft.com/office/drawing/2014/main" id="{1691CECD-6C67-8F1C-4ABF-666BE90D6179}"/>
              </a:ext>
            </a:extLst>
          </p:cNvPr>
          <p:cNvSpPr txBox="1">
            <a:spLocks/>
          </p:cNvSpPr>
          <p:nvPr/>
        </p:nvSpPr>
        <p:spPr>
          <a:xfrm>
            <a:off x="229881" y="1347805"/>
            <a:ext cx="4899004" cy="75694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chemeClr val="bg1"/>
                </a:solidFill>
                <a:latin typeface="Montserrat SemiBold" pitchFamily="2" charset="77"/>
              </a:rPr>
              <a:t>EMBED true change by appointing external panel advisers to offer wise counsel (external diversity Non-executives)</a:t>
            </a:r>
          </a:p>
          <a:p>
            <a:pPr>
              <a:lnSpc>
                <a:spcPct val="100000"/>
              </a:lnSpc>
            </a:pPr>
            <a:endParaRPr lang="en-US" sz="1600" spc="0" dirty="0">
              <a:solidFill>
                <a:srgbClr val="B9A46D"/>
              </a:solidFill>
              <a:latin typeface="Montserrat SemiBold" pitchFamily="2" charset="77"/>
            </a:endParaRPr>
          </a:p>
        </p:txBody>
      </p:sp>
      <p:grpSp>
        <p:nvGrpSpPr>
          <p:cNvPr id="6" name="Group 5">
            <a:extLst>
              <a:ext uri="{FF2B5EF4-FFF2-40B4-BE49-F238E27FC236}">
                <a16:creationId xmlns:a16="http://schemas.microsoft.com/office/drawing/2014/main" id="{16919397-8AAB-D36A-1DA4-76A4DD303C9E}"/>
              </a:ext>
            </a:extLst>
          </p:cNvPr>
          <p:cNvGrpSpPr/>
          <p:nvPr/>
        </p:nvGrpSpPr>
        <p:grpSpPr>
          <a:xfrm>
            <a:off x="12601257" y="1690920"/>
            <a:ext cx="11652981" cy="4514290"/>
            <a:chOff x="356249" y="1690920"/>
            <a:chExt cx="11652981" cy="4514290"/>
          </a:xfrm>
        </p:grpSpPr>
        <p:sp>
          <p:nvSpPr>
            <p:cNvPr id="28" name="Title 3">
              <a:extLst>
                <a:ext uri="{FF2B5EF4-FFF2-40B4-BE49-F238E27FC236}">
                  <a16:creationId xmlns:a16="http://schemas.microsoft.com/office/drawing/2014/main" id="{CC0BB929-B149-7E63-DD06-9EEE8A1DBBE0}"/>
                </a:ext>
              </a:extLst>
            </p:cNvPr>
            <p:cNvSpPr txBox="1">
              <a:spLocks/>
            </p:cNvSpPr>
            <p:nvPr/>
          </p:nvSpPr>
          <p:spPr>
            <a:xfrm>
              <a:off x="356249" y="5151018"/>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200" spc="0" dirty="0">
                  <a:solidFill>
                    <a:srgbClr val="B9A46D"/>
                  </a:solidFill>
                  <a:latin typeface="Montserrat SemiBold" pitchFamily="2" charset="77"/>
                </a:rPr>
                <a:t>MR. PERCEPTION BIAS </a:t>
              </a:r>
              <a:r>
                <a:rPr lang="en-US" sz="900" spc="0" dirty="0">
                  <a:solidFill>
                    <a:schemeClr val="bg1"/>
                  </a:solidFill>
                  <a:latin typeface="Montserrat SemiBold" pitchFamily="2" charset="77"/>
                </a:rPr>
                <a:t>EMBED true change by appointing external panel advisers to offer wise counsel (external diversity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Non-executives)</a:t>
              </a:r>
            </a:p>
            <a:p>
              <a:pPr>
                <a:lnSpc>
                  <a:spcPct val="100000"/>
                </a:lnSpc>
              </a:pPr>
              <a:endParaRPr lang="en-US" sz="1600" spc="0" dirty="0">
                <a:solidFill>
                  <a:srgbClr val="B9A46D"/>
                </a:solidFill>
                <a:latin typeface="Montserrat SemiBold" pitchFamily="2" charset="77"/>
              </a:endParaRPr>
            </a:p>
          </p:txBody>
        </p:sp>
        <p:pic>
          <p:nvPicPr>
            <p:cNvPr id="32" name="Picture 31">
              <a:extLst>
                <a:ext uri="{FF2B5EF4-FFF2-40B4-BE49-F238E27FC236}">
                  <a16:creationId xmlns:a16="http://schemas.microsoft.com/office/drawing/2014/main" id="{BF35FAEB-CD34-7173-EE8F-14098B8E9D17}"/>
                </a:ext>
              </a:extLst>
            </p:cNvPr>
            <p:cNvPicPr>
              <a:picLocks noChangeAspect="1"/>
            </p:cNvPicPr>
            <p:nvPr/>
          </p:nvPicPr>
          <p:blipFill>
            <a:blip r:embed="rId6"/>
            <a:stretch>
              <a:fillRect/>
            </a:stretch>
          </p:blipFill>
          <p:spPr>
            <a:xfrm rot="6822660">
              <a:off x="2515274" y="4380363"/>
              <a:ext cx="1231496" cy="1102917"/>
            </a:xfrm>
            <a:prstGeom prst="rect">
              <a:avLst/>
            </a:prstGeom>
          </p:spPr>
        </p:pic>
        <p:sp>
          <p:nvSpPr>
            <p:cNvPr id="35" name="Title 3">
              <a:extLst>
                <a:ext uri="{FF2B5EF4-FFF2-40B4-BE49-F238E27FC236}">
                  <a16:creationId xmlns:a16="http://schemas.microsoft.com/office/drawing/2014/main" id="{EA9EED87-A684-4492-D834-289B0608D1D3}"/>
                </a:ext>
              </a:extLst>
            </p:cNvPr>
            <p:cNvSpPr txBox="1">
              <a:spLocks/>
            </p:cNvSpPr>
            <p:nvPr/>
          </p:nvSpPr>
          <p:spPr>
            <a:xfrm>
              <a:off x="413191" y="3562231"/>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200" spc="0" dirty="0">
                  <a:solidFill>
                    <a:srgbClr val="B9A46D"/>
                  </a:solidFill>
                  <a:latin typeface="Montserrat SemiBold" pitchFamily="2" charset="77"/>
                </a:rPr>
                <a:t>MR. CLAN CULTURE</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A pattern of shared assumptions, learned by a group (Schein, 2010)</a:t>
              </a:r>
              <a:endParaRPr lang="en-US" sz="1600" spc="0" dirty="0">
                <a:solidFill>
                  <a:srgbClr val="B9A46D"/>
                </a:solidFill>
                <a:latin typeface="Montserrat SemiBold" pitchFamily="2" charset="77"/>
              </a:endParaRPr>
            </a:p>
          </p:txBody>
        </p:sp>
        <p:sp>
          <p:nvSpPr>
            <p:cNvPr id="37" name="Title 3">
              <a:extLst>
                <a:ext uri="{FF2B5EF4-FFF2-40B4-BE49-F238E27FC236}">
                  <a16:creationId xmlns:a16="http://schemas.microsoft.com/office/drawing/2014/main" id="{B226F4AE-647E-4916-6A29-9496BDA4C034}"/>
                </a:ext>
              </a:extLst>
            </p:cNvPr>
            <p:cNvSpPr txBox="1">
              <a:spLocks/>
            </p:cNvSpPr>
            <p:nvPr/>
          </p:nvSpPr>
          <p:spPr>
            <a:xfrm>
              <a:off x="862237" y="2212962"/>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200" spc="0" dirty="0">
                  <a:solidFill>
                    <a:srgbClr val="B9A46D"/>
                  </a:solidFill>
                  <a:latin typeface="Montserrat SemiBold" pitchFamily="2" charset="77"/>
                </a:rPr>
                <a:t>MR. HORN EFFECT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When we hold a negative predisposition, belief,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or mindset, that affects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our judgments</a:t>
              </a:r>
              <a:endParaRPr lang="en-US" sz="1600" spc="0" dirty="0">
                <a:solidFill>
                  <a:srgbClr val="B9A46D"/>
                </a:solidFill>
                <a:latin typeface="Montserrat SemiBold" pitchFamily="2" charset="77"/>
              </a:endParaRPr>
            </a:p>
          </p:txBody>
        </p:sp>
        <p:pic>
          <p:nvPicPr>
            <p:cNvPr id="39" name="Picture 38">
              <a:extLst>
                <a:ext uri="{FF2B5EF4-FFF2-40B4-BE49-F238E27FC236}">
                  <a16:creationId xmlns:a16="http://schemas.microsoft.com/office/drawing/2014/main" id="{5CFF3F4E-230A-5169-ECDB-740EC3427578}"/>
                </a:ext>
              </a:extLst>
            </p:cNvPr>
            <p:cNvPicPr>
              <a:picLocks noChangeAspect="1"/>
            </p:cNvPicPr>
            <p:nvPr/>
          </p:nvPicPr>
          <p:blipFill>
            <a:blip r:embed="rId7"/>
            <a:stretch>
              <a:fillRect/>
            </a:stretch>
          </p:blipFill>
          <p:spPr>
            <a:xfrm rot="1798362">
              <a:off x="2491337" y="3486348"/>
              <a:ext cx="2146457" cy="937532"/>
            </a:xfrm>
            <a:prstGeom prst="rect">
              <a:avLst/>
            </a:prstGeom>
          </p:spPr>
        </p:pic>
        <p:pic>
          <p:nvPicPr>
            <p:cNvPr id="40" name="Picture 39">
              <a:extLst>
                <a:ext uri="{FF2B5EF4-FFF2-40B4-BE49-F238E27FC236}">
                  <a16:creationId xmlns:a16="http://schemas.microsoft.com/office/drawing/2014/main" id="{8EE58BD9-9723-ECD7-E70D-A7095D983B9F}"/>
                </a:ext>
              </a:extLst>
            </p:cNvPr>
            <p:cNvPicPr>
              <a:picLocks noChangeAspect="1"/>
            </p:cNvPicPr>
            <p:nvPr/>
          </p:nvPicPr>
          <p:blipFill>
            <a:blip r:embed="rId6"/>
            <a:stretch>
              <a:fillRect/>
            </a:stretch>
          </p:blipFill>
          <p:spPr>
            <a:xfrm rot="14835689" flipH="1">
              <a:off x="8275207" y="4072123"/>
              <a:ext cx="1442753" cy="1292117"/>
            </a:xfrm>
            <a:prstGeom prst="rect">
              <a:avLst/>
            </a:prstGeom>
          </p:spPr>
        </p:pic>
        <p:pic>
          <p:nvPicPr>
            <p:cNvPr id="41" name="Picture 40">
              <a:extLst>
                <a:ext uri="{FF2B5EF4-FFF2-40B4-BE49-F238E27FC236}">
                  <a16:creationId xmlns:a16="http://schemas.microsoft.com/office/drawing/2014/main" id="{5CBAF23D-3662-0481-2EA2-BD4BD0631FCD}"/>
                </a:ext>
              </a:extLst>
            </p:cNvPr>
            <p:cNvPicPr>
              <a:picLocks noChangeAspect="1"/>
            </p:cNvPicPr>
            <p:nvPr/>
          </p:nvPicPr>
          <p:blipFill>
            <a:blip r:embed="rId7"/>
            <a:stretch>
              <a:fillRect/>
            </a:stretch>
          </p:blipFill>
          <p:spPr>
            <a:xfrm rot="18435628" flipH="1">
              <a:off x="5979305" y="2550339"/>
              <a:ext cx="3051811" cy="1332974"/>
            </a:xfrm>
            <a:prstGeom prst="rect">
              <a:avLst/>
            </a:prstGeom>
          </p:spPr>
        </p:pic>
        <p:pic>
          <p:nvPicPr>
            <p:cNvPr id="42" name="Picture 41">
              <a:extLst>
                <a:ext uri="{FF2B5EF4-FFF2-40B4-BE49-F238E27FC236}">
                  <a16:creationId xmlns:a16="http://schemas.microsoft.com/office/drawing/2014/main" id="{30237267-E510-2B15-91A4-DAC0CDE5B098}"/>
                </a:ext>
              </a:extLst>
            </p:cNvPr>
            <p:cNvPicPr>
              <a:picLocks noChangeAspect="1"/>
            </p:cNvPicPr>
            <p:nvPr/>
          </p:nvPicPr>
          <p:blipFill>
            <a:blip r:embed="rId7"/>
            <a:stretch>
              <a:fillRect/>
            </a:stretch>
          </p:blipFill>
          <p:spPr>
            <a:xfrm rot="20016521" flipH="1">
              <a:off x="7079638" y="3311243"/>
              <a:ext cx="2576716" cy="1125461"/>
            </a:xfrm>
            <a:prstGeom prst="rect">
              <a:avLst/>
            </a:prstGeom>
          </p:spPr>
        </p:pic>
        <p:sp>
          <p:nvSpPr>
            <p:cNvPr id="44" name="Title 3">
              <a:extLst>
                <a:ext uri="{FF2B5EF4-FFF2-40B4-BE49-F238E27FC236}">
                  <a16:creationId xmlns:a16="http://schemas.microsoft.com/office/drawing/2014/main" id="{C37646B9-8828-1714-1F31-DB95355F6419}"/>
                </a:ext>
              </a:extLst>
            </p:cNvPr>
            <p:cNvSpPr txBox="1">
              <a:spLocks/>
            </p:cNvSpPr>
            <p:nvPr/>
          </p:nvSpPr>
          <p:spPr>
            <a:xfrm>
              <a:off x="9738167" y="5107742"/>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rgbClr val="B9A46D"/>
                  </a:solidFill>
                  <a:latin typeface="Montserrat SemiBold" pitchFamily="2" charset="77"/>
                </a:rPr>
                <a:t>MR. GROUP THINK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Individuals reach a consensus to avoid upsetting the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balance of the group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and avoid conflict</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(Irving Janis (1972)</a:t>
              </a:r>
              <a:endParaRPr lang="en-US" sz="1600" spc="0" dirty="0">
                <a:solidFill>
                  <a:srgbClr val="B9A46D"/>
                </a:solidFill>
                <a:latin typeface="Montserrat SemiBold" pitchFamily="2" charset="77"/>
              </a:endParaRPr>
            </a:p>
          </p:txBody>
        </p:sp>
        <p:sp>
          <p:nvSpPr>
            <p:cNvPr id="45" name="Title 3">
              <a:extLst>
                <a:ext uri="{FF2B5EF4-FFF2-40B4-BE49-F238E27FC236}">
                  <a16:creationId xmlns:a16="http://schemas.microsoft.com/office/drawing/2014/main" id="{7AA433F0-77A3-F7B9-B5B8-CEF816140EC0}"/>
                </a:ext>
              </a:extLst>
            </p:cNvPr>
            <p:cNvSpPr txBox="1">
              <a:spLocks/>
            </p:cNvSpPr>
            <p:nvPr/>
          </p:nvSpPr>
          <p:spPr>
            <a:xfrm>
              <a:off x="9767856" y="3564560"/>
              <a:ext cx="224137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rgbClr val="B9A46D"/>
                  </a:solidFill>
                  <a:latin typeface="Montserrat SemiBold" pitchFamily="2" charset="77"/>
                </a:rPr>
                <a:t>MR. CONFORMITY BIAS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When a person chooses to</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behave like others within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a group</a:t>
              </a:r>
              <a:endParaRPr lang="en-US" sz="1600" spc="0" dirty="0">
                <a:solidFill>
                  <a:srgbClr val="B9A46D"/>
                </a:solidFill>
                <a:latin typeface="Montserrat SemiBold" pitchFamily="2" charset="77"/>
              </a:endParaRPr>
            </a:p>
          </p:txBody>
        </p:sp>
        <p:sp>
          <p:nvSpPr>
            <p:cNvPr id="46" name="Title 3">
              <a:extLst>
                <a:ext uri="{FF2B5EF4-FFF2-40B4-BE49-F238E27FC236}">
                  <a16:creationId xmlns:a16="http://schemas.microsoft.com/office/drawing/2014/main" id="{27F4BC64-751F-1552-11F5-72A4836C3A7C}"/>
                </a:ext>
              </a:extLst>
            </p:cNvPr>
            <p:cNvSpPr txBox="1">
              <a:spLocks/>
            </p:cNvSpPr>
            <p:nvPr/>
          </p:nvSpPr>
          <p:spPr>
            <a:xfrm>
              <a:off x="9049292" y="2294318"/>
              <a:ext cx="2013454" cy="105419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200" spc="0" dirty="0">
                  <a:solidFill>
                    <a:srgbClr val="B9A46D"/>
                  </a:solidFill>
                  <a:latin typeface="Montserrat SemiBold" pitchFamily="2" charset="77"/>
                </a:rPr>
                <a:t>MR. AFFINITY BIAS </a:t>
              </a:r>
              <a:br>
                <a:rPr lang="en-US" sz="1200" spc="0" dirty="0">
                  <a:solidFill>
                    <a:srgbClr val="B9A46D"/>
                  </a:solidFill>
                  <a:latin typeface="Montserrat SemiBold" pitchFamily="2" charset="77"/>
                </a:rPr>
              </a:br>
              <a:r>
                <a:rPr lang="en-US" sz="900" spc="0" dirty="0">
                  <a:solidFill>
                    <a:schemeClr val="bg1"/>
                  </a:solidFill>
                  <a:latin typeface="Montserrat SemiBold" pitchFamily="2" charset="77"/>
                </a:rPr>
                <a:t>When we seek out others </a:t>
              </a:r>
              <a:br>
                <a:rPr lang="en-US" sz="900" spc="0" dirty="0">
                  <a:solidFill>
                    <a:schemeClr val="bg1"/>
                  </a:solidFill>
                  <a:latin typeface="Montserrat SemiBold" pitchFamily="2" charset="77"/>
                </a:rPr>
              </a:br>
              <a:r>
                <a:rPr lang="en-US" sz="900" spc="0" dirty="0">
                  <a:solidFill>
                    <a:schemeClr val="bg1"/>
                  </a:solidFill>
                  <a:latin typeface="Montserrat SemiBold" pitchFamily="2" charset="77"/>
                </a:rPr>
                <a:t>who look like us, have similar beliefs and/or interest </a:t>
              </a:r>
              <a:endParaRPr lang="en-US" sz="1600" spc="0" dirty="0">
                <a:solidFill>
                  <a:srgbClr val="B9A46D"/>
                </a:solidFill>
                <a:latin typeface="Montserrat SemiBold" pitchFamily="2" charset="77"/>
              </a:endParaRPr>
            </a:p>
          </p:txBody>
        </p:sp>
        <p:pic>
          <p:nvPicPr>
            <p:cNvPr id="38" name="Picture 37">
              <a:extLst>
                <a:ext uri="{FF2B5EF4-FFF2-40B4-BE49-F238E27FC236}">
                  <a16:creationId xmlns:a16="http://schemas.microsoft.com/office/drawing/2014/main" id="{AA7758A1-6063-531E-3DD1-7F0D198E9D64}"/>
                </a:ext>
              </a:extLst>
            </p:cNvPr>
            <p:cNvPicPr>
              <a:picLocks noChangeAspect="1"/>
            </p:cNvPicPr>
            <p:nvPr/>
          </p:nvPicPr>
          <p:blipFill>
            <a:blip r:embed="rId7"/>
            <a:stretch>
              <a:fillRect/>
            </a:stretch>
          </p:blipFill>
          <p:spPr>
            <a:xfrm rot="3164372">
              <a:off x="2825012" y="2624315"/>
              <a:ext cx="2891536" cy="1262969"/>
            </a:xfrm>
            <a:prstGeom prst="rect">
              <a:avLst/>
            </a:prstGeom>
          </p:spPr>
        </p:pic>
      </p:grpSp>
      <p:sp>
        <p:nvSpPr>
          <p:cNvPr id="7" name="Title 3">
            <a:extLst>
              <a:ext uri="{FF2B5EF4-FFF2-40B4-BE49-F238E27FC236}">
                <a16:creationId xmlns:a16="http://schemas.microsoft.com/office/drawing/2014/main" id="{CBF52BF3-4F6F-5EDC-C463-B7A1B382A190}"/>
              </a:ext>
            </a:extLst>
          </p:cNvPr>
          <p:cNvSpPr txBox="1">
            <a:spLocks/>
          </p:cNvSpPr>
          <p:nvPr/>
        </p:nvSpPr>
        <p:spPr>
          <a:xfrm>
            <a:off x="144816" y="2992023"/>
            <a:ext cx="2981519" cy="117342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b="0" spc="0" dirty="0">
                <a:solidFill>
                  <a:srgbClr val="B9A46D"/>
                </a:solidFill>
              </a:rPr>
              <a:t>Boardroom members reflecting the diversity </a:t>
            </a:r>
          </a:p>
          <a:p>
            <a:pPr algn="r">
              <a:lnSpc>
                <a:spcPct val="100000"/>
              </a:lnSpc>
            </a:pPr>
            <a:r>
              <a:rPr lang="en-US" b="0" spc="0" dirty="0">
                <a:solidFill>
                  <a:srgbClr val="B9A46D"/>
                </a:solidFill>
              </a:rPr>
              <a:t>of UK society </a:t>
            </a:r>
            <a:br>
              <a:rPr lang="en-US" b="0" spc="0" dirty="0">
                <a:solidFill>
                  <a:srgbClr val="B9A46D"/>
                </a:solidFill>
              </a:rPr>
            </a:br>
            <a:r>
              <a:rPr lang="en-US" b="0" spc="0" dirty="0">
                <a:solidFill>
                  <a:srgbClr val="B9A46D"/>
                </a:solidFill>
              </a:rPr>
              <a:t>as a whole</a:t>
            </a:r>
            <a:endParaRPr lang="en-US" b="0" spc="0" dirty="0">
              <a:solidFill>
                <a:schemeClr val="bg1"/>
              </a:solidFill>
            </a:endParaRPr>
          </a:p>
        </p:txBody>
      </p:sp>
    </p:spTree>
    <p:extLst>
      <p:ext uri="{BB962C8B-B14F-4D97-AF65-F5344CB8AC3E}">
        <p14:creationId xmlns:p14="http://schemas.microsoft.com/office/powerpoint/2010/main" val="1352483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AE6A58-B4DA-8DAA-D425-DFBABCDB2469}"/>
              </a:ext>
            </a:extLst>
          </p:cNvPr>
          <p:cNvPicPr>
            <a:picLocks noChangeAspect="1"/>
          </p:cNvPicPr>
          <p:nvPr/>
        </p:nvPicPr>
        <p:blipFill>
          <a:blip r:embed="rId2" r:link="rId3"/>
          <a:srcRect t="7812" b="781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1BC4F65-21D5-0782-D840-59E57C303FEB}"/>
              </a:ext>
            </a:extLst>
          </p:cNvPr>
          <p:cNvSpPr/>
          <p:nvPr/>
        </p:nvSpPr>
        <p:spPr>
          <a:xfrm>
            <a:off x="-1" y="0"/>
            <a:ext cx="12191999" cy="6858000"/>
          </a:xfrm>
          <a:prstGeom prst="rect">
            <a:avLst/>
          </a:prstGeom>
          <a:solidFill>
            <a:srgbClr val="00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FBFB"/>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913E7A9-7810-355A-4B32-494387E025C0}"/>
              </a:ext>
            </a:extLst>
          </p:cNvPr>
          <p:cNvSpPr txBox="1">
            <a:spLocks/>
          </p:cNvSpPr>
          <p:nvPr/>
        </p:nvSpPr>
        <p:spPr>
          <a:xfrm>
            <a:off x="1874684" y="3096615"/>
            <a:ext cx="8515349" cy="174426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60" normalizeH="0" baseline="0" noProof="0" dirty="0">
                <a:ln>
                  <a:noFill/>
                </a:ln>
                <a:solidFill>
                  <a:srgbClr val="B9A46D"/>
                </a:solidFill>
                <a:effectLst/>
                <a:uLnTx/>
                <a:uFillTx/>
                <a:latin typeface="Montserrat" pitchFamily="2" charset="77"/>
                <a:ea typeface="+mj-ea"/>
                <a:cs typeface="+mj-cs"/>
              </a:rPr>
              <a:t>Culture eats strategy for breakfast</a:t>
            </a:r>
          </a:p>
        </p:txBody>
      </p:sp>
      <p:sp>
        <p:nvSpPr>
          <p:cNvPr id="5" name="TextBox 4">
            <a:extLst>
              <a:ext uri="{FF2B5EF4-FFF2-40B4-BE49-F238E27FC236}">
                <a16:creationId xmlns:a16="http://schemas.microsoft.com/office/drawing/2014/main" id="{8514DA17-4C1B-45DB-48D9-7B40F5A12791}"/>
              </a:ext>
            </a:extLst>
          </p:cNvPr>
          <p:cNvSpPr txBox="1"/>
          <p:nvPr/>
        </p:nvSpPr>
        <p:spPr>
          <a:xfrm>
            <a:off x="4785808" y="4187828"/>
            <a:ext cx="2620384" cy="772199"/>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300"/>
              </a:spcAft>
              <a:buClrTx/>
              <a:buSzPct val="100000"/>
              <a:buFont typeface="Wingdings" pitchFamily="2" charset="2"/>
              <a:buNone/>
              <a:tabLst/>
              <a:defRPr/>
            </a:pPr>
            <a:r>
              <a:rPr lang="en-GB" sz="1200" b="1" kern="0" dirty="0">
                <a:solidFill>
                  <a:srgbClr val="86E6CD"/>
                </a:solidFill>
                <a:latin typeface="BIG CASLON MEDIUM" panose="02000603090000020003" pitchFamily="2" charset="-79"/>
                <a:cs typeface="BIG CASLON MEDIUM" panose="02000603090000020003" pitchFamily="2" charset="-79"/>
                <a:sym typeface="Arial"/>
              </a:rPr>
              <a:t>Peter Drucker</a:t>
            </a:r>
          </a:p>
          <a:p>
            <a:pPr marL="0" marR="0" lvl="0" indent="0" algn="ctr" defTabSz="914400" rtl="0" eaLnBrk="1" fontAlgn="auto" latinLnBrk="0" hangingPunct="1">
              <a:lnSpc>
                <a:spcPct val="130000"/>
              </a:lnSpc>
              <a:spcBef>
                <a:spcPts val="0"/>
              </a:spcBef>
              <a:spcAft>
                <a:spcPts val="300"/>
              </a:spcAft>
              <a:buClrTx/>
              <a:buSzPct val="100000"/>
              <a:buFont typeface="Wingdings" pitchFamily="2" charset="2"/>
              <a:buNone/>
              <a:tabLst/>
              <a:defRPr/>
            </a:pPr>
            <a:r>
              <a:rPr kumimoji="0" lang="en-GB" sz="1200" b="1" i="0" u="none" strike="noStrike" kern="0" cap="none" spc="0" normalizeH="0" baseline="0" noProof="0" dirty="0">
                <a:ln>
                  <a:noFill/>
                </a:ln>
                <a:solidFill>
                  <a:srgbClr val="86E6CD"/>
                </a:solidFill>
                <a:effectLst/>
                <a:uLnTx/>
                <a:uFillTx/>
                <a:latin typeface="BIG CASLON MEDIUM" panose="02000603090000020003" pitchFamily="2" charset="-79"/>
                <a:ea typeface="+mn-ea"/>
                <a:cs typeface="BIG CASLON MEDIUM" panose="02000603090000020003" pitchFamily="2" charset="-79"/>
                <a:sym typeface="Arial"/>
              </a:rPr>
              <a:t>  Management Guru</a:t>
            </a:r>
          </a:p>
          <a:p>
            <a:pPr marL="0" marR="0" lvl="0" indent="0" algn="ctr" defTabSz="914400" rtl="0" eaLnBrk="1" fontAlgn="auto" latinLnBrk="0" hangingPunct="1">
              <a:lnSpc>
                <a:spcPct val="130000"/>
              </a:lnSpc>
              <a:spcBef>
                <a:spcPts val="0"/>
              </a:spcBef>
              <a:spcAft>
                <a:spcPts val="300"/>
              </a:spcAft>
              <a:buClrTx/>
              <a:buSzPct val="100000"/>
              <a:buFont typeface="Wingdings" pitchFamily="2" charset="2"/>
              <a:buNone/>
              <a:tabLst/>
              <a:defRPr/>
            </a:pPr>
            <a:endParaRPr kumimoji="0" lang="en-GB" sz="1200" b="1" i="0" u="none" strike="noStrike" kern="0" cap="none" spc="0" normalizeH="0" baseline="0" noProof="0" dirty="0">
              <a:ln>
                <a:noFill/>
              </a:ln>
              <a:solidFill>
                <a:srgbClr val="86E6CD"/>
              </a:solidFill>
              <a:effectLst/>
              <a:uLnTx/>
              <a:uFillTx/>
              <a:latin typeface="BIG CASLON MEDIUM" panose="02000603090000020003" pitchFamily="2" charset="-79"/>
              <a:ea typeface="+mn-ea"/>
              <a:cs typeface="BIG CASLON MEDIUM" panose="02000603090000020003" pitchFamily="2" charset="-79"/>
              <a:sym typeface="Arial"/>
            </a:endParaRPr>
          </a:p>
        </p:txBody>
      </p:sp>
      <p:sp>
        <p:nvSpPr>
          <p:cNvPr id="9" name="Google Shape;118;g13c822bde9e_0_29">
            <a:extLst>
              <a:ext uri="{FF2B5EF4-FFF2-40B4-BE49-F238E27FC236}">
                <a16:creationId xmlns:a16="http://schemas.microsoft.com/office/drawing/2014/main" id="{D749BE80-9AD6-EA22-81EE-308A734F2FE8}"/>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
                <a:srgbClr val="0E2332"/>
              </a:buClr>
              <a:buSzPts val="990"/>
              <a:buFont typeface="Arial"/>
              <a:buNone/>
              <a:tabLst/>
              <a:defRPr/>
            </a:pPr>
            <a:r>
              <a:rPr kumimoji="0" lang="en-GB" sz="700" b="0" i="0" u="none" strike="noStrike" kern="1200" cap="none" spc="0" normalizeH="0" baseline="0" noProof="0" dirty="0">
                <a:ln>
                  <a:noFill/>
                </a:ln>
                <a:solidFill>
                  <a:srgbClr val="FBFBFB"/>
                </a:solidFill>
                <a:effectLst/>
                <a:uLnTx/>
                <a:uFillTx/>
                <a:latin typeface="Montserrat Medium" pitchFamily="2" charset="77"/>
                <a:ea typeface="Roboto"/>
                <a:cs typeface="Roboto"/>
                <a:sym typeface="Roboto"/>
              </a:rPr>
              <a:t>The Black Entrepreneur Report 2021</a:t>
            </a:r>
          </a:p>
        </p:txBody>
      </p:sp>
      <p:pic>
        <p:nvPicPr>
          <p:cNvPr id="12" name="Picture 11">
            <a:extLst>
              <a:ext uri="{FF2B5EF4-FFF2-40B4-BE49-F238E27FC236}">
                <a16:creationId xmlns:a16="http://schemas.microsoft.com/office/drawing/2014/main" id="{C1CE31DF-F357-5E90-73BF-810FEBBF3973}"/>
              </a:ext>
            </a:extLst>
          </p:cNvPr>
          <p:cNvPicPr>
            <a:picLocks noChangeAspect="1"/>
          </p:cNvPicPr>
          <p:nvPr/>
        </p:nvPicPr>
        <p:blipFill>
          <a:blip r:embed="rId4"/>
          <a:stretch>
            <a:fillRect/>
          </a:stretch>
        </p:blipFill>
        <p:spPr>
          <a:xfrm>
            <a:off x="2237028" y="3083591"/>
            <a:ext cx="464974" cy="345409"/>
          </a:xfrm>
          <a:prstGeom prst="rect">
            <a:avLst/>
          </a:prstGeom>
        </p:spPr>
      </p:pic>
      <p:pic>
        <p:nvPicPr>
          <p:cNvPr id="13" name="Picture 12">
            <a:extLst>
              <a:ext uri="{FF2B5EF4-FFF2-40B4-BE49-F238E27FC236}">
                <a16:creationId xmlns:a16="http://schemas.microsoft.com/office/drawing/2014/main" id="{875EF753-BBE1-BED4-26C8-399AE15F6321}"/>
              </a:ext>
            </a:extLst>
          </p:cNvPr>
          <p:cNvPicPr>
            <a:picLocks noChangeAspect="1"/>
          </p:cNvPicPr>
          <p:nvPr/>
        </p:nvPicPr>
        <p:blipFill>
          <a:blip r:embed="rId4"/>
          <a:stretch>
            <a:fillRect/>
          </a:stretch>
        </p:blipFill>
        <p:spPr>
          <a:xfrm rot="10800000">
            <a:off x="9551988" y="3130597"/>
            <a:ext cx="484917" cy="360224"/>
          </a:xfrm>
          <a:prstGeom prst="rect">
            <a:avLst/>
          </a:prstGeom>
        </p:spPr>
      </p:pic>
    </p:spTree>
    <p:extLst>
      <p:ext uri="{BB962C8B-B14F-4D97-AF65-F5344CB8AC3E}">
        <p14:creationId xmlns:p14="http://schemas.microsoft.com/office/powerpoint/2010/main" val="2908564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2230184"/>
            <a:ext cx="3513425" cy="3157086"/>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300" dirty="0">
                <a:solidFill>
                  <a:srgbClr val="000000"/>
                </a:solidFill>
              </a:rPr>
              <a:t>BUSINESS CASE </a:t>
            </a:r>
            <a:br>
              <a:rPr lang="en-US" sz="2300" dirty="0">
                <a:solidFill>
                  <a:srgbClr val="000000"/>
                </a:solidFill>
              </a:rPr>
            </a:br>
            <a:r>
              <a:rPr lang="en-US" sz="2300" dirty="0">
                <a:solidFill>
                  <a:srgbClr val="000000"/>
                </a:solidFill>
              </a:rPr>
              <a:t>FOR DIVERSITY</a:t>
            </a:r>
          </a:p>
          <a:p>
            <a:pPr>
              <a:lnSpc>
                <a:spcPct val="100000"/>
              </a:lnSpc>
            </a:pPr>
            <a:r>
              <a:rPr lang="en-US" sz="2000" dirty="0">
                <a:solidFill>
                  <a:srgbClr val="000000"/>
                </a:solidFill>
              </a:rPr>
              <a:t>Public-Private-3rd Sector  </a:t>
            </a:r>
            <a:br>
              <a:rPr lang="en-US" sz="2300" dirty="0">
                <a:solidFill>
                  <a:srgbClr val="000000"/>
                </a:solidFill>
              </a:rPr>
            </a:br>
            <a:endParaRPr lang="en-US" sz="2300" dirty="0">
              <a:solidFill>
                <a:srgbClr val="000000"/>
              </a:solidFill>
            </a:endParaRPr>
          </a:p>
          <a:p>
            <a:pPr>
              <a:lnSpc>
                <a:spcPct val="100000"/>
              </a:lnSpc>
            </a:pPr>
            <a:endParaRPr lang="en-US" sz="2300" dirty="0">
              <a:solidFill>
                <a:srgbClr val="000000"/>
              </a:solidFill>
            </a:endParaRPr>
          </a:p>
          <a:p>
            <a:pPr>
              <a:lnSpc>
                <a:spcPct val="100000"/>
              </a:lnSpc>
            </a:pPr>
            <a:endParaRPr lang="en-US" sz="2300" dirty="0">
              <a:solidFill>
                <a:srgbClr val="000000"/>
              </a:solidFill>
            </a:endParaRP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a:blip r:embed="rId2" r:link="rId3"/>
          <a:srcRect l="9841" r="9841"/>
          <a:stretch>
            <a:fillRect/>
          </a:stretch>
        </p:blipFill>
        <p:spPr>
          <a:xfrm>
            <a:off x="3929742" y="1"/>
            <a:ext cx="8262257" cy="6858000"/>
          </a:xfrm>
          <a:prstGeom prst="rect">
            <a:avLst/>
          </a:prstGeom>
        </p:spPr>
      </p:pic>
      <p:sp>
        <p:nvSpPr>
          <p:cNvPr id="7" name="Google Shape;118;g13c822bde9e_0_29">
            <a:extLst>
              <a:ext uri="{FF2B5EF4-FFF2-40B4-BE49-F238E27FC236}">
                <a16:creationId xmlns:a16="http://schemas.microsoft.com/office/drawing/2014/main" id="{0E155124-FCB9-AA0F-AF91-AFC21875D1E3}"/>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rgbClr val="000000"/>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3755990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9B3DF-D2F3-17A0-A93B-5A27DA965DA4}"/>
              </a:ext>
            </a:extLst>
          </p:cNvPr>
          <p:cNvPicPr>
            <a:picLocks noChangeAspect="1"/>
          </p:cNvPicPr>
          <p:nvPr/>
        </p:nvPicPr>
        <p:blipFill>
          <a:blip r:embed="rId2" r:link="rId3"/>
          <a:srcRect t="7812" b="781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DA9898E-1EE4-4C0F-E714-553CE76842A2}"/>
              </a:ext>
            </a:extLst>
          </p:cNvPr>
          <p:cNvSpPr/>
          <p:nvPr/>
        </p:nvSpPr>
        <p:spPr>
          <a:xfrm>
            <a:off x="-1" y="0"/>
            <a:ext cx="12191999" cy="6858000"/>
          </a:xfrm>
          <a:prstGeom prst="rect">
            <a:avLst/>
          </a:prstGeom>
          <a:solidFill>
            <a:srgbClr val="00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FBFB"/>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2469515" y="2601488"/>
            <a:ext cx="7252969" cy="174426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60" normalizeH="0" baseline="0" noProof="0" dirty="0">
                <a:ln>
                  <a:noFill/>
                </a:ln>
                <a:solidFill>
                  <a:srgbClr val="B9A46D"/>
                </a:solidFill>
                <a:effectLst/>
                <a:uLnTx/>
                <a:uFillTx/>
                <a:latin typeface="Montserrat" pitchFamily="2" charset="77"/>
                <a:ea typeface="+mj-ea"/>
                <a:cs typeface="+mj-cs"/>
              </a:rPr>
              <a:t>To know what people really think, pay attention to what they do, rather than what they say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1" i="0" u="none" strike="noStrike" kern="1200" cap="none" spc="-60" normalizeH="0" baseline="0" noProof="0" dirty="0">
              <a:ln>
                <a:noFill/>
              </a:ln>
              <a:solidFill>
                <a:srgbClr val="B9A46D"/>
              </a:solidFill>
              <a:effectLst/>
              <a:uLnTx/>
              <a:uFillTx/>
              <a:latin typeface="Montserrat" pitchFamily="2" charset="77"/>
              <a:ea typeface="+mj-ea"/>
              <a:cs typeface="+mj-cs"/>
            </a:endParaRPr>
          </a:p>
        </p:txBody>
      </p:sp>
      <p:sp>
        <p:nvSpPr>
          <p:cNvPr id="3" name="TextBox 2">
            <a:extLst>
              <a:ext uri="{FF2B5EF4-FFF2-40B4-BE49-F238E27FC236}">
                <a16:creationId xmlns:a16="http://schemas.microsoft.com/office/drawing/2014/main" id="{27B4A519-37FB-4F93-0C7B-9CA524C9FAB5}"/>
              </a:ext>
            </a:extLst>
          </p:cNvPr>
          <p:cNvSpPr txBox="1"/>
          <p:nvPr/>
        </p:nvSpPr>
        <p:spPr>
          <a:xfrm>
            <a:off x="4894841" y="4187828"/>
            <a:ext cx="2329294" cy="498470"/>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300"/>
              </a:spcAft>
              <a:buClrTx/>
              <a:buSzPct val="100000"/>
              <a:buFont typeface="Wingdings" pitchFamily="2" charset="2"/>
              <a:buNone/>
              <a:tabLst/>
              <a:defRPr/>
            </a:pPr>
            <a:r>
              <a:rPr kumimoji="0" lang="en-GB" sz="1200" b="1" i="0" u="none" strike="noStrike" kern="0" cap="none" spc="0" normalizeH="0" baseline="0" noProof="0" dirty="0">
                <a:ln>
                  <a:noFill/>
                </a:ln>
                <a:solidFill>
                  <a:srgbClr val="86E6CD"/>
                </a:solidFill>
                <a:effectLst/>
                <a:uLnTx/>
                <a:uFillTx/>
                <a:latin typeface="Libre Caslon Display" pitchFamily="2" charset="77"/>
                <a:cs typeface="BIG CASLON MEDIUM" panose="02000603090000020003" pitchFamily="2" charset="-79"/>
                <a:sym typeface="Arial"/>
              </a:rPr>
              <a:t>Rene Descartes, French philosopher</a:t>
            </a:r>
          </a:p>
          <a:p>
            <a:pPr marL="0" marR="0" lvl="0" indent="0" algn="ctr" defTabSz="914400" rtl="0" eaLnBrk="1" fontAlgn="auto" latinLnBrk="0" hangingPunct="1">
              <a:lnSpc>
                <a:spcPct val="130000"/>
              </a:lnSpc>
              <a:spcBef>
                <a:spcPts val="0"/>
              </a:spcBef>
              <a:spcAft>
                <a:spcPts val="300"/>
              </a:spcAft>
              <a:buClrTx/>
              <a:buSzPct val="100000"/>
              <a:buFont typeface="Wingdings" pitchFamily="2" charset="2"/>
              <a:buNone/>
              <a:tabLst/>
              <a:defRPr/>
            </a:pPr>
            <a:endParaRPr kumimoji="0" lang="en-GB" sz="1200" b="1" i="0" u="none" strike="noStrike" kern="0" cap="none" spc="0" normalizeH="0" baseline="0" noProof="0" dirty="0">
              <a:ln>
                <a:noFill/>
              </a:ln>
              <a:solidFill>
                <a:srgbClr val="86E6CD"/>
              </a:solidFill>
              <a:effectLst/>
              <a:uLnTx/>
              <a:uFillTx/>
              <a:latin typeface="BIG CASLON MEDIUM" panose="02000603090000020003" pitchFamily="2" charset="-79"/>
              <a:ea typeface="+mn-ea"/>
              <a:cs typeface="BIG CASLON MEDIUM" panose="02000603090000020003" pitchFamily="2" charset="-79"/>
              <a:sym typeface="Arial"/>
            </a:endParaRPr>
          </a:p>
        </p:txBody>
      </p:sp>
      <p:pic>
        <p:nvPicPr>
          <p:cNvPr id="9" name="Picture 8">
            <a:extLst>
              <a:ext uri="{FF2B5EF4-FFF2-40B4-BE49-F238E27FC236}">
                <a16:creationId xmlns:a16="http://schemas.microsoft.com/office/drawing/2014/main" id="{69C84DA8-56D6-1034-8F3D-22D5005FCF16}"/>
              </a:ext>
            </a:extLst>
          </p:cNvPr>
          <p:cNvPicPr>
            <a:picLocks noChangeAspect="1"/>
          </p:cNvPicPr>
          <p:nvPr/>
        </p:nvPicPr>
        <p:blipFill>
          <a:blip r:embed="rId4"/>
          <a:stretch>
            <a:fillRect/>
          </a:stretch>
        </p:blipFill>
        <p:spPr>
          <a:xfrm rot="10800000">
            <a:off x="8739056" y="3642195"/>
            <a:ext cx="464974" cy="345409"/>
          </a:xfrm>
          <a:prstGeom prst="rect">
            <a:avLst/>
          </a:prstGeom>
        </p:spPr>
      </p:pic>
      <p:pic>
        <p:nvPicPr>
          <p:cNvPr id="13" name="Picture 12">
            <a:extLst>
              <a:ext uri="{FF2B5EF4-FFF2-40B4-BE49-F238E27FC236}">
                <a16:creationId xmlns:a16="http://schemas.microsoft.com/office/drawing/2014/main" id="{E2A2B715-49BE-5B75-F849-9781DD55D0AE}"/>
              </a:ext>
            </a:extLst>
          </p:cNvPr>
          <p:cNvPicPr>
            <a:picLocks noChangeAspect="1"/>
          </p:cNvPicPr>
          <p:nvPr/>
        </p:nvPicPr>
        <p:blipFill>
          <a:blip r:embed="rId4"/>
          <a:stretch>
            <a:fillRect/>
          </a:stretch>
        </p:blipFill>
        <p:spPr>
          <a:xfrm>
            <a:off x="2237028" y="2681111"/>
            <a:ext cx="464974" cy="345409"/>
          </a:xfrm>
          <a:prstGeom prst="rect">
            <a:avLst/>
          </a:prstGeom>
        </p:spPr>
      </p:pic>
      <p:sp>
        <p:nvSpPr>
          <p:cNvPr id="4" name="Google Shape;118;g13c822bde9e_0_29">
            <a:extLst>
              <a:ext uri="{FF2B5EF4-FFF2-40B4-BE49-F238E27FC236}">
                <a16:creationId xmlns:a16="http://schemas.microsoft.com/office/drawing/2014/main" id="{EA1A8C4C-ECE3-27D4-7226-4740F593E6AE}"/>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
                <a:srgbClr val="0E2332"/>
              </a:buClr>
              <a:buSzPts val="990"/>
              <a:buFont typeface="Arial"/>
              <a:buNone/>
              <a:tabLst/>
              <a:defRPr/>
            </a:pPr>
            <a:r>
              <a:rPr kumimoji="0" lang="en-GB" sz="700" b="0" i="0" u="none" strike="noStrike" kern="1200" cap="none" spc="0" normalizeH="0" baseline="0" noProof="0" dirty="0">
                <a:ln>
                  <a:noFill/>
                </a:ln>
                <a:solidFill>
                  <a:srgbClr val="FBFBFB"/>
                </a:solidFill>
                <a:effectLst/>
                <a:uLnTx/>
                <a:uFillTx/>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2823657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a:blip r:embed="rId2" r:link="rId3"/>
          <a:srcRect t="7785" b="7785"/>
          <a:stretch>
            <a:fillRect/>
          </a:stretch>
        </p:blipFill>
        <p:spPr>
          <a:xfrm>
            <a:off x="0" y="0"/>
            <a:ext cx="12222600" cy="6885168"/>
          </a:xfrm>
        </p:spPr>
      </p:pic>
      <p:sp>
        <p:nvSpPr>
          <p:cNvPr id="7" name="Rectangle 6">
            <a:extLst>
              <a:ext uri="{FF2B5EF4-FFF2-40B4-BE49-F238E27FC236}">
                <a16:creationId xmlns:a16="http://schemas.microsoft.com/office/drawing/2014/main" id="{530C91BF-9633-E142-2E56-E81629CF4AF2}"/>
              </a:ext>
            </a:extLst>
          </p:cNvPr>
          <p:cNvSpPr/>
          <p:nvPr/>
        </p:nvSpPr>
        <p:spPr>
          <a:xfrm>
            <a:off x="15300" y="-1"/>
            <a:ext cx="12191999" cy="6858000"/>
          </a:xfrm>
          <a:prstGeom prst="rect">
            <a:avLst/>
          </a:prstGeom>
          <a:solidFill>
            <a:srgbClr val="000000">
              <a:alpha val="61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3">
            <a:extLst>
              <a:ext uri="{FF2B5EF4-FFF2-40B4-BE49-F238E27FC236}">
                <a16:creationId xmlns:a16="http://schemas.microsoft.com/office/drawing/2014/main" id="{9D2D8564-FE8C-47D2-0D56-3ED26769E229}"/>
              </a:ext>
            </a:extLst>
          </p:cNvPr>
          <p:cNvSpPr txBox="1">
            <a:spLocks/>
          </p:cNvSpPr>
          <p:nvPr/>
        </p:nvSpPr>
        <p:spPr>
          <a:xfrm>
            <a:off x="1403442" y="1698109"/>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chemeClr val="bg1"/>
                </a:solidFill>
              </a:rPr>
              <a:t>DIVERSITY IS  GOOD FOR BUSINESS </a:t>
            </a:r>
          </a:p>
        </p:txBody>
      </p:sp>
      <p:sp>
        <p:nvSpPr>
          <p:cNvPr id="4" name="Google Shape;118;g13c822bde9e_0_29">
            <a:extLst>
              <a:ext uri="{FF2B5EF4-FFF2-40B4-BE49-F238E27FC236}">
                <a16:creationId xmlns:a16="http://schemas.microsoft.com/office/drawing/2014/main" id="{E545A71C-9FDA-88A0-DC6B-5565D2968115}"/>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
        <p:nvSpPr>
          <p:cNvPr id="3" name="Title 3">
            <a:extLst>
              <a:ext uri="{FF2B5EF4-FFF2-40B4-BE49-F238E27FC236}">
                <a16:creationId xmlns:a16="http://schemas.microsoft.com/office/drawing/2014/main" id="{B7662D0D-C4D1-6A59-7796-CF1D85DA50F2}"/>
              </a:ext>
            </a:extLst>
          </p:cNvPr>
          <p:cNvSpPr txBox="1">
            <a:spLocks/>
          </p:cNvSpPr>
          <p:nvPr/>
        </p:nvSpPr>
        <p:spPr>
          <a:xfrm>
            <a:off x="1403441" y="3535342"/>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86E6CD"/>
                </a:solidFill>
              </a:rPr>
              <a:t>According to McKinsey &amp; Company, companies with diverse executive boards also enjoy significantly higher earnings and returns on equity than those favouring a single demographic. </a:t>
            </a:r>
          </a:p>
          <a:p>
            <a:pPr algn="ctr">
              <a:lnSpc>
                <a:spcPct val="100000"/>
              </a:lnSpc>
            </a:pPr>
            <a:endParaRPr lang="en-US" sz="2800" dirty="0">
              <a:solidFill>
                <a:srgbClr val="B9A46D"/>
              </a:solidFill>
            </a:endParaRPr>
          </a:p>
          <a:p>
            <a:pPr algn="ctr">
              <a:lnSpc>
                <a:spcPct val="100000"/>
              </a:lnSpc>
            </a:pPr>
            <a:endParaRPr lang="en-US" sz="2800" dirty="0">
              <a:solidFill>
                <a:srgbClr val="B9A46D"/>
              </a:solidFill>
            </a:endParaRPr>
          </a:p>
        </p:txBody>
      </p:sp>
      <p:sp>
        <p:nvSpPr>
          <p:cNvPr id="5" name="TextBox 4">
            <a:extLst>
              <a:ext uri="{FF2B5EF4-FFF2-40B4-BE49-F238E27FC236}">
                <a16:creationId xmlns:a16="http://schemas.microsoft.com/office/drawing/2014/main" id="{787F4260-0A98-C11E-F75F-455DE46FE668}"/>
              </a:ext>
            </a:extLst>
          </p:cNvPr>
          <p:cNvSpPr txBox="1"/>
          <p:nvPr/>
        </p:nvSpPr>
        <p:spPr>
          <a:xfrm>
            <a:off x="4931353" y="7763938"/>
            <a:ext cx="2329294" cy="613245"/>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solidFill>
                <a:effectLst/>
                <a:uLnTx/>
                <a:uFillTx/>
                <a:latin typeface="BIG CASLON MEDIUM" panose="02000603090000020003" pitchFamily="2" charset="-79"/>
                <a:cs typeface="BIG CASLON MEDIUM" panose="02000603090000020003" pitchFamily="2" charset="-79"/>
                <a:sym typeface="Arial"/>
              </a:rPr>
              <a:t>Institute of Directors (IOD,2019)</a:t>
            </a:r>
            <a:endParaRPr kumimoji="0" lang="en-US" sz="1600" b="1" u="none" strike="noStrike" kern="1200" cap="none" spc="0" normalizeH="0" baseline="0" noProof="0" dirty="0" err="1">
              <a:ln>
                <a:noFill/>
              </a:ln>
              <a:solidFill>
                <a:schemeClr val="bg1"/>
              </a:solidFill>
              <a:effectLst/>
              <a:uLnTx/>
              <a:uFillTx/>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69476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6CFD5-DA80-A590-94D3-771A1E7A184E}"/>
              </a:ext>
            </a:extLst>
          </p:cNvPr>
          <p:cNvPicPr>
            <a:picLocks noChangeAspect="1"/>
          </p:cNvPicPr>
          <p:nvPr/>
        </p:nvPicPr>
        <p:blipFill>
          <a:blip r:embed="rId2"/>
          <a:stretch>
            <a:fillRect/>
          </a:stretch>
        </p:blipFill>
        <p:spPr>
          <a:xfrm>
            <a:off x="5143499" y="1020536"/>
            <a:ext cx="6596743" cy="5200649"/>
          </a:xfrm>
          <a:prstGeom prst="rect">
            <a:avLst/>
          </a:prstGeom>
        </p:spPr>
      </p:pic>
      <p:sp>
        <p:nvSpPr>
          <p:cNvPr id="7" name="Title 3">
            <a:extLst>
              <a:ext uri="{FF2B5EF4-FFF2-40B4-BE49-F238E27FC236}">
                <a16:creationId xmlns:a16="http://schemas.microsoft.com/office/drawing/2014/main" id="{57288B6A-1B6C-FBEC-6234-63038FD23043}"/>
              </a:ext>
            </a:extLst>
          </p:cNvPr>
          <p:cNvSpPr txBox="1">
            <a:spLocks/>
          </p:cNvSpPr>
          <p:nvPr/>
        </p:nvSpPr>
        <p:spPr>
          <a:xfrm>
            <a:off x="5391324" y="1167493"/>
            <a:ext cx="6152976" cy="392702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US" sz="1800" dirty="0">
                <a:solidFill>
                  <a:srgbClr val="000000"/>
                </a:solidFill>
              </a:rPr>
              <a:t>The Black Entrepreneurs Report gives a really powerful and stark insight into the challenges </a:t>
            </a:r>
            <a:br>
              <a:rPr lang="en-US" sz="1800" dirty="0">
                <a:solidFill>
                  <a:srgbClr val="000000"/>
                </a:solidFill>
              </a:rPr>
            </a:br>
            <a:r>
              <a:rPr lang="en-US" sz="1800" dirty="0">
                <a:solidFill>
                  <a:srgbClr val="000000"/>
                </a:solidFill>
              </a:rPr>
              <a:t>and inequalities still faced by black-owned businesses within the UK. </a:t>
            </a:r>
          </a:p>
          <a:p>
            <a:pPr>
              <a:lnSpc>
                <a:spcPct val="100000"/>
              </a:lnSpc>
              <a:spcAft>
                <a:spcPts val="800"/>
              </a:spcAft>
            </a:pPr>
            <a:r>
              <a:rPr lang="en-US" sz="1800" dirty="0">
                <a:solidFill>
                  <a:srgbClr val="000000"/>
                </a:solidFill>
              </a:rPr>
              <a:t>At CBRE, we are working hard to ensure that both our workforce and our supply chain more closely reflect the demographics of the communities in which we work and we have been able to use examples and statistics from this report to help reinforce the need for change and ensure diversity, equity and inclusion continues to be a top priority across our business.</a:t>
            </a:r>
          </a:p>
          <a:p>
            <a:pPr>
              <a:lnSpc>
                <a:spcPct val="100000"/>
              </a:lnSpc>
            </a:pPr>
            <a:endParaRPr lang="en-US" sz="1800" dirty="0">
              <a:solidFill>
                <a:srgbClr val="000000"/>
              </a:solidFill>
            </a:endParaRPr>
          </a:p>
        </p:txBody>
      </p:sp>
      <p:sp>
        <p:nvSpPr>
          <p:cNvPr id="10" name="TextBox 9">
            <a:extLst>
              <a:ext uri="{FF2B5EF4-FFF2-40B4-BE49-F238E27FC236}">
                <a16:creationId xmlns:a16="http://schemas.microsoft.com/office/drawing/2014/main" id="{02A2B1FC-371D-FC5D-9258-3AB4A627FE09}"/>
              </a:ext>
            </a:extLst>
          </p:cNvPr>
          <p:cNvSpPr txBox="1"/>
          <p:nvPr/>
        </p:nvSpPr>
        <p:spPr>
          <a:xfrm>
            <a:off x="5474381" y="4765866"/>
            <a:ext cx="3088433" cy="1038746"/>
          </a:xfrm>
          <a:prstGeom prst="rect">
            <a:avLst/>
          </a:prstGeom>
          <a:noFill/>
        </p:spPr>
        <p:txBody>
          <a:bodyPr wrap="square" lIns="0" tIns="0" rIns="0" bIns="0" rtlCol="0">
            <a:spAutoFit/>
          </a:bodyPr>
          <a:lstStyle/>
          <a:p>
            <a:pPr marL="0" marR="0" indent="0" algn="l" defTabSz="914400" rtl="0" eaLnBrk="1" fontAlgn="auto" latinLnBrk="0" hangingPunct="1">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rgbClr val="000000"/>
                </a:solidFill>
                <a:effectLst/>
                <a:uLnTx/>
                <a:uFillTx/>
                <a:latin typeface="Libre Caslon Display" pitchFamily="2" charset="77"/>
                <a:cs typeface="BIG CASLON MEDIUM" panose="02000603090000020003" pitchFamily="2" charset="-79"/>
                <a:sym typeface="Arial"/>
              </a:rPr>
              <a:t>Gemma Lindley</a:t>
            </a:r>
            <a:br>
              <a:rPr kumimoji="0" lang="en-GB" sz="1200" b="1" u="none" strike="noStrike" kern="0" cap="none" spc="0" normalizeH="0" baseline="0" noProof="0" dirty="0">
                <a:ln>
                  <a:noFill/>
                </a:ln>
                <a:solidFill>
                  <a:srgbClr val="000000"/>
                </a:solidFill>
                <a:effectLst/>
                <a:uLnTx/>
                <a:uFillTx/>
                <a:latin typeface="Libre Caslon Display" pitchFamily="2" charset="77"/>
                <a:cs typeface="BIG CASLON MEDIUM" panose="02000603090000020003" pitchFamily="2" charset="-79"/>
                <a:sym typeface="Arial"/>
              </a:rPr>
            </a:br>
            <a:r>
              <a:rPr kumimoji="0" lang="en-GB" sz="1200" b="1" u="none" strike="noStrike" kern="0" cap="none" spc="0" normalizeH="0" baseline="0" noProof="0" dirty="0">
                <a:ln>
                  <a:noFill/>
                </a:ln>
                <a:solidFill>
                  <a:srgbClr val="000000"/>
                </a:solidFill>
                <a:effectLst/>
                <a:uLnTx/>
                <a:uFillTx/>
                <a:latin typeface="Libre Caslon Display" pitchFamily="2" charset="77"/>
                <a:cs typeface="BIG CASLON MEDIUM" panose="02000603090000020003" pitchFamily="2" charset="-79"/>
                <a:sym typeface="Arial"/>
              </a:rPr>
              <a:t>Supplier Engagement Director</a:t>
            </a:r>
          </a:p>
          <a:p>
            <a:pPr marL="0" marR="0" indent="0" algn="l" defTabSz="914400" rtl="0" eaLnBrk="1" fontAlgn="auto" latinLnBrk="0" hangingPunct="1">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rgbClr val="000000"/>
                </a:solidFill>
                <a:effectLst/>
                <a:uLnTx/>
                <a:uFillTx/>
                <a:latin typeface="Libre Caslon Display" pitchFamily="2" charset="77"/>
                <a:cs typeface="BIG CASLON MEDIUM" panose="02000603090000020003" pitchFamily="2" charset="-79"/>
                <a:sym typeface="Arial"/>
              </a:rPr>
              <a:t>CBRE | GWS Procurement &amp; Supply Chain</a:t>
            </a:r>
          </a:p>
          <a:p>
            <a:pPr marL="0" marR="0" indent="0" algn="l" defTabSz="914400" rtl="0" eaLnBrk="1" fontAlgn="auto" latinLnBrk="0" hangingPunct="1">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solidFill>
                <a:srgbClr val="000000"/>
              </a:solidFill>
              <a:effectLst/>
              <a:uLnTx/>
              <a:uFillTx/>
              <a:latin typeface="BIG CASLON MEDIUM" panose="02000603090000020003" pitchFamily="2" charset="-79"/>
              <a:cs typeface="BIG CASLON MEDIUM" panose="02000603090000020003" pitchFamily="2" charset="-79"/>
              <a:sym typeface="Arial"/>
            </a:endParaRPr>
          </a:p>
          <a:p>
            <a:pPr marL="0" marR="0" indent="0" algn="l" defTabSz="914400" rtl="0" eaLnBrk="1" fontAlgn="auto" latinLnBrk="0" hangingPunct="1">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solidFill>
                <a:srgbClr val="000000"/>
              </a:solidFill>
              <a:effectLst/>
              <a:uLnTx/>
              <a:uFillTx/>
              <a:latin typeface="BIG CASLON MEDIUM" panose="02000603090000020003" pitchFamily="2" charset="-79"/>
              <a:cs typeface="BIG CASLON MEDIUM" panose="02000603090000020003" pitchFamily="2" charset="-79"/>
              <a:sym typeface="Arial"/>
            </a:endParaRPr>
          </a:p>
        </p:txBody>
      </p:sp>
      <p:pic>
        <p:nvPicPr>
          <p:cNvPr id="6" name="Picture 5">
            <a:extLst>
              <a:ext uri="{FF2B5EF4-FFF2-40B4-BE49-F238E27FC236}">
                <a16:creationId xmlns:a16="http://schemas.microsoft.com/office/drawing/2014/main" id="{53BB13FA-3248-BD23-53EE-38BAC26CC107}"/>
              </a:ext>
            </a:extLst>
          </p:cNvPr>
          <p:cNvPicPr>
            <a:picLocks noChangeAspect="1"/>
          </p:cNvPicPr>
          <p:nvPr/>
        </p:nvPicPr>
        <p:blipFill>
          <a:blip r:embed="rId3"/>
          <a:stretch>
            <a:fillRect/>
          </a:stretch>
        </p:blipFill>
        <p:spPr>
          <a:xfrm>
            <a:off x="5104493" y="464275"/>
            <a:ext cx="577850" cy="429260"/>
          </a:xfrm>
          <a:prstGeom prst="rect">
            <a:avLst/>
          </a:prstGeom>
        </p:spPr>
      </p:pic>
      <p:pic>
        <p:nvPicPr>
          <p:cNvPr id="8" name="Picture 7">
            <a:extLst>
              <a:ext uri="{FF2B5EF4-FFF2-40B4-BE49-F238E27FC236}">
                <a16:creationId xmlns:a16="http://schemas.microsoft.com/office/drawing/2014/main" id="{47FA444D-9EC8-E422-C041-49CF196877E9}"/>
              </a:ext>
            </a:extLst>
          </p:cNvPr>
          <p:cNvPicPr>
            <a:picLocks noChangeAspect="1"/>
          </p:cNvPicPr>
          <p:nvPr/>
        </p:nvPicPr>
        <p:blipFill>
          <a:blip r:embed="rId4"/>
          <a:stretch>
            <a:fillRect/>
          </a:stretch>
        </p:blipFill>
        <p:spPr>
          <a:xfrm>
            <a:off x="1098825" y="5452703"/>
            <a:ext cx="3099831" cy="768481"/>
          </a:xfrm>
          <a:prstGeom prst="rect">
            <a:avLst/>
          </a:prstGeom>
        </p:spPr>
      </p:pic>
      <p:pic>
        <p:nvPicPr>
          <p:cNvPr id="9" name="Picture 8">
            <a:extLst>
              <a:ext uri="{FF2B5EF4-FFF2-40B4-BE49-F238E27FC236}">
                <a16:creationId xmlns:a16="http://schemas.microsoft.com/office/drawing/2014/main" id="{BC8B76A7-0C2E-F5A5-66F4-9FA2967F6DC8}"/>
              </a:ext>
            </a:extLst>
          </p:cNvPr>
          <p:cNvPicPr>
            <a:picLocks noChangeAspect="1"/>
          </p:cNvPicPr>
          <p:nvPr/>
        </p:nvPicPr>
        <p:blipFill>
          <a:blip r:embed="rId3"/>
          <a:stretch>
            <a:fillRect/>
          </a:stretch>
        </p:blipFill>
        <p:spPr>
          <a:xfrm rot="10800000">
            <a:off x="11143343" y="5703025"/>
            <a:ext cx="577850" cy="429260"/>
          </a:xfrm>
          <a:prstGeom prst="rect">
            <a:avLst/>
          </a:prstGeom>
        </p:spPr>
      </p:pic>
      <p:sp>
        <p:nvSpPr>
          <p:cNvPr id="2" name="Title 3">
            <a:extLst>
              <a:ext uri="{FF2B5EF4-FFF2-40B4-BE49-F238E27FC236}">
                <a16:creationId xmlns:a16="http://schemas.microsoft.com/office/drawing/2014/main" id="{73935359-73FF-01AB-513E-65DB06E82923}"/>
              </a:ext>
            </a:extLst>
          </p:cNvPr>
          <p:cNvSpPr txBox="1">
            <a:spLocks/>
          </p:cNvSpPr>
          <p:nvPr/>
        </p:nvSpPr>
        <p:spPr>
          <a:xfrm>
            <a:off x="694139" y="372836"/>
            <a:ext cx="4048858" cy="4191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US" sz="1800" dirty="0">
                <a:solidFill>
                  <a:schemeClr val="bg1"/>
                </a:solidFill>
              </a:rPr>
              <a:t>CBRE is:</a:t>
            </a:r>
          </a:p>
        </p:txBody>
      </p:sp>
      <p:sp>
        <p:nvSpPr>
          <p:cNvPr id="4" name="Title 3">
            <a:extLst>
              <a:ext uri="{FF2B5EF4-FFF2-40B4-BE49-F238E27FC236}">
                <a16:creationId xmlns:a16="http://schemas.microsoft.com/office/drawing/2014/main" id="{B3C21AB4-2483-A5C0-9ABB-61CE484DC113}"/>
              </a:ext>
            </a:extLst>
          </p:cNvPr>
          <p:cNvSpPr txBox="1">
            <a:spLocks/>
          </p:cNvSpPr>
          <p:nvPr/>
        </p:nvSpPr>
        <p:spPr>
          <a:xfrm>
            <a:off x="-5154211" y="601889"/>
            <a:ext cx="4048858" cy="392702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US" sz="1800" b="0" dirty="0"/>
              <a:t>CBRE is:</a:t>
            </a:r>
          </a:p>
          <a:p>
            <a:pPr marL="285750" indent="-285750">
              <a:lnSpc>
                <a:spcPct val="100000"/>
              </a:lnSpc>
              <a:spcAft>
                <a:spcPts val="800"/>
              </a:spcAft>
              <a:buFont typeface="Arial" panose="020B0604020202020204" pitchFamily="34" charset="0"/>
              <a:buChar char="•"/>
            </a:pPr>
            <a:r>
              <a:rPr lang="en-GB" sz="1300" b="0" dirty="0"/>
              <a:t>The world’s largest commercial real estate services and investment company</a:t>
            </a:r>
            <a:endParaRPr lang="en-US" sz="1300" b="0" dirty="0"/>
          </a:p>
          <a:p>
            <a:pPr marL="285750" indent="-285750">
              <a:lnSpc>
                <a:spcPct val="100000"/>
              </a:lnSpc>
              <a:spcAft>
                <a:spcPts val="800"/>
              </a:spcAft>
              <a:buFont typeface="Arial" panose="020B0604020202020204" pitchFamily="34" charset="0"/>
              <a:buChar char="•"/>
            </a:pPr>
            <a:r>
              <a:rPr lang="en-GB" sz="1300" b="0" dirty="0"/>
              <a:t>#1 global market position in leasing, property sales, outsourcing, property management and valuation</a:t>
            </a:r>
          </a:p>
          <a:p>
            <a:pPr marL="285750" indent="-285750">
              <a:lnSpc>
                <a:spcPct val="100000"/>
              </a:lnSpc>
              <a:spcAft>
                <a:spcPts val="800"/>
              </a:spcAft>
              <a:buFont typeface="Arial" panose="020B0604020202020204" pitchFamily="34" charset="0"/>
              <a:buChar char="•"/>
            </a:pPr>
            <a:r>
              <a:rPr lang="en-GB" sz="1300" b="0" dirty="0"/>
              <a:t>Has nearly $144 billion of Assets Under Management within our Investment Management business</a:t>
            </a:r>
          </a:p>
          <a:p>
            <a:pPr marL="285750" indent="-285750">
              <a:lnSpc>
                <a:spcPct val="100000"/>
              </a:lnSpc>
              <a:spcAft>
                <a:spcPts val="800"/>
              </a:spcAft>
              <a:buFont typeface="Arial" panose="020B0604020202020204" pitchFamily="34" charset="0"/>
              <a:buChar char="•"/>
            </a:pPr>
            <a:r>
              <a:rPr lang="en-GB" sz="1300" b="0" dirty="0"/>
              <a:t>Has more than 105,000 employees who serve clients in over 100 countries, including over 90% of the Fortune 100</a:t>
            </a:r>
          </a:p>
          <a:p>
            <a:pPr marL="285750" indent="-285750">
              <a:lnSpc>
                <a:spcPct val="100000"/>
              </a:lnSpc>
              <a:spcAft>
                <a:spcPts val="800"/>
              </a:spcAft>
              <a:buFont typeface="Arial" panose="020B0604020202020204" pitchFamily="34" charset="0"/>
              <a:buChar char="•"/>
            </a:pPr>
            <a:r>
              <a:rPr lang="en-US" sz="1300" b="0" dirty="0"/>
              <a:t>In 2020, CBRE announced a pledge to spend at least $1 billion with diverse suppliers in 2021 and to grow this spending to at least $3 billion in five years</a:t>
            </a:r>
            <a:r>
              <a:rPr lang="en-GB" sz="1300" b="0" dirty="0"/>
              <a:t>.</a:t>
            </a:r>
            <a:endParaRPr lang="en-US" sz="1300" b="0" dirty="0"/>
          </a:p>
        </p:txBody>
      </p:sp>
      <p:sp>
        <p:nvSpPr>
          <p:cNvPr id="12" name="Title 3">
            <a:extLst>
              <a:ext uri="{FF2B5EF4-FFF2-40B4-BE49-F238E27FC236}">
                <a16:creationId xmlns:a16="http://schemas.microsoft.com/office/drawing/2014/main" id="{C2AD54AB-2CF1-EE8A-3753-3A09806F9F01}"/>
              </a:ext>
            </a:extLst>
          </p:cNvPr>
          <p:cNvSpPr txBox="1">
            <a:spLocks/>
          </p:cNvSpPr>
          <p:nvPr/>
        </p:nvSpPr>
        <p:spPr>
          <a:xfrm>
            <a:off x="603564" y="1636941"/>
            <a:ext cx="1662619" cy="84500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1000" b="0" dirty="0">
                <a:solidFill>
                  <a:schemeClr val="bg1"/>
                </a:solidFill>
              </a:rPr>
              <a:t>The world’s largest commercial real estate services &amp; investment company</a:t>
            </a:r>
            <a:endParaRPr lang="en-US" sz="1000" b="0" dirty="0">
              <a:solidFill>
                <a:schemeClr val="bg1"/>
              </a:solidFill>
            </a:endParaRPr>
          </a:p>
        </p:txBody>
      </p:sp>
      <p:pic>
        <p:nvPicPr>
          <p:cNvPr id="14" name="Picture 13">
            <a:extLst>
              <a:ext uri="{FF2B5EF4-FFF2-40B4-BE49-F238E27FC236}">
                <a16:creationId xmlns:a16="http://schemas.microsoft.com/office/drawing/2014/main" id="{03A5B9EF-04B1-DFC5-E442-01664B5A4783}"/>
              </a:ext>
            </a:extLst>
          </p:cNvPr>
          <p:cNvPicPr>
            <a:picLocks noChangeAspect="1"/>
          </p:cNvPicPr>
          <p:nvPr/>
        </p:nvPicPr>
        <p:blipFill>
          <a:blip r:embed="rId5"/>
          <a:stretch>
            <a:fillRect/>
          </a:stretch>
        </p:blipFill>
        <p:spPr>
          <a:xfrm>
            <a:off x="1191987" y="1063623"/>
            <a:ext cx="454226" cy="438605"/>
          </a:xfrm>
          <a:prstGeom prst="rect">
            <a:avLst/>
          </a:prstGeom>
        </p:spPr>
      </p:pic>
      <p:cxnSp>
        <p:nvCxnSpPr>
          <p:cNvPr id="16" name="Straight Connector 15">
            <a:extLst>
              <a:ext uri="{FF2B5EF4-FFF2-40B4-BE49-F238E27FC236}">
                <a16:creationId xmlns:a16="http://schemas.microsoft.com/office/drawing/2014/main" id="{D79ED8B1-FF98-5B11-7CC6-646A04C2B32B}"/>
              </a:ext>
            </a:extLst>
          </p:cNvPr>
          <p:cNvCxnSpPr>
            <a:cxnSpLocks/>
          </p:cNvCxnSpPr>
          <p:nvPr/>
        </p:nvCxnSpPr>
        <p:spPr>
          <a:xfrm>
            <a:off x="2653392" y="1396093"/>
            <a:ext cx="0" cy="369025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7D86BCAD-8431-C5CF-08A1-C51654D639A5}"/>
              </a:ext>
            </a:extLst>
          </p:cNvPr>
          <p:cNvSpPr txBox="1">
            <a:spLocks/>
          </p:cNvSpPr>
          <p:nvPr/>
        </p:nvSpPr>
        <p:spPr>
          <a:xfrm>
            <a:off x="2886843" y="1617891"/>
            <a:ext cx="1832114" cy="845004"/>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1000" b="0" dirty="0">
                <a:solidFill>
                  <a:schemeClr val="bg1"/>
                </a:solidFill>
              </a:rPr>
              <a:t>#1 global market position in leasing, property sales, outsourcing, property management and valuation</a:t>
            </a:r>
          </a:p>
          <a:p>
            <a:pPr algn="ctr">
              <a:lnSpc>
                <a:spcPct val="100000"/>
              </a:lnSpc>
              <a:spcAft>
                <a:spcPts val="800"/>
              </a:spcAft>
            </a:pPr>
            <a:endParaRPr lang="en-GB" sz="1000" b="0" dirty="0">
              <a:solidFill>
                <a:schemeClr val="bg1"/>
              </a:solidFill>
            </a:endParaRPr>
          </a:p>
        </p:txBody>
      </p:sp>
      <p:sp>
        <p:nvSpPr>
          <p:cNvPr id="19" name="Title 3">
            <a:extLst>
              <a:ext uri="{FF2B5EF4-FFF2-40B4-BE49-F238E27FC236}">
                <a16:creationId xmlns:a16="http://schemas.microsoft.com/office/drawing/2014/main" id="{06F60A9E-903F-8D5D-3065-920801FC9C8C}"/>
              </a:ext>
            </a:extLst>
          </p:cNvPr>
          <p:cNvSpPr txBox="1">
            <a:spLocks/>
          </p:cNvSpPr>
          <p:nvPr/>
        </p:nvSpPr>
        <p:spPr>
          <a:xfrm>
            <a:off x="3377012" y="966107"/>
            <a:ext cx="835305" cy="4191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GB" sz="3600" dirty="0">
                <a:solidFill>
                  <a:srgbClr val="B9A46D"/>
                </a:solidFill>
              </a:rPr>
              <a:t>#1</a:t>
            </a:r>
            <a:endParaRPr lang="en-US" sz="3600" dirty="0">
              <a:solidFill>
                <a:srgbClr val="B9A46D"/>
              </a:solidFill>
            </a:endParaRPr>
          </a:p>
        </p:txBody>
      </p:sp>
      <p:sp>
        <p:nvSpPr>
          <p:cNvPr id="21" name="Title 3">
            <a:extLst>
              <a:ext uri="{FF2B5EF4-FFF2-40B4-BE49-F238E27FC236}">
                <a16:creationId xmlns:a16="http://schemas.microsoft.com/office/drawing/2014/main" id="{7CEAAE45-DB60-3768-5281-2A9BF5805389}"/>
              </a:ext>
            </a:extLst>
          </p:cNvPr>
          <p:cNvSpPr txBox="1">
            <a:spLocks/>
          </p:cNvSpPr>
          <p:nvPr/>
        </p:nvSpPr>
        <p:spPr>
          <a:xfrm>
            <a:off x="326570" y="3009900"/>
            <a:ext cx="2204357" cy="4191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2200" dirty="0">
                <a:solidFill>
                  <a:srgbClr val="B9A46D"/>
                </a:solidFill>
              </a:rPr>
              <a:t>$144 billion </a:t>
            </a:r>
            <a:endParaRPr lang="en-US" sz="2200" dirty="0">
              <a:solidFill>
                <a:srgbClr val="B9A46D"/>
              </a:solidFill>
            </a:endParaRPr>
          </a:p>
        </p:txBody>
      </p:sp>
      <p:sp>
        <p:nvSpPr>
          <p:cNvPr id="22" name="Title 3">
            <a:extLst>
              <a:ext uri="{FF2B5EF4-FFF2-40B4-BE49-F238E27FC236}">
                <a16:creationId xmlns:a16="http://schemas.microsoft.com/office/drawing/2014/main" id="{6662D63F-E7B4-6560-1038-4076FEEF04C0}"/>
              </a:ext>
            </a:extLst>
          </p:cNvPr>
          <p:cNvSpPr txBox="1">
            <a:spLocks/>
          </p:cNvSpPr>
          <p:nvPr/>
        </p:nvSpPr>
        <p:spPr>
          <a:xfrm>
            <a:off x="371021" y="3337378"/>
            <a:ext cx="2090057" cy="110762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1000" b="0" dirty="0">
                <a:solidFill>
                  <a:schemeClr val="bg1"/>
                </a:solidFill>
              </a:rPr>
              <a:t>Worth of Assets Under Management within our Investment Management </a:t>
            </a:r>
            <a:br>
              <a:rPr lang="en-GB" sz="1000" b="0" dirty="0">
                <a:solidFill>
                  <a:schemeClr val="bg1"/>
                </a:solidFill>
              </a:rPr>
            </a:br>
            <a:r>
              <a:rPr lang="en-GB" sz="1000" b="0" dirty="0">
                <a:solidFill>
                  <a:schemeClr val="bg1"/>
                </a:solidFill>
              </a:rPr>
              <a:t>business</a:t>
            </a:r>
          </a:p>
          <a:p>
            <a:pPr algn="ctr">
              <a:lnSpc>
                <a:spcPct val="100000"/>
              </a:lnSpc>
              <a:spcAft>
                <a:spcPts val="800"/>
              </a:spcAft>
            </a:pPr>
            <a:endParaRPr lang="en-GB" sz="1000" b="0" dirty="0">
              <a:solidFill>
                <a:schemeClr val="bg1"/>
              </a:solidFill>
            </a:endParaRPr>
          </a:p>
        </p:txBody>
      </p:sp>
      <p:sp>
        <p:nvSpPr>
          <p:cNvPr id="24" name="Title 3">
            <a:extLst>
              <a:ext uri="{FF2B5EF4-FFF2-40B4-BE49-F238E27FC236}">
                <a16:creationId xmlns:a16="http://schemas.microsoft.com/office/drawing/2014/main" id="{8A418582-76F8-FA56-4402-AB184E5FCE89}"/>
              </a:ext>
            </a:extLst>
          </p:cNvPr>
          <p:cNvSpPr txBox="1">
            <a:spLocks/>
          </p:cNvSpPr>
          <p:nvPr/>
        </p:nvSpPr>
        <p:spPr>
          <a:xfrm>
            <a:off x="3197678" y="3009900"/>
            <a:ext cx="2204357" cy="4191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GB" sz="2200" dirty="0">
                <a:solidFill>
                  <a:srgbClr val="B9A46D"/>
                </a:solidFill>
              </a:rPr>
              <a:t>105,000</a:t>
            </a:r>
            <a:endParaRPr lang="en-US" sz="2200" dirty="0">
              <a:solidFill>
                <a:srgbClr val="B9A46D"/>
              </a:solidFill>
            </a:endParaRPr>
          </a:p>
        </p:txBody>
      </p:sp>
      <p:grpSp>
        <p:nvGrpSpPr>
          <p:cNvPr id="33" name="Group 32">
            <a:extLst>
              <a:ext uri="{FF2B5EF4-FFF2-40B4-BE49-F238E27FC236}">
                <a16:creationId xmlns:a16="http://schemas.microsoft.com/office/drawing/2014/main" id="{B73A713A-6BBF-28D4-7A42-6904276ACE34}"/>
              </a:ext>
            </a:extLst>
          </p:cNvPr>
          <p:cNvGrpSpPr/>
          <p:nvPr/>
        </p:nvGrpSpPr>
        <p:grpSpPr>
          <a:xfrm>
            <a:off x="1167494" y="2579916"/>
            <a:ext cx="457199" cy="457199"/>
            <a:chOff x="1167494" y="2514600"/>
            <a:chExt cx="522515" cy="522515"/>
          </a:xfrm>
        </p:grpSpPr>
        <p:sp>
          <p:nvSpPr>
            <p:cNvPr id="26" name="Oval 25">
              <a:extLst>
                <a:ext uri="{FF2B5EF4-FFF2-40B4-BE49-F238E27FC236}">
                  <a16:creationId xmlns:a16="http://schemas.microsoft.com/office/drawing/2014/main" id="{4FBA86B6-8D97-B6CF-60E9-1E80EA49A40E}"/>
                </a:ext>
              </a:extLst>
            </p:cNvPr>
            <p:cNvSpPr/>
            <p:nvPr/>
          </p:nvSpPr>
          <p:spPr>
            <a:xfrm>
              <a:off x="1167494" y="2514600"/>
              <a:ext cx="522515" cy="522515"/>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3">
              <a:extLst>
                <a:ext uri="{FF2B5EF4-FFF2-40B4-BE49-F238E27FC236}">
                  <a16:creationId xmlns:a16="http://schemas.microsoft.com/office/drawing/2014/main" id="{69FDA98F-F3EF-1141-ECE8-B228A767D762}"/>
                </a:ext>
              </a:extLst>
            </p:cNvPr>
            <p:cNvSpPr txBox="1">
              <a:spLocks/>
            </p:cNvSpPr>
            <p:nvPr/>
          </p:nvSpPr>
          <p:spPr>
            <a:xfrm>
              <a:off x="1234428" y="2525616"/>
              <a:ext cx="378280" cy="4191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GB" sz="2200" dirty="0">
                  <a:solidFill>
                    <a:srgbClr val="000000"/>
                  </a:solidFill>
                </a:rPr>
                <a:t>$</a:t>
              </a:r>
              <a:endParaRPr lang="en-US" sz="2200" dirty="0">
                <a:solidFill>
                  <a:srgbClr val="B9A46D"/>
                </a:solidFill>
              </a:endParaRPr>
            </a:p>
          </p:txBody>
        </p:sp>
      </p:grpSp>
      <p:pic>
        <p:nvPicPr>
          <p:cNvPr id="27" name="Picture 26">
            <a:extLst>
              <a:ext uri="{FF2B5EF4-FFF2-40B4-BE49-F238E27FC236}">
                <a16:creationId xmlns:a16="http://schemas.microsoft.com/office/drawing/2014/main" id="{4BAB7DC6-30AA-98BA-1D22-7B41FDE7D411}"/>
              </a:ext>
            </a:extLst>
          </p:cNvPr>
          <p:cNvPicPr>
            <a:picLocks noChangeAspect="1"/>
          </p:cNvPicPr>
          <p:nvPr/>
        </p:nvPicPr>
        <p:blipFill>
          <a:blip r:embed="rId6"/>
          <a:stretch>
            <a:fillRect/>
          </a:stretch>
        </p:blipFill>
        <p:spPr>
          <a:xfrm>
            <a:off x="3593193" y="2637064"/>
            <a:ext cx="442351" cy="345621"/>
          </a:xfrm>
          <a:prstGeom prst="rect">
            <a:avLst/>
          </a:prstGeom>
        </p:spPr>
      </p:pic>
      <p:sp>
        <p:nvSpPr>
          <p:cNvPr id="28" name="Title 3">
            <a:extLst>
              <a:ext uri="{FF2B5EF4-FFF2-40B4-BE49-F238E27FC236}">
                <a16:creationId xmlns:a16="http://schemas.microsoft.com/office/drawing/2014/main" id="{348C774D-5D3A-767E-E773-6E81ABB7A1B6}"/>
              </a:ext>
            </a:extLst>
          </p:cNvPr>
          <p:cNvSpPr txBox="1">
            <a:spLocks/>
          </p:cNvSpPr>
          <p:nvPr/>
        </p:nvSpPr>
        <p:spPr>
          <a:xfrm>
            <a:off x="2777984" y="3337378"/>
            <a:ext cx="2169572" cy="110762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1000" b="0" dirty="0">
                <a:solidFill>
                  <a:schemeClr val="bg1"/>
                </a:solidFill>
              </a:rPr>
              <a:t>Employees who serve clients in over 100 countries, including over 90% of the Fortune 100</a:t>
            </a:r>
          </a:p>
        </p:txBody>
      </p:sp>
      <p:sp>
        <p:nvSpPr>
          <p:cNvPr id="29" name="Title 3">
            <a:extLst>
              <a:ext uri="{FF2B5EF4-FFF2-40B4-BE49-F238E27FC236}">
                <a16:creationId xmlns:a16="http://schemas.microsoft.com/office/drawing/2014/main" id="{88BDA57D-96FB-0ED9-949D-5444C55485C6}"/>
              </a:ext>
            </a:extLst>
          </p:cNvPr>
          <p:cNvSpPr txBox="1">
            <a:spLocks/>
          </p:cNvSpPr>
          <p:nvPr/>
        </p:nvSpPr>
        <p:spPr>
          <a:xfrm>
            <a:off x="313871" y="4174671"/>
            <a:ext cx="2204357" cy="4191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2200" dirty="0">
                <a:solidFill>
                  <a:srgbClr val="B9A46D"/>
                </a:solidFill>
              </a:rPr>
              <a:t>$1 billion </a:t>
            </a:r>
            <a:endParaRPr lang="en-US" sz="2200" dirty="0">
              <a:solidFill>
                <a:srgbClr val="B9A46D"/>
              </a:solidFill>
            </a:endParaRPr>
          </a:p>
        </p:txBody>
      </p:sp>
      <p:sp>
        <p:nvSpPr>
          <p:cNvPr id="30" name="Title 3">
            <a:extLst>
              <a:ext uri="{FF2B5EF4-FFF2-40B4-BE49-F238E27FC236}">
                <a16:creationId xmlns:a16="http://schemas.microsoft.com/office/drawing/2014/main" id="{3C9136EA-912E-7DE8-0A6B-F5DDFDD68B4C}"/>
              </a:ext>
            </a:extLst>
          </p:cNvPr>
          <p:cNvSpPr txBox="1">
            <a:spLocks/>
          </p:cNvSpPr>
          <p:nvPr/>
        </p:nvSpPr>
        <p:spPr>
          <a:xfrm>
            <a:off x="225881" y="4510313"/>
            <a:ext cx="2424793" cy="110762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1000" b="0" dirty="0">
                <a:solidFill>
                  <a:schemeClr val="bg1"/>
                </a:solidFill>
              </a:rPr>
              <a:t>In 2020, CBRE announced </a:t>
            </a:r>
            <a:br>
              <a:rPr lang="en-GB" sz="1000" b="0" dirty="0">
                <a:solidFill>
                  <a:schemeClr val="bg1"/>
                </a:solidFill>
              </a:rPr>
            </a:br>
            <a:r>
              <a:rPr lang="en-GB" sz="1000" b="0" dirty="0">
                <a:solidFill>
                  <a:schemeClr val="bg1"/>
                </a:solidFill>
              </a:rPr>
              <a:t>a pledge to spend at least </a:t>
            </a:r>
            <a:br>
              <a:rPr lang="en-GB" sz="1000" b="0" dirty="0">
                <a:solidFill>
                  <a:schemeClr val="bg1"/>
                </a:solidFill>
              </a:rPr>
            </a:br>
            <a:r>
              <a:rPr lang="en-GB" sz="1000" b="0" dirty="0">
                <a:solidFill>
                  <a:schemeClr val="bg1"/>
                </a:solidFill>
              </a:rPr>
              <a:t>$1 billion with diverse suppliers</a:t>
            </a:r>
            <a:br>
              <a:rPr lang="en-GB" sz="1000" b="0" dirty="0">
                <a:solidFill>
                  <a:schemeClr val="bg1"/>
                </a:solidFill>
              </a:rPr>
            </a:br>
            <a:r>
              <a:rPr lang="en-GB" sz="1000" b="0" dirty="0">
                <a:solidFill>
                  <a:schemeClr val="bg1"/>
                </a:solidFill>
              </a:rPr>
              <a:t> in 2021 </a:t>
            </a:r>
          </a:p>
        </p:txBody>
      </p:sp>
      <p:sp>
        <p:nvSpPr>
          <p:cNvPr id="31" name="Title 3">
            <a:extLst>
              <a:ext uri="{FF2B5EF4-FFF2-40B4-BE49-F238E27FC236}">
                <a16:creationId xmlns:a16="http://schemas.microsoft.com/office/drawing/2014/main" id="{49737869-4B71-8CCD-0CE9-11BEABAD0C35}"/>
              </a:ext>
            </a:extLst>
          </p:cNvPr>
          <p:cNvSpPr txBox="1">
            <a:spLocks/>
          </p:cNvSpPr>
          <p:nvPr/>
        </p:nvSpPr>
        <p:spPr>
          <a:xfrm>
            <a:off x="2690359" y="4180114"/>
            <a:ext cx="2204357" cy="4191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2200" dirty="0">
                <a:solidFill>
                  <a:srgbClr val="B9A46D"/>
                </a:solidFill>
              </a:rPr>
              <a:t>$3 billion </a:t>
            </a:r>
            <a:endParaRPr lang="en-US" sz="2200" dirty="0">
              <a:solidFill>
                <a:srgbClr val="B9A46D"/>
              </a:solidFill>
            </a:endParaRPr>
          </a:p>
        </p:txBody>
      </p:sp>
      <p:sp>
        <p:nvSpPr>
          <p:cNvPr id="32" name="Title 3">
            <a:extLst>
              <a:ext uri="{FF2B5EF4-FFF2-40B4-BE49-F238E27FC236}">
                <a16:creationId xmlns:a16="http://schemas.microsoft.com/office/drawing/2014/main" id="{2C82D3DB-6E08-B586-FA7E-BC65FAB3086A}"/>
              </a:ext>
            </a:extLst>
          </p:cNvPr>
          <p:cNvSpPr txBox="1">
            <a:spLocks/>
          </p:cNvSpPr>
          <p:nvPr/>
        </p:nvSpPr>
        <p:spPr>
          <a:xfrm>
            <a:off x="2590800" y="4515756"/>
            <a:ext cx="2424793" cy="110762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spcAft>
                <a:spcPts val="800"/>
              </a:spcAft>
            </a:pPr>
            <a:r>
              <a:rPr lang="en-GB" sz="1000" b="0" dirty="0">
                <a:solidFill>
                  <a:schemeClr val="bg1"/>
                </a:solidFill>
              </a:rPr>
              <a:t>In 2021 CBRE pledged to grow </a:t>
            </a:r>
            <a:br>
              <a:rPr lang="en-GB" sz="1000" b="0" dirty="0">
                <a:solidFill>
                  <a:schemeClr val="bg1"/>
                </a:solidFill>
              </a:rPr>
            </a:br>
            <a:r>
              <a:rPr lang="en-GB" sz="1000" b="0" dirty="0">
                <a:solidFill>
                  <a:schemeClr val="bg1"/>
                </a:solidFill>
              </a:rPr>
              <a:t>this spending to at least </a:t>
            </a:r>
            <a:br>
              <a:rPr lang="en-GB" sz="1000" b="0" dirty="0">
                <a:solidFill>
                  <a:schemeClr val="bg1"/>
                </a:solidFill>
              </a:rPr>
            </a:br>
            <a:r>
              <a:rPr lang="en-GB" sz="1000" b="0" dirty="0">
                <a:solidFill>
                  <a:schemeClr val="bg1"/>
                </a:solidFill>
              </a:rPr>
              <a:t>$3 billion in five years</a:t>
            </a:r>
          </a:p>
        </p:txBody>
      </p:sp>
      <p:sp>
        <p:nvSpPr>
          <p:cNvPr id="5" name="Google Shape;118;g13c822bde9e_0_29">
            <a:extLst>
              <a:ext uri="{FF2B5EF4-FFF2-40B4-BE49-F238E27FC236}">
                <a16:creationId xmlns:a16="http://schemas.microsoft.com/office/drawing/2014/main" id="{E4E605AA-DA28-3C3E-8917-8FCA2021F50B}"/>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2712968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0" y="336431"/>
            <a:ext cx="11870759"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THE BUSINESS CASE FOR DIVERSITY SUPPLY CHAIN</a:t>
            </a:r>
            <a:br>
              <a:rPr lang="en-US" sz="2800" dirty="0">
                <a:solidFill>
                  <a:schemeClr val="bg1"/>
                </a:solidFill>
              </a:rPr>
            </a:br>
            <a:r>
              <a:rPr lang="en-US" sz="2800" dirty="0">
                <a:solidFill>
                  <a:schemeClr val="bg1"/>
                </a:solidFill>
              </a:rPr>
              <a:t> </a:t>
            </a:r>
            <a:br>
              <a:rPr lang="en-US" sz="2800" dirty="0">
                <a:solidFill>
                  <a:schemeClr val="bg1"/>
                </a:solidFill>
              </a:rPr>
            </a:br>
            <a:r>
              <a:rPr lang="en-US" sz="2800" dirty="0">
                <a:solidFill>
                  <a:schemeClr val="bg1"/>
                </a:solidFill>
              </a:rPr>
              <a:t> </a:t>
            </a:r>
          </a:p>
        </p:txBody>
      </p:sp>
      <p:sp>
        <p:nvSpPr>
          <p:cNvPr id="13" name="Google Shape;118;g13c822bde9e_0_29">
            <a:extLst>
              <a:ext uri="{FF2B5EF4-FFF2-40B4-BE49-F238E27FC236}">
                <a16:creationId xmlns:a16="http://schemas.microsoft.com/office/drawing/2014/main" id="{6170DE13-7F9B-FE59-AE00-8B9874649A09}"/>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pic>
        <p:nvPicPr>
          <p:cNvPr id="15" name="Picture 14">
            <a:extLst>
              <a:ext uri="{FF2B5EF4-FFF2-40B4-BE49-F238E27FC236}">
                <a16:creationId xmlns:a16="http://schemas.microsoft.com/office/drawing/2014/main" id="{097CDE4E-0982-A7EA-0158-5DA320F953AB}"/>
              </a:ext>
            </a:extLst>
          </p:cNvPr>
          <p:cNvPicPr>
            <a:picLocks noChangeAspect="1"/>
          </p:cNvPicPr>
          <p:nvPr/>
        </p:nvPicPr>
        <p:blipFill>
          <a:blip r:embed="rId3">
            <a:alphaModFix amt="49000"/>
          </a:blip>
          <a:stretch>
            <a:fillRect/>
          </a:stretch>
        </p:blipFill>
        <p:spPr>
          <a:xfrm>
            <a:off x="3738496" y="1356340"/>
            <a:ext cx="4807926" cy="5085961"/>
          </a:xfrm>
          <a:prstGeom prst="rect">
            <a:avLst/>
          </a:prstGeom>
        </p:spPr>
      </p:pic>
      <p:sp>
        <p:nvSpPr>
          <p:cNvPr id="30" name="Rounded Rectangle 29">
            <a:extLst>
              <a:ext uri="{FF2B5EF4-FFF2-40B4-BE49-F238E27FC236}">
                <a16:creationId xmlns:a16="http://schemas.microsoft.com/office/drawing/2014/main" id="{33A3F6C4-5EFE-AF67-C6EF-513EC5DA81DE}"/>
              </a:ext>
            </a:extLst>
          </p:cNvPr>
          <p:cNvSpPr/>
          <p:nvPr/>
        </p:nvSpPr>
        <p:spPr>
          <a:xfrm>
            <a:off x="7134952" y="4990934"/>
            <a:ext cx="1700875" cy="1001073"/>
          </a:xfrm>
          <a:prstGeom prst="round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3">
            <a:extLst>
              <a:ext uri="{FF2B5EF4-FFF2-40B4-BE49-F238E27FC236}">
                <a16:creationId xmlns:a16="http://schemas.microsoft.com/office/drawing/2014/main" id="{E11F6D2E-ECEF-7781-ECC5-AACEE961C5B9}"/>
              </a:ext>
            </a:extLst>
          </p:cNvPr>
          <p:cNvSpPr txBox="1">
            <a:spLocks/>
          </p:cNvSpPr>
          <p:nvPr/>
        </p:nvSpPr>
        <p:spPr>
          <a:xfrm>
            <a:off x="7139366" y="5131145"/>
            <a:ext cx="1700875" cy="2472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spc="0" dirty="0">
                <a:solidFill>
                  <a:srgbClr val="000000"/>
                </a:solidFill>
                <a:latin typeface="Montserrat SemiBold" pitchFamily="2" charset="77"/>
              </a:rPr>
              <a:t>Enhance Brand Equity &amp; Reputation</a:t>
            </a:r>
          </a:p>
          <a:p>
            <a:pPr algn="ctr">
              <a:lnSpc>
                <a:spcPct val="100000"/>
              </a:lnSpc>
            </a:pPr>
            <a:endParaRPr lang="en-US" sz="1400" spc="0" dirty="0">
              <a:solidFill>
                <a:srgbClr val="000000"/>
              </a:solidFill>
              <a:latin typeface="Montserrat SemiBold" pitchFamily="2" charset="77"/>
            </a:endParaRPr>
          </a:p>
          <a:p>
            <a:pPr>
              <a:lnSpc>
                <a:spcPct val="100000"/>
              </a:lnSpc>
            </a:pPr>
            <a:endParaRPr lang="en-US" sz="1400" spc="0" dirty="0">
              <a:solidFill>
                <a:srgbClr val="000000"/>
              </a:solidFill>
              <a:latin typeface="Montserrat SemiBold" pitchFamily="2" charset="77"/>
            </a:endParaRPr>
          </a:p>
          <a:p>
            <a:pPr>
              <a:lnSpc>
                <a:spcPct val="100000"/>
              </a:lnSpc>
            </a:pPr>
            <a:endParaRPr lang="en-US" sz="1400" spc="0" dirty="0">
              <a:solidFill>
                <a:srgbClr val="B9A46D"/>
              </a:solidFill>
              <a:latin typeface="Montserrat SemiBold" pitchFamily="2" charset="77"/>
            </a:endParaRPr>
          </a:p>
        </p:txBody>
      </p:sp>
      <p:sp>
        <p:nvSpPr>
          <p:cNvPr id="32" name="Rounded Rectangle 31">
            <a:extLst>
              <a:ext uri="{FF2B5EF4-FFF2-40B4-BE49-F238E27FC236}">
                <a16:creationId xmlns:a16="http://schemas.microsoft.com/office/drawing/2014/main" id="{8A14D259-9784-6B8D-5099-9FD7E2935471}"/>
              </a:ext>
            </a:extLst>
          </p:cNvPr>
          <p:cNvSpPr/>
          <p:nvPr/>
        </p:nvSpPr>
        <p:spPr>
          <a:xfrm>
            <a:off x="3335419" y="4990934"/>
            <a:ext cx="1700875" cy="1001073"/>
          </a:xfrm>
          <a:prstGeom prst="round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3">
            <a:extLst>
              <a:ext uri="{FF2B5EF4-FFF2-40B4-BE49-F238E27FC236}">
                <a16:creationId xmlns:a16="http://schemas.microsoft.com/office/drawing/2014/main" id="{AE61789E-DFFB-307E-18BE-9EE236B3132B}"/>
              </a:ext>
            </a:extLst>
          </p:cNvPr>
          <p:cNvSpPr txBox="1">
            <a:spLocks/>
          </p:cNvSpPr>
          <p:nvPr/>
        </p:nvSpPr>
        <p:spPr>
          <a:xfrm>
            <a:off x="3339833" y="5009097"/>
            <a:ext cx="1700875" cy="2472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spc="0" dirty="0">
                <a:solidFill>
                  <a:srgbClr val="000000"/>
                </a:solidFill>
                <a:latin typeface="Montserrat SemiBold" pitchFamily="2" charset="77"/>
              </a:rPr>
              <a:t>Drives Innovation,  Creativity &amp; Competition </a:t>
            </a:r>
          </a:p>
          <a:p>
            <a:pPr algn="ctr">
              <a:lnSpc>
                <a:spcPct val="100000"/>
              </a:lnSpc>
            </a:pPr>
            <a:endParaRPr lang="en-US" sz="1400" spc="0" dirty="0">
              <a:solidFill>
                <a:srgbClr val="000000"/>
              </a:solidFill>
              <a:latin typeface="Montserrat SemiBold" pitchFamily="2" charset="77"/>
            </a:endParaRPr>
          </a:p>
          <a:p>
            <a:pPr algn="ctr">
              <a:lnSpc>
                <a:spcPct val="100000"/>
              </a:lnSpc>
            </a:pPr>
            <a:endParaRPr lang="en-US" sz="1400" spc="0" dirty="0">
              <a:solidFill>
                <a:srgbClr val="000000"/>
              </a:solidFill>
              <a:latin typeface="Montserrat SemiBold" pitchFamily="2" charset="77"/>
            </a:endParaRPr>
          </a:p>
          <a:p>
            <a:pPr>
              <a:lnSpc>
                <a:spcPct val="100000"/>
              </a:lnSpc>
            </a:pPr>
            <a:endParaRPr lang="en-US" sz="1600" spc="0" dirty="0">
              <a:solidFill>
                <a:srgbClr val="000000"/>
              </a:solidFill>
              <a:latin typeface="Montserrat SemiBold" pitchFamily="2" charset="77"/>
            </a:endParaRPr>
          </a:p>
          <a:p>
            <a:pPr>
              <a:lnSpc>
                <a:spcPct val="100000"/>
              </a:lnSpc>
            </a:pPr>
            <a:endParaRPr lang="en-US" sz="1200" spc="0" dirty="0">
              <a:solidFill>
                <a:srgbClr val="B9A46D"/>
              </a:solidFill>
              <a:latin typeface="Montserrat SemiBold" pitchFamily="2" charset="77"/>
            </a:endParaRPr>
          </a:p>
        </p:txBody>
      </p:sp>
      <p:sp>
        <p:nvSpPr>
          <p:cNvPr id="34" name="Rounded Rectangle 33">
            <a:extLst>
              <a:ext uri="{FF2B5EF4-FFF2-40B4-BE49-F238E27FC236}">
                <a16:creationId xmlns:a16="http://schemas.microsoft.com/office/drawing/2014/main" id="{E067EFB9-8738-C029-AE32-B742D05F6F39}"/>
              </a:ext>
            </a:extLst>
          </p:cNvPr>
          <p:cNvSpPr/>
          <p:nvPr/>
        </p:nvSpPr>
        <p:spPr>
          <a:xfrm>
            <a:off x="7888254" y="3625220"/>
            <a:ext cx="1700875" cy="1001073"/>
          </a:xfrm>
          <a:prstGeom prst="round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F6AAC4B0-E1C6-2688-C3D9-099EF099640B}"/>
              </a:ext>
            </a:extLst>
          </p:cNvPr>
          <p:cNvSpPr txBox="1">
            <a:spLocks/>
          </p:cNvSpPr>
          <p:nvPr/>
        </p:nvSpPr>
        <p:spPr>
          <a:xfrm>
            <a:off x="7892668" y="3860710"/>
            <a:ext cx="1700875" cy="2472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spc="0" dirty="0">
                <a:solidFill>
                  <a:srgbClr val="000000"/>
                </a:solidFill>
                <a:latin typeface="Montserrat SemiBold" pitchFamily="2" charset="77"/>
              </a:rPr>
              <a:t>Social </a:t>
            </a:r>
            <a:br>
              <a:rPr lang="en-US" sz="1400" spc="0" dirty="0">
                <a:solidFill>
                  <a:srgbClr val="000000"/>
                </a:solidFill>
                <a:latin typeface="Montserrat SemiBold" pitchFamily="2" charset="77"/>
              </a:rPr>
            </a:br>
            <a:r>
              <a:rPr lang="en-US" sz="1400" spc="0" dirty="0">
                <a:solidFill>
                  <a:srgbClr val="000000"/>
                </a:solidFill>
                <a:latin typeface="Montserrat SemiBold" pitchFamily="2" charset="77"/>
              </a:rPr>
              <a:t>Impact </a:t>
            </a:r>
          </a:p>
          <a:p>
            <a:pPr algn="ctr">
              <a:lnSpc>
                <a:spcPct val="100000"/>
              </a:lnSpc>
            </a:pPr>
            <a:endParaRPr lang="en-US" sz="1400" spc="0" dirty="0">
              <a:solidFill>
                <a:srgbClr val="000000"/>
              </a:solidFill>
              <a:latin typeface="Montserrat SemiBold" pitchFamily="2" charset="77"/>
            </a:endParaRPr>
          </a:p>
          <a:p>
            <a:pPr algn="ctr">
              <a:lnSpc>
                <a:spcPct val="100000"/>
              </a:lnSpc>
            </a:pPr>
            <a:endParaRPr lang="en-US" sz="1400" spc="0" dirty="0">
              <a:solidFill>
                <a:srgbClr val="000000"/>
              </a:solidFill>
              <a:latin typeface="Montserrat SemiBold" pitchFamily="2" charset="77"/>
            </a:endParaRPr>
          </a:p>
          <a:p>
            <a:pPr>
              <a:lnSpc>
                <a:spcPct val="100000"/>
              </a:lnSpc>
            </a:pPr>
            <a:endParaRPr lang="en-US" sz="1400" spc="0" dirty="0">
              <a:solidFill>
                <a:srgbClr val="000000"/>
              </a:solidFill>
              <a:latin typeface="Montserrat SemiBold" pitchFamily="2" charset="77"/>
            </a:endParaRPr>
          </a:p>
          <a:p>
            <a:pPr>
              <a:lnSpc>
                <a:spcPct val="100000"/>
              </a:lnSpc>
            </a:pPr>
            <a:endParaRPr lang="en-US" sz="1400" spc="0" dirty="0">
              <a:solidFill>
                <a:srgbClr val="B9A46D"/>
              </a:solidFill>
              <a:latin typeface="Montserrat SemiBold" pitchFamily="2" charset="77"/>
            </a:endParaRPr>
          </a:p>
        </p:txBody>
      </p:sp>
      <p:sp>
        <p:nvSpPr>
          <p:cNvPr id="36" name="Rounded Rectangle 35">
            <a:extLst>
              <a:ext uri="{FF2B5EF4-FFF2-40B4-BE49-F238E27FC236}">
                <a16:creationId xmlns:a16="http://schemas.microsoft.com/office/drawing/2014/main" id="{D676BF00-F88C-A47F-5EFF-AAFD8CE891BB}"/>
              </a:ext>
            </a:extLst>
          </p:cNvPr>
          <p:cNvSpPr/>
          <p:nvPr/>
        </p:nvSpPr>
        <p:spPr>
          <a:xfrm>
            <a:off x="7360279" y="2080320"/>
            <a:ext cx="1700875" cy="1001073"/>
          </a:xfrm>
          <a:prstGeom prst="round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F41A8E3A-511A-EC3D-DE90-CFF07D6C124C}"/>
              </a:ext>
            </a:extLst>
          </p:cNvPr>
          <p:cNvSpPr txBox="1">
            <a:spLocks/>
          </p:cNvSpPr>
          <p:nvPr/>
        </p:nvSpPr>
        <p:spPr>
          <a:xfrm>
            <a:off x="7374741" y="2219059"/>
            <a:ext cx="1700875" cy="2472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spc="0" dirty="0">
                <a:solidFill>
                  <a:srgbClr val="000000"/>
                </a:solidFill>
                <a:latin typeface="Montserrat SemiBold" pitchFamily="2" charset="77"/>
              </a:rPr>
              <a:t>Supports </a:t>
            </a:r>
            <a:br>
              <a:rPr lang="en-US" sz="1400" spc="0" dirty="0">
                <a:solidFill>
                  <a:srgbClr val="000000"/>
                </a:solidFill>
                <a:latin typeface="Montserrat SemiBold" pitchFamily="2" charset="77"/>
              </a:rPr>
            </a:br>
            <a:r>
              <a:rPr lang="en-US" sz="1400" spc="0" dirty="0">
                <a:solidFill>
                  <a:srgbClr val="000000"/>
                </a:solidFill>
                <a:latin typeface="Montserrat SemiBold" pitchFamily="2" charset="77"/>
              </a:rPr>
              <a:t>the Local Economy </a:t>
            </a:r>
          </a:p>
          <a:p>
            <a:pPr algn="ctr">
              <a:lnSpc>
                <a:spcPct val="100000"/>
              </a:lnSpc>
            </a:pPr>
            <a:endParaRPr lang="en-US" sz="1600" spc="0" dirty="0">
              <a:solidFill>
                <a:srgbClr val="000000"/>
              </a:solidFill>
              <a:latin typeface="Montserrat SemiBold" pitchFamily="2" charset="77"/>
            </a:endParaRPr>
          </a:p>
          <a:p>
            <a:pPr algn="ctr">
              <a:lnSpc>
                <a:spcPct val="100000"/>
              </a:lnSpc>
            </a:pPr>
            <a:endParaRPr lang="en-US" sz="1600" spc="0" dirty="0">
              <a:solidFill>
                <a:srgbClr val="000000"/>
              </a:solidFill>
              <a:latin typeface="Montserrat SemiBold" pitchFamily="2" charset="77"/>
            </a:endParaRPr>
          </a:p>
          <a:p>
            <a:pPr>
              <a:lnSpc>
                <a:spcPct val="100000"/>
              </a:lnSpc>
            </a:pPr>
            <a:endParaRPr lang="en-US" sz="1600" spc="0" dirty="0">
              <a:solidFill>
                <a:srgbClr val="000000"/>
              </a:solidFill>
              <a:latin typeface="Montserrat SemiBold" pitchFamily="2" charset="77"/>
            </a:endParaRPr>
          </a:p>
          <a:p>
            <a:pPr>
              <a:lnSpc>
                <a:spcPct val="100000"/>
              </a:lnSpc>
            </a:pPr>
            <a:endParaRPr lang="en-US" sz="1200" spc="0" dirty="0">
              <a:solidFill>
                <a:srgbClr val="B9A46D"/>
              </a:solidFill>
              <a:latin typeface="Montserrat SemiBold" pitchFamily="2" charset="77"/>
            </a:endParaRPr>
          </a:p>
        </p:txBody>
      </p:sp>
      <p:sp>
        <p:nvSpPr>
          <p:cNvPr id="38" name="Rounded Rectangle 37">
            <a:extLst>
              <a:ext uri="{FF2B5EF4-FFF2-40B4-BE49-F238E27FC236}">
                <a16:creationId xmlns:a16="http://schemas.microsoft.com/office/drawing/2014/main" id="{78AEE09C-D051-A0F4-CFF0-EC7A3B38CCFF}"/>
              </a:ext>
            </a:extLst>
          </p:cNvPr>
          <p:cNvSpPr/>
          <p:nvPr/>
        </p:nvSpPr>
        <p:spPr>
          <a:xfrm>
            <a:off x="2695789" y="3644900"/>
            <a:ext cx="1700875" cy="1001073"/>
          </a:xfrm>
          <a:prstGeom prst="round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
            <a:extLst>
              <a:ext uri="{FF2B5EF4-FFF2-40B4-BE49-F238E27FC236}">
                <a16:creationId xmlns:a16="http://schemas.microsoft.com/office/drawing/2014/main" id="{8F9E0891-09AE-FE00-BCDF-10BC5A8510AB}"/>
              </a:ext>
            </a:extLst>
          </p:cNvPr>
          <p:cNvSpPr txBox="1">
            <a:spLocks/>
          </p:cNvSpPr>
          <p:nvPr/>
        </p:nvSpPr>
        <p:spPr>
          <a:xfrm>
            <a:off x="2700203" y="3775689"/>
            <a:ext cx="1700875" cy="2472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spc="0" dirty="0">
                <a:solidFill>
                  <a:srgbClr val="000000"/>
                </a:solidFill>
                <a:latin typeface="Montserrat SemiBold" pitchFamily="2" charset="77"/>
              </a:rPr>
              <a:t>Generate Higher Rates  ROI</a:t>
            </a:r>
          </a:p>
          <a:p>
            <a:pPr algn="ctr">
              <a:lnSpc>
                <a:spcPct val="100000"/>
              </a:lnSpc>
            </a:pPr>
            <a:endParaRPr lang="en-US" sz="1600" spc="0" dirty="0">
              <a:solidFill>
                <a:srgbClr val="000000"/>
              </a:solidFill>
              <a:latin typeface="Montserrat SemiBold" pitchFamily="2" charset="77"/>
            </a:endParaRPr>
          </a:p>
          <a:p>
            <a:pPr algn="ctr">
              <a:lnSpc>
                <a:spcPct val="100000"/>
              </a:lnSpc>
            </a:pPr>
            <a:endParaRPr lang="en-US" sz="1600" spc="0" dirty="0">
              <a:solidFill>
                <a:srgbClr val="000000"/>
              </a:solidFill>
              <a:latin typeface="Montserrat SemiBold" pitchFamily="2" charset="77"/>
            </a:endParaRPr>
          </a:p>
          <a:p>
            <a:pPr algn="ctr">
              <a:lnSpc>
                <a:spcPct val="100000"/>
              </a:lnSpc>
            </a:pPr>
            <a:endParaRPr lang="en-US" sz="1600" spc="0" dirty="0">
              <a:solidFill>
                <a:srgbClr val="000000"/>
              </a:solidFill>
              <a:latin typeface="Montserrat SemiBold" pitchFamily="2" charset="77"/>
            </a:endParaRPr>
          </a:p>
          <a:p>
            <a:pPr>
              <a:lnSpc>
                <a:spcPct val="100000"/>
              </a:lnSpc>
            </a:pPr>
            <a:endParaRPr lang="en-US" sz="1600" spc="0" dirty="0">
              <a:solidFill>
                <a:srgbClr val="000000"/>
              </a:solidFill>
              <a:latin typeface="Montserrat SemiBold" pitchFamily="2" charset="77"/>
            </a:endParaRPr>
          </a:p>
          <a:p>
            <a:pPr>
              <a:lnSpc>
                <a:spcPct val="100000"/>
              </a:lnSpc>
            </a:pPr>
            <a:endParaRPr lang="en-US" sz="1200" spc="0" dirty="0">
              <a:solidFill>
                <a:srgbClr val="B9A46D"/>
              </a:solidFill>
              <a:latin typeface="Montserrat SemiBold" pitchFamily="2" charset="77"/>
            </a:endParaRPr>
          </a:p>
        </p:txBody>
      </p:sp>
      <p:sp>
        <p:nvSpPr>
          <p:cNvPr id="40" name="Rounded Rectangle 39">
            <a:extLst>
              <a:ext uri="{FF2B5EF4-FFF2-40B4-BE49-F238E27FC236}">
                <a16:creationId xmlns:a16="http://schemas.microsoft.com/office/drawing/2014/main" id="{97A5DCDD-9BD1-383A-BB4D-C5BC4A625149}"/>
              </a:ext>
            </a:extLst>
          </p:cNvPr>
          <p:cNvSpPr/>
          <p:nvPr/>
        </p:nvSpPr>
        <p:spPr>
          <a:xfrm>
            <a:off x="3223764" y="2054566"/>
            <a:ext cx="1700875" cy="1001073"/>
          </a:xfrm>
          <a:prstGeom prst="round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3">
            <a:extLst>
              <a:ext uri="{FF2B5EF4-FFF2-40B4-BE49-F238E27FC236}">
                <a16:creationId xmlns:a16="http://schemas.microsoft.com/office/drawing/2014/main" id="{C06F8666-6FB6-D182-EB07-75EE4B9DEAD5}"/>
              </a:ext>
            </a:extLst>
          </p:cNvPr>
          <p:cNvSpPr txBox="1">
            <a:spLocks/>
          </p:cNvSpPr>
          <p:nvPr/>
        </p:nvSpPr>
        <p:spPr>
          <a:xfrm>
            <a:off x="3238226" y="2171533"/>
            <a:ext cx="1700875" cy="2472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400" spc="0" dirty="0">
                <a:solidFill>
                  <a:srgbClr val="000000"/>
                </a:solidFill>
                <a:latin typeface="Montserrat SemiBold" pitchFamily="2" charset="77"/>
              </a:rPr>
              <a:t>Aligned </a:t>
            </a:r>
            <a:br>
              <a:rPr lang="en-US" sz="1400" spc="0" dirty="0">
                <a:solidFill>
                  <a:srgbClr val="000000"/>
                </a:solidFill>
                <a:latin typeface="Montserrat SemiBold" pitchFamily="2" charset="77"/>
              </a:rPr>
            </a:br>
            <a:r>
              <a:rPr lang="en-US" sz="1400" spc="0" dirty="0">
                <a:solidFill>
                  <a:srgbClr val="000000"/>
                </a:solidFill>
                <a:latin typeface="Montserrat SemiBold" pitchFamily="2" charset="77"/>
              </a:rPr>
              <a:t>to CSR &amp; Sustainability </a:t>
            </a:r>
          </a:p>
          <a:p>
            <a:pPr algn="ctr">
              <a:lnSpc>
                <a:spcPct val="100000"/>
              </a:lnSpc>
            </a:pPr>
            <a:endParaRPr lang="en-US" sz="1600" spc="0" dirty="0">
              <a:solidFill>
                <a:srgbClr val="000000"/>
              </a:solidFill>
              <a:latin typeface="Montserrat SemiBold" pitchFamily="2" charset="77"/>
            </a:endParaRPr>
          </a:p>
          <a:p>
            <a:pPr algn="ctr">
              <a:lnSpc>
                <a:spcPct val="100000"/>
              </a:lnSpc>
            </a:pPr>
            <a:endParaRPr lang="en-US" sz="1600" spc="0" dirty="0">
              <a:solidFill>
                <a:srgbClr val="000000"/>
              </a:solidFill>
              <a:latin typeface="Montserrat SemiBold" pitchFamily="2" charset="77"/>
            </a:endParaRPr>
          </a:p>
          <a:p>
            <a:pPr>
              <a:lnSpc>
                <a:spcPct val="100000"/>
              </a:lnSpc>
            </a:pPr>
            <a:endParaRPr lang="en-US" sz="1600" spc="0" dirty="0">
              <a:solidFill>
                <a:srgbClr val="000000"/>
              </a:solidFill>
              <a:latin typeface="Montserrat SemiBold" pitchFamily="2" charset="77"/>
            </a:endParaRPr>
          </a:p>
          <a:p>
            <a:pPr>
              <a:lnSpc>
                <a:spcPct val="100000"/>
              </a:lnSpc>
            </a:pPr>
            <a:endParaRPr lang="en-US" sz="1200" spc="0" dirty="0">
              <a:solidFill>
                <a:srgbClr val="B9A46D"/>
              </a:solidFill>
              <a:latin typeface="Montserrat SemiBold" pitchFamily="2" charset="77"/>
            </a:endParaRPr>
          </a:p>
        </p:txBody>
      </p:sp>
    </p:spTree>
    <p:extLst>
      <p:ext uri="{BB962C8B-B14F-4D97-AF65-F5344CB8AC3E}">
        <p14:creationId xmlns:p14="http://schemas.microsoft.com/office/powerpoint/2010/main" val="319584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108872"/>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 THE BUSINESS CASE FOR DIVERSITY - ROI </a:t>
            </a:r>
            <a:br>
              <a:rPr lang="en-US" sz="2800" dirty="0">
                <a:solidFill>
                  <a:schemeClr val="bg1"/>
                </a:solidFill>
              </a:rPr>
            </a:br>
            <a:endParaRPr lang="en-US" sz="2800" dirty="0">
              <a:solidFill>
                <a:schemeClr val="bg1"/>
              </a:solidFill>
            </a:endParaRPr>
          </a:p>
        </p:txBody>
      </p:sp>
      <p:sp>
        <p:nvSpPr>
          <p:cNvPr id="13" name="Google Shape;118;g13c822bde9e_0_29">
            <a:extLst>
              <a:ext uri="{FF2B5EF4-FFF2-40B4-BE49-F238E27FC236}">
                <a16:creationId xmlns:a16="http://schemas.microsoft.com/office/drawing/2014/main" id="{6170DE13-7F9B-FE59-AE00-8B9874649A09}"/>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pic>
        <p:nvPicPr>
          <p:cNvPr id="2" name="Picture 1">
            <a:extLst>
              <a:ext uri="{FF2B5EF4-FFF2-40B4-BE49-F238E27FC236}">
                <a16:creationId xmlns:a16="http://schemas.microsoft.com/office/drawing/2014/main" id="{A2DBDA28-C975-878E-9D32-2540A063EDC4}"/>
              </a:ext>
            </a:extLst>
          </p:cNvPr>
          <p:cNvPicPr>
            <a:picLocks noChangeAspect="1"/>
          </p:cNvPicPr>
          <p:nvPr/>
        </p:nvPicPr>
        <p:blipFill>
          <a:blip r:embed="rId3"/>
          <a:stretch>
            <a:fillRect/>
          </a:stretch>
        </p:blipFill>
        <p:spPr>
          <a:xfrm>
            <a:off x="6038856" y="1231626"/>
            <a:ext cx="4734225" cy="2516410"/>
          </a:xfrm>
          <a:prstGeom prst="rect">
            <a:avLst/>
          </a:prstGeom>
        </p:spPr>
      </p:pic>
      <p:sp>
        <p:nvSpPr>
          <p:cNvPr id="3" name="Title 3">
            <a:extLst>
              <a:ext uri="{FF2B5EF4-FFF2-40B4-BE49-F238E27FC236}">
                <a16:creationId xmlns:a16="http://schemas.microsoft.com/office/drawing/2014/main" id="{53FCC88C-4553-7AF7-8471-630D2968B2E9}"/>
              </a:ext>
            </a:extLst>
          </p:cNvPr>
          <p:cNvSpPr txBox="1">
            <a:spLocks/>
          </p:cNvSpPr>
          <p:nvPr/>
        </p:nvSpPr>
        <p:spPr>
          <a:xfrm>
            <a:off x="6407371" y="1449388"/>
            <a:ext cx="4311195" cy="140785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US" sz="1600" dirty="0">
                <a:solidFill>
                  <a:srgbClr val="000000"/>
                </a:solidFill>
              </a:rPr>
              <a:t>In 2019, Top-25% of companies outperformed those in the bottom 25%  by 36% in profitability, which Increased from 33% in 2017 and  35% in 2014. The report  found the likelihood of outperformance continues to be higher for diversity in ethnicity than for gender.</a:t>
            </a:r>
            <a:endParaRPr lang="en-US" sz="1800" dirty="0">
              <a:solidFill>
                <a:srgbClr val="000000"/>
              </a:solidFill>
            </a:endParaRPr>
          </a:p>
        </p:txBody>
      </p:sp>
      <p:sp>
        <p:nvSpPr>
          <p:cNvPr id="4" name="TextBox 3">
            <a:extLst>
              <a:ext uri="{FF2B5EF4-FFF2-40B4-BE49-F238E27FC236}">
                <a16:creationId xmlns:a16="http://schemas.microsoft.com/office/drawing/2014/main" id="{306DADFF-7A84-F671-2D87-902C36D515B2}"/>
              </a:ext>
            </a:extLst>
          </p:cNvPr>
          <p:cNvSpPr txBox="1"/>
          <p:nvPr/>
        </p:nvSpPr>
        <p:spPr>
          <a:xfrm>
            <a:off x="6536016" y="3517549"/>
            <a:ext cx="5049383" cy="1017073"/>
          </a:xfrm>
          <a:prstGeom prst="rect">
            <a:avLst/>
          </a:prstGeom>
          <a:noFill/>
        </p:spPr>
        <p:txBody>
          <a:bodyPr wrap="square" lIns="0" tIns="0" rIns="0" bIns="0" rtlCol="0">
            <a:spAutoFit/>
          </a:bodyPr>
          <a:lstStyle/>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McKinsey Diversity wins: How inclusion matters to report </a:t>
            </a:r>
            <a:b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br>
            <a: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(May 19, 2020 )</a:t>
            </a:r>
          </a:p>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effectLst/>
              <a:uLnTx/>
              <a:uFillTx/>
              <a:latin typeface="Libre Caslon Display" pitchFamily="2" charset="77"/>
              <a:cs typeface="BIG CASLON MEDIUM" panose="02000603090000020003" pitchFamily="2" charset="-79"/>
              <a:sym typeface="Arial"/>
            </a:endParaRPr>
          </a:p>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effectLst/>
              <a:uLnTx/>
              <a:uFillTx/>
              <a:latin typeface="Libre Caslon Display" pitchFamily="2" charset="77"/>
              <a:cs typeface="BIG CASLON MEDIUM" panose="02000603090000020003" pitchFamily="2" charset="-79"/>
              <a:sym typeface="Arial"/>
            </a:endParaRPr>
          </a:p>
        </p:txBody>
      </p:sp>
      <p:pic>
        <p:nvPicPr>
          <p:cNvPr id="5" name="Picture 4">
            <a:extLst>
              <a:ext uri="{FF2B5EF4-FFF2-40B4-BE49-F238E27FC236}">
                <a16:creationId xmlns:a16="http://schemas.microsoft.com/office/drawing/2014/main" id="{8CC8A943-2C34-C90D-AD4F-FD44BAE61E37}"/>
              </a:ext>
            </a:extLst>
          </p:cNvPr>
          <p:cNvPicPr>
            <a:picLocks noChangeAspect="1"/>
          </p:cNvPicPr>
          <p:nvPr/>
        </p:nvPicPr>
        <p:blipFill>
          <a:blip r:embed="rId3"/>
          <a:stretch>
            <a:fillRect/>
          </a:stretch>
        </p:blipFill>
        <p:spPr>
          <a:xfrm flipH="1">
            <a:off x="1401116" y="1435407"/>
            <a:ext cx="4051159" cy="2026059"/>
          </a:xfrm>
          <a:prstGeom prst="rect">
            <a:avLst/>
          </a:prstGeom>
        </p:spPr>
      </p:pic>
      <p:sp>
        <p:nvSpPr>
          <p:cNvPr id="6" name="TextBox 5">
            <a:extLst>
              <a:ext uri="{FF2B5EF4-FFF2-40B4-BE49-F238E27FC236}">
                <a16:creationId xmlns:a16="http://schemas.microsoft.com/office/drawing/2014/main" id="{FE3D4B33-5C7B-083D-A7C2-DCEDFBA23622}"/>
              </a:ext>
            </a:extLst>
          </p:cNvPr>
          <p:cNvSpPr txBox="1"/>
          <p:nvPr/>
        </p:nvSpPr>
        <p:spPr>
          <a:xfrm>
            <a:off x="1540289" y="3302095"/>
            <a:ext cx="3542714" cy="1055545"/>
          </a:xfrm>
          <a:prstGeom prst="rect">
            <a:avLst/>
          </a:prstGeom>
          <a:noFill/>
        </p:spPr>
        <p:txBody>
          <a:bodyPr wrap="square" lIns="0" tIns="0" rIns="0" bIns="0" rtlCol="0">
            <a:spAutoFit/>
          </a:bodyPr>
          <a:lstStyle/>
          <a:p>
            <a:pPr marL="0" marR="0" indent="0" algn="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The Hackett Group</a:t>
            </a:r>
          </a:p>
          <a:p>
            <a:pPr marL="0" marR="0" indent="0" algn="r"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endParaRPr>
          </a:p>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effectLst/>
              <a:uLnTx/>
              <a:uFillTx/>
              <a:latin typeface="Libre Caslon Display" pitchFamily="2" charset="77"/>
              <a:cs typeface="BIG CASLON MEDIUM" panose="02000603090000020003" pitchFamily="2" charset="-79"/>
              <a:sym typeface="Arial"/>
            </a:endParaRPr>
          </a:p>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effectLst/>
              <a:uLnTx/>
              <a:uFillTx/>
              <a:latin typeface="Libre Caslon Display" pitchFamily="2" charset="77"/>
              <a:cs typeface="BIG CASLON MEDIUM" panose="02000603090000020003" pitchFamily="2" charset="-79"/>
              <a:sym typeface="Arial"/>
            </a:endParaRPr>
          </a:p>
        </p:txBody>
      </p:sp>
      <p:sp>
        <p:nvSpPr>
          <p:cNvPr id="7" name="Title 3">
            <a:extLst>
              <a:ext uri="{FF2B5EF4-FFF2-40B4-BE49-F238E27FC236}">
                <a16:creationId xmlns:a16="http://schemas.microsoft.com/office/drawing/2014/main" id="{DD297667-0B11-7D3A-EB1E-085112CE15EC}"/>
              </a:ext>
            </a:extLst>
          </p:cNvPr>
          <p:cNvSpPr txBox="1">
            <a:spLocks/>
          </p:cNvSpPr>
          <p:nvPr/>
        </p:nvSpPr>
        <p:spPr>
          <a:xfrm>
            <a:off x="1638242" y="1654240"/>
            <a:ext cx="3542714" cy="140785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spcAft>
                <a:spcPts val="800"/>
              </a:spcAft>
            </a:pPr>
            <a:r>
              <a:rPr lang="en-US" sz="1600" dirty="0">
                <a:solidFill>
                  <a:srgbClr val="000000"/>
                </a:solidFill>
              </a:rPr>
              <a:t>Research from the USA indicates that companies which focus heavily on supplier diversity generate 133% greater return on their buying operations</a:t>
            </a:r>
            <a:endParaRPr lang="en-US" sz="1800" dirty="0">
              <a:solidFill>
                <a:srgbClr val="000000"/>
              </a:solidFill>
            </a:endParaRPr>
          </a:p>
        </p:txBody>
      </p:sp>
      <p:pic>
        <p:nvPicPr>
          <p:cNvPr id="8" name="Picture 7">
            <a:extLst>
              <a:ext uri="{FF2B5EF4-FFF2-40B4-BE49-F238E27FC236}">
                <a16:creationId xmlns:a16="http://schemas.microsoft.com/office/drawing/2014/main" id="{C0FF4563-49B1-A167-596F-FB9FAC8F924C}"/>
              </a:ext>
            </a:extLst>
          </p:cNvPr>
          <p:cNvPicPr>
            <a:picLocks noChangeAspect="1"/>
          </p:cNvPicPr>
          <p:nvPr/>
        </p:nvPicPr>
        <p:blipFill>
          <a:blip r:embed="rId3"/>
          <a:stretch>
            <a:fillRect/>
          </a:stretch>
        </p:blipFill>
        <p:spPr>
          <a:xfrm>
            <a:off x="4712677" y="4382682"/>
            <a:ext cx="2931136" cy="1727879"/>
          </a:xfrm>
          <a:prstGeom prst="rect">
            <a:avLst/>
          </a:prstGeom>
        </p:spPr>
      </p:pic>
      <p:sp>
        <p:nvSpPr>
          <p:cNvPr id="9" name="Title 3">
            <a:extLst>
              <a:ext uri="{FF2B5EF4-FFF2-40B4-BE49-F238E27FC236}">
                <a16:creationId xmlns:a16="http://schemas.microsoft.com/office/drawing/2014/main" id="{45FF55A6-EB12-ED82-58AA-285FC0278F3F}"/>
              </a:ext>
            </a:extLst>
          </p:cNvPr>
          <p:cNvSpPr txBox="1">
            <a:spLocks/>
          </p:cNvSpPr>
          <p:nvPr/>
        </p:nvSpPr>
        <p:spPr>
          <a:xfrm>
            <a:off x="4829424" y="4467743"/>
            <a:ext cx="2814390" cy="1407855"/>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US" sz="1400" dirty="0">
                <a:solidFill>
                  <a:srgbClr val="000000"/>
                </a:solidFill>
              </a:rPr>
              <a:t>Companies in the top quartile of spending on diverse suppliers save an additional 0.7 percentage points in total procurement expenditures. </a:t>
            </a:r>
          </a:p>
        </p:txBody>
      </p:sp>
      <p:sp>
        <p:nvSpPr>
          <p:cNvPr id="10" name="TextBox 9">
            <a:extLst>
              <a:ext uri="{FF2B5EF4-FFF2-40B4-BE49-F238E27FC236}">
                <a16:creationId xmlns:a16="http://schemas.microsoft.com/office/drawing/2014/main" id="{7D407CDD-579D-A285-0F1B-CCFDBC15841B}"/>
              </a:ext>
            </a:extLst>
          </p:cNvPr>
          <p:cNvSpPr txBox="1"/>
          <p:nvPr/>
        </p:nvSpPr>
        <p:spPr>
          <a:xfrm>
            <a:off x="5051426" y="5952433"/>
            <a:ext cx="1490052" cy="498470"/>
          </a:xfrm>
          <a:prstGeom prst="rect">
            <a:avLst/>
          </a:prstGeom>
          <a:noFill/>
        </p:spPr>
        <p:txBody>
          <a:bodyPr wrap="square" lIns="0" tIns="0" rIns="0" bIns="0" rtlCol="0">
            <a:spAutoFit/>
          </a:bodyPr>
          <a:lstStyle/>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chemeClr val="bg1"/>
                </a:solidFill>
                <a:effectLst/>
                <a:uLnTx/>
                <a:uFillTx/>
                <a:latin typeface="BIG CASLON MEDIUM" panose="02000603090000020003" pitchFamily="2" charset="-79"/>
                <a:cs typeface="BIG CASLON MEDIUM" panose="02000603090000020003" pitchFamily="2" charset="-79"/>
                <a:sym typeface="Arial"/>
              </a:rPr>
              <a:t>Bain &amp; Co -2021</a:t>
            </a:r>
            <a:endParaRPr kumimoji="0" lang="en-GB" sz="1200" b="1" u="none" strike="noStrike" kern="0" cap="none" spc="0" normalizeH="0" baseline="0" noProof="0" dirty="0">
              <a:ln>
                <a:noFill/>
              </a:ln>
              <a:effectLst/>
              <a:uLnTx/>
              <a:uFillTx/>
              <a:latin typeface="BIG CASLON MEDIUM" panose="02000603090000020003" pitchFamily="2" charset="-79"/>
              <a:cs typeface="BIG CASLON MEDIUM" panose="02000603090000020003" pitchFamily="2" charset="-79"/>
              <a:sym typeface="Arial"/>
            </a:endParaRPr>
          </a:p>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effectLst/>
              <a:uLnTx/>
              <a:uFillTx/>
              <a:latin typeface="BIG CASLON MEDIUM" panose="02000603090000020003" pitchFamily="2" charset="-79"/>
              <a:cs typeface="BIG CASLON MEDIUM" panose="02000603090000020003" pitchFamily="2" charset="-79"/>
              <a:sym typeface="Arial"/>
            </a:endParaRPr>
          </a:p>
        </p:txBody>
      </p:sp>
      <p:grpSp>
        <p:nvGrpSpPr>
          <p:cNvPr id="21" name="Group 20">
            <a:extLst>
              <a:ext uri="{FF2B5EF4-FFF2-40B4-BE49-F238E27FC236}">
                <a16:creationId xmlns:a16="http://schemas.microsoft.com/office/drawing/2014/main" id="{A69DEBA9-2CE9-8739-6D9B-9AE18100D035}"/>
              </a:ext>
            </a:extLst>
          </p:cNvPr>
          <p:cNvGrpSpPr/>
          <p:nvPr/>
        </p:nvGrpSpPr>
        <p:grpSpPr>
          <a:xfrm>
            <a:off x="970632" y="2841606"/>
            <a:ext cx="1298507" cy="1134083"/>
            <a:chOff x="1117935" y="3956800"/>
            <a:chExt cx="1298507" cy="1134083"/>
          </a:xfrm>
        </p:grpSpPr>
        <p:sp>
          <p:nvSpPr>
            <p:cNvPr id="14" name="Oval 13">
              <a:extLst>
                <a:ext uri="{FF2B5EF4-FFF2-40B4-BE49-F238E27FC236}">
                  <a16:creationId xmlns:a16="http://schemas.microsoft.com/office/drawing/2014/main" id="{E15816C0-8C35-5DC9-1214-5BEDD0DADCBA}"/>
                </a:ext>
              </a:extLst>
            </p:cNvPr>
            <p:cNvSpPr/>
            <p:nvPr/>
          </p:nvSpPr>
          <p:spPr>
            <a:xfrm>
              <a:off x="1200148" y="3956800"/>
              <a:ext cx="1134083" cy="1134083"/>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Google Shape;91;g13c822bde9e_0_29">
              <a:extLst>
                <a:ext uri="{FF2B5EF4-FFF2-40B4-BE49-F238E27FC236}">
                  <a16:creationId xmlns:a16="http://schemas.microsoft.com/office/drawing/2014/main" id="{15D7D13F-3B63-71FA-B0D3-41A676987A88}"/>
                </a:ext>
              </a:extLst>
            </p:cNvPr>
            <p:cNvSpPr txBox="1"/>
            <p:nvPr/>
          </p:nvSpPr>
          <p:spPr>
            <a:xfrm>
              <a:off x="1117936" y="4179087"/>
              <a:ext cx="129850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133%</a:t>
              </a:r>
              <a:endParaRPr sz="2800" b="1" u="none" strike="noStrike" cap="none" dirty="0">
                <a:solidFill>
                  <a:srgbClr val="000000"/>
                </a:solidFill>
                <a:latin typeface="Montserrat SemiBold" pitchFamily="2" charset="77"/>
                <a:ea typeface="Roboto"/>
                <a:cs typeface="Roboto"/>
                <a:sym typeface="Roboto"/>
              </a:endParaRPr>
            </a:p>
          </p:txBody>
        </p:sp>
        <p:sp>
          <p:nvSpPr>
            <p:cNvPr id="16" name="Google Shape;91;g13c822bde9e_0_29">
              <a:extLst>
                <a:ext uri="{FF2B5EF4-FFF2-40B4-BE49-F238E27FC236}">
                  <a16:creationId xmlns:a16="http://schemas.microsoft.com/office/drawing/2014/main" id="{7B7B9E56-DD6D-53AB-CB62-8D45E5E99843}"/>
                </a:ext>
              </a:extLst>
            </p:cNvPr>
            <p:cNvSpPr txBox="1"/>
            <p:nvPr/>
          </p:nvSpPr>
          <p:spPr>
            <a:xfrm>
              <a:off x="1117935" y="4580730"/>
              <a:ext cx="129850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000" b="1" u="none" strike="noStrike" cap="none" dirty="0">
                  <a:solidFill>
                    <a:srgbClr val="000000"/>
                  </a:solidFill>
                  <a:latin typeface="Montserrat SemiBold" pitchFamily="2" charset="77"/>
                  <a:ea typeface="Roboto"/>
                  <a:cs typeface="Roboto"/>
                  <a:sym typeface="Roboto"/>
                </a:rPr>
                <a:t>Greater Return</a:t>
              </a:r>
              <a:endParaRPr sz="1000" b="1" u="none" strike="noStrike" cap="none" dirty="0">
                <a:solidFill>
                  <a:srgbClr val="000000"/>
                </a:solidFill>
                <a:latin typeface="Montserrat SemiBold" pitchFamily="2" charset="77"/>
                <a:ea typeface="Roboto"/>
                <a:cs typeface="Roboto"/>
                <a:sym typeface="Roboto"/>
              </a:endParaRPr>
            </a:p>
          </p:txBody>
        </p:sp>
      </p:grpSp>
      <p:sp>
        <p:nvSpPr>
          <p:cNvPr id="27" name="Google Shape;91;g13c822bde9e_0_29">
            <a:extLst>
              <a:ext uri="{FF2B5EF4-FFF2-40B4-BE49-F238E27FC236}">
                <a16:creationId xmlns:a16="http://schemas.microsoft.com/office/drawing/2014/main" id="{D8B583DF-D674-B8D3-5195-507ECE034EB7}"/>
              </a:ext>
            </a:extLst>
          </p:cNvPr>
          <p:cNvSpPr txBox="1"/>
          <p:nvPr/>
        </p:nvSpPr>
        <p:spPr>
          <a:xfrm>
            <a:off x="3175336" y="5209950"/>
            <a:ext cx="129850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33%</a:t>
            </a:r>
            <a:endParaRPr sz="2800" b="1" u="none" strike="noStrike" cap="none" dirty="0">
              <a:solidFill>
                <a:srgbClr val="000000"/>
              </a:solidFill>
              <a:latin typeface="Montserrat SemiBold" pitchFamily="2" charset="77"/>
              <a:ea typeface="Roboto"/>
              <a:cs typeface="Roboto"/>
              <a:sym typeface="Roboto"/>
            </a:endParaRPr>
          </a:p>
        </p:txBody>
      </p:sp>
      <p:sp>
        <p:nvSpPr>
          <p:cNvPr id="28" name="Google Shape;91;g13c822bde9e_0_29">
            <a:extLst>
              <a:ext uri="{FF2B5EF4-FFF2-40B4-BE49-F238E27FC236}">
                <a16:creationId xmlns:a16="http://schemas.microsoft.com/office/drawing/2014/main" id="{B773E6A0-9840-B580-B9CD-9AE477BA0881}"/>
              </a:ext>
            </a:extLst>
          </p:cNvPr>
          <p:cNvSpPr txBox="1"/>
          <p:nvPr/>
        </p:nvSpPr>
        <p:spPr>
          <a:xfrm>
            <a:off x="3175335" y="5611593"/>
            <a:ext cx="129850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000" b="1" u="none" strike="noStrike" cap="none" dirty="0">
                <a:solidFill>
                  <a:srgbClr val="000000"/>
                </a:solidFill>
                <a:latin typeface="Montserrat SemiBold" pitchFamily="2" charset="77"/>
                <a:ea typeface="Roboto"/>
                <a:cs typeface="Roboto"/>
                <a:sym typeface="Roboto"/>
              </a:rPr>
              <a:t>profitability</a:t>
            </a:r>
            <a:br>
              <a:rPr lang="en-GB" sz="1000" b="1" u="none" strike="noStrike" cap="none" dirty="0">
                <a:solidFill>
                  <a:srgbClr val="000000"/>
                </a:solidFill>
                <a:latin typeface="Montserrat SemiBold" pitchFamily="2" charset="77"/>
                <a:ea typeface="Roboto"/>
                <a:cs typeface="Roboto"/>
                <a:sym typeface="Roboto"/>
              </a:rPr>
            </a:br>
            <a:r>
              <a:rPr lang="en-GB" sz="1000" b="1" u="none" strike="noStrike" cap="none" dirty="0">
                <a:solidFill>
                  <a:srgbClr val="000000"/>
                </a:solidFill>
                <a:latin typeface="Montserrat SemiBold" pitchFamily="2" charset="77"/>
                <a:ea typeface="Roboto"/>
                <a:cs typeface="Roboto"/>
                <a:sym typeface="Roboto"/>
              </a:rPr>
              <a:t>in 2017</a:t>
            </a:r>
            <a:endParaRPr sz="1000" b="1" u="none" strike="noStrike" cap="none" dirty="0">
              <a:solidFill>
                <a:srgbClr val="000000"/>
              </a:solidFill>
              <a:latin typeface="Montserrat SemiBold" pitchFamily="2" charset="77"/>
              <a:ea typeface="Roboto"/>
              <a:cs typeface="Roboto"/>
              <a:sym typeface="Roboto"/>
            </a:endParaRPr>
          </a:p>
        </p:txBody>
      </p:sp>
      <p:grpSp>
        <p:nvGrpSpPr>
          <p:cNvPr id="33" name="Group 32">
            <a:extLst>
              <a:ext uri="{FF2B5EF4-FFF2-40B4-BE49-F238E27FC236}">
                <a16:creationId xmlns:a16="http://schemas.microsoft.com/office/drawing/2014/main" id="{87E9565C-09F3-8765-4B57-1DD053C52E6D}"/>
              </a:ext>
            </a:extLst>
          </p:cNvPr>
          <p:cNvGrpSpPr/>
          <p:nvPr/>
        </p:nvGrpSpPr>
        <p:grpSpPr>
          <a:xfrm>
            <a:off x="10536917" y="1607754"/>
            <a:ext cx="1122073" cy="965200"/>
            <a:chOff x="10792854" y="2463800"/>
            <a:chExt cx="1122073" cy="965200"/>
          </a:xfrm>
        </p:grpSpPr>
        <p:sp>
          <p:nvSpPr>
            <p:cNvPr id="29" name="Oval 28">
              <a:extLst>
                <a:ext uri="{FF2B5EF4-FFF2-40B4-BE49-F238E27FC236}">
                  <a16:creationId xmlns:a16="http://schemas.microsoft.com/office/drawing/2014/main" id="{FBE07276-3D74-9493-DDD4-F75A4C657631}"/>
                </a:ext>
              </a:extLst>
            </p:cNvPr>
            <p:cNvSpPr/>
            <p:nvPr/>
          </p:nvSpPr>
          <p:spPr>
            <a:xfrm>
              <a:off x="10862824" y="2463800"/>
              <a:ext cx="965200" cy="965200"/>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Google Shape;91;g13c822bde9e_0_29">
              <a:extLst>
                <a:ext uri="{FF2B5EF4-FFF2-40B4-BE49-F238E27FC236}">
                  <a16:creationId xmlns:a16="http://schemas.microsoft.com/office/drawing/2014/main" id="{B4FEBAFF-314F-4664-3EAF-6F643D6312CD}"/>
                </a:ext>
              </a:extLst>
            </p:cNvPr>
            <p:cNvSpPr txBox="1"/>
            <p:nvPr/>
          </p:nvSpPr>
          <p:spPr>
            <a:xfrm>
              <a:off x="10809789" y="2593716"/>
              <a:ext cx="1105138" cy="4452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35%</a:t>
              </a:r>
              <a:endParaRPr sz="2800" b="1" u="none" strike="noStrike" cap="none" dirty="0">
                <a:solidFill>
                  <a:srgbClr val="000000"/>
                </a:solidFill>
                <a:latin typeface="Montserrat SemiBold" pitchFamily="2" charset="77"/>
                <a:ea typeface="Roboto"/>
                <a:cs typeface="Roboto"/>
                <a:sym typeface="Roboto"/>
              </a:endParaRPr>
            </a:p>
          </p:txBody>
        </p:sp>
        <p:sp>
          <p:nvSpPr>
            <p:cNvPr id="31" name="Google Shape;91;g13c822bde9e_0_29">
              <a:extLst>
                <a:ext uri="{FF2B5EF4-FFF2-40B4-BE49-F238E27FC236}">
                  <a16:creationId xmlns:a16="http://schemas.microsoft.com/office/drawing/2014/main" id="{16BD3B8E-060A-5B6A-AF66-C5EDC6A17194}"/>
                </a:ext>
              </a:extLst>
            </p:cNvPr>
            <p:cNvSpPr txBox="1"/>
            <p:nvPr/>
          </p:nvSpPr>
          <p:spPr>
            <a:xfrm>
              <a:off x="10792854" y="2994817"/>
              <a:ext cx="110513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900" b="1" u="none" strike="noStrike" cap="none" dirty="0">
                  <a:solidFill>
                    <a:srgbClr val="000000"/>
                  </a:solidFill>
                  <a:latin typeface="Montserrat SemiBold" pitchFamily="2" charset="77"/>
                  <a:ea typeface="Roboto"/>
                  <a:cs typeface="Roboto"/>
                  <a:sym typeface="Roboto"/>
                </a:rPr>
                <a:t>profitability</a:t>
              </a:r>
              <a:br>
                <a:rPr lang="en-GB" sz="900" b="1" u="none" strike="noStrike" cap="none" dirty="0">
                  <a:solidFill>
                    <a:srgbClr val="000000"/>
                  </a:solidFill>
                  <a:latin typeface="Montserrat SemiBold" pitchFamily="2" charset="77"/>
                  <a:ea typeface="Roboto"/>
                  <a:cs typeface="Roboto"/>
                  <a:sym typeface="Roboto"/>
                </a:rPr>
              </a:br>
              <a:r>
                <a:rPr lang="en-GB" sz="900" b="1" u="none" strike="noStrike" cap="none" dirty="0">
                  <a:solidFill>
                    <a:srgbClr val="000000"/>
                  </a:solidFill>
                  <a:latin typeface="Montserrat SemiBold" pitchFamily="2" charset="77"/>
                  <a:ea typeface="Roboto"/>
                  <a:cs typeface="Roboto"/>
                  <a:sym typeface="Roboto"/>
                </a:rPr>
                <a:t>in 2014</a:t>
              </a:r>
              <a:endParaRPr sz="900" b="1" u="none" strike="noStrike" cap="none" dirty="0">
                <a:solidFill>
                  <a:srgbClr val="000000"/>
                </a:solidFill>
                <a:latin typeface="Montserrat SemiBold" pitchFamily="2" charset="77"/>
                <a:ea typeface="Roboto"/>
                <a:cs typeface="Roboto"/>
                <a:sym typeface="Roboto"/>
              </a:endParaRPr>
            </a:p>
          </p:txBody>
        </p:sp>
      </p:grpSp>
      <p:grpSp>
        <p:nvGrpSpPr>
          <p:cNvPr id="38" name="Group 37">
            <a:extLst>
              <a:ext uri="{FF2B5EF4-FFF2-40B4-BE49-F238E27FC236}">
                <a16:creationId xmlns:a16="http://schemas.microsoft.com/office/drawing/2014/main" id="{74D554A3-4BEC-8ECF-DB0B-B56215C63905}"/>
              </a:ext>
            </a:extLst>
          </p:cNvPr>
          <p:cNvGrpSpPr/>
          <p:nvPr/>
        </p:nvGrpSpPr>
        <p:grpSpPr>
          <a:xfrm>
            <a:off x="10057167" y="663160"/>
            <a:ext cx="1122073" cy="965200"/>
            <a:chOff x="10801321" y="1345159"/>
            <a:chExt cx="1122073" cy="965200"/>
          </a:xfrm>
        </p:grpSpPr>
        <p:sp>
          <p:nvSpPr>
            <p:cNvPr id="35" name="Oval 34">
              <a:extLst>
                <a:ext uri="{FF2B5EF4-FFF2-40B4-BE49-F238E27FC236}">
                  <a16:creationId xmlns:a16="http://schemas.microsoft.com/office/drawing/2014/main" id="{E05BE384-7AC7-86A7-E289-6BD9E951112B}"/>
                </a:ext>
              </a:extLst>
            </p:cNvPr>
            <p:cNvSpPr/>
            <p:nvPr/>
          </p:nvSpPr>
          <p:spPr>
            <a:xfrm>
              <a:off x="10854357" y="1345159"/>
              <a:ext cx="965200" cy="965200"/>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Google Shape;91;g13c822bde9e_0_29">
              <a:extLst>
                <a:ext uri="{FF2B5EF4-FFF2-40B4-BE49-F238E27FC236}">
                  <a16:creationId xmlns:a16="http://schemas.microsoft.com/office/drawing/2014/main" id="{9CB67D58-D8E5-BAB9-D851-9D612E47A816}"/>
                </a:ext>
              </a:extLst>
            </p:cNvPr>
            <p:cNvSpPr txBox="1"/>
            <p:nvPr/>
          </p:nvSpPr>
          <p:spPr>
            <a:xfrm>
              <a:off x="10818256" y="1475075"/>
              <a:ext cx="11051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33%</a:t>
              </a:r>
              <a:endParaRPr sz="2800" b="1" u="none" strike="noStrike" cap="none" dirty="0">
                <a:solidFill>
                  <a:srgbClr val="000000"/>
                </a:solidFill>
                <a:latin typeface="Montserrat SemiBold" pitchFamily="2" charset="77"/>
                <a:ea typeface="Roboto"/>
                <a:cs typeface="Roboto"/>
                <a:sym typeface="Roboto"/>
              </a:endParaRPr>
            </a:p>
          </p:txBody>
        </p:sp>
        <p:sp>
          <p:nvSpPr>
            <p:cNvPr id="37" name="Google Shape;91;g13c822bde9e_0_29">
              <a:extLst>
                <a:ext uri="{FF2B5EF4-FFF2-40B4-BE49-F238E27FC236}">
                  <a16:creationId xmlns:a16="http://schemas.microsoft.com/office/drawing/2014/main" id="{F070C881-DF7B-F1F1-41EC-FC896D184DDC}"/>
                </a:ext>
              </a:extLst>
            </p:cNvPr>
            <p:cNvSpPr txBox="1"/>
            <p:nvPr/>
          </p:nvSpPr>
          <p:spPr>
            <a:xfrm>
              <a:off x="10801321" y="1876176"/>
              <a:ext cx="110513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900" b="1" u="none" strike="noStrike" cap="none" dirty="0">
                  <a:solidFill>
                    <a:srgbClr val="000000"/>
                  </a:solidFill>
                  <a:latin typeface="Montserrat SemiBold" pitchFamily="2" charset="77"/>
                  <a:ea typeface="Roboto"/>
                  <a:cs typeface="Roboto"/>
                  <a:sym typeface="Roboto"/>
                </a:rPr>
                <a:t>profitability</a:t>
              </a:r>
              <a:br>
                <a:rPr lang="en-GB" sz="900" b="1" u="none" strike="noStrike" cap="none" dirty="0">
                  <a:solidFill>
                    <a:srgbClr val="000000"/>
                  </a:solidFill>
                  <a:latin typeface="Montserrat SemiBold" pitchFamily="2" charset="77"/>
                  <a:ea typeface="Roboto"/>
                  <a:cs typeface="Roboto"/>
                  <a:sym typeface="Roboto"/>
                </a:rPr>
              </a:br>
              <a:r>
                <a:rPr lang="en-GB" sz="900" b="1" u="none" strike="noStrike" cap="none" dirty="0">
                  <a:solidFill>
                    <a:srgbClr val="000000"/>
                  </a:solidFill>
                  <a:latin typeface="Montserrat SemiBold" pitchFamily="2" charset="77"/>
                  <a:ea typeface="Roboto"/>
                  <a:cs typeface="Roboto"/>
                  <a:sym typeface="Roboto"/>
                </a:rPr>
                <a:t>in 2017</a:t>
              </a:r>
              <a:endParaRPr sz="900" b="1" u="none" strike="noStrike" cap="none" dirty="0">
                <a:solidFill>
                  <a:srgbClr val="000000"/>
                </a:solidFill>
                <a:latin typeface="Montserrat SemiBold" pitchFamily="2" charset="77"/>
                <a:ea typeface="Roboto"/>
                <a:cs typeface="Roboto"/>
                <a:sym typeface="Roboto"/>
              </a:endParaRPr>
            </a:p>
          </p:txBody>
        </p:sp>
      </p:grpSp>
      <p:grpSp>
        <p:nvGrpSpPr>
          <p:cNvPr id="40" name="Group 39">
            <a:extLst>
              <a:ext uri="{FF2B5EF4-FFF2-40B4-BE49-F238E27FC236}">
                <a16:creationId xmlns:a16="http://schemas.microsoft.com/office/drawing/2014/main" id="{32E1A2AA-31D4-F739-BEBF-071915C090C8}"/>
              </a:ext>
            </a:extLst>
          </p:cNvPr>
          <p:cNvGrpSpPr/>
          <p:nvPr/>
        </p:nvGrpSpPr>
        <p:grpSpPr>
          <a:xfrm>
            <a:off x="6521740" y="5695393"/>
            <a:ext cx="1122073" cy="965200"/>
            <a:chOff x="9386138" y="3066371"/>
            <a:chExt cx="1122073" cy="965200"/>
          </a:xfrm>
        </p:grpSpPr>
        <p:sp>
          <p:nvSpPr>
            <p:cNvPr id="41" name="Oval 40">
              <a:extLst>
                <a:ext uri="{FF2B5EF4-FFF2-40B4-BE49-F238E27FC236}">
                  <a16:creationId xmlns:a16="http://schemas.microsoft.com/office/drawing/2014/main" id="{50813BA7-027A-AEA0-942A-08C56895E62D}"/>
                </a:ext>
              </a:extLst>
            </p:cNvPr>
            <p:cNvSpPr/>
            <p:nvPr/>
          </p:nvSpPr>
          <p:spPr>
            <a:xfrm>
              <a:off x="9456108" y="3066371"/>
              <a:ext cx="965200" cy="965200"/>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Google Shape;91;g13c822bde9e_0_29">
              <a:extLst>
                <a:ext uri="{FF2B5EF4-FFF2-40B4-BE49-F238E27FC236}">
                  <a16:creationId xmlns:a16="http://schemas.microsoft.com/office/drawing/2014/main" id="{85BA8FCF-9319-C9C3-58CF-5ADBB9F6C41F}"/>
                </a:ext>
              </a:extLst>
            </p:cNvPr>
            <p:cNvSpPr txBox="1"/>
            <p:nvPr/>
          </p:nvSpPr>
          <p:spPr>
            <a:xfrm>
              <a:off x="9403073" y="3255556"/>
              <a:ext cx="11051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0.7%</a:t>
              </a:r>
              <a:endParaRPr sz="2800" b="1" u="none" strike="noStrike" cap="none" dirty="0">
                <a:solidFill>
                  <a:srgbClr val="000000"/>
                </a:solidFill>
                <a:latin typeface="Montserrat SemiBold" pitchFamily="2" charset="77"/>
                <a:ea typeface="Roboto"/>
                <a:cs typeface="Roboto"/>
                <a:sym typeface="Roboto"/>
              </a:endParaRPr>
            </a:p>
          </p:txBody>
        </p:sp>
        <p:sp>
          <p:nvSpPr>
            <p:cNvPr id="43" name="Google Shape;91;g13c822bde9e_0_29">
              <a:extLst>
                <a:ext uri="{FF2B5EF4-FFF2-40B4-BE49-F238E27FC236}">
                  <a16:creationId xmlns:a16="http://schemas.microsoft.com/office/drawing/2014/main" id="{094D81F2-769F-736B-63CE-0E97266574AA}"/>
                </a:ext>
              </a:extLst>
            </p:cNvPr>
            <p:cNvSpPr txBox="1"/>
            <p:nvPr/>
          </p:nvSpPr>
          <p:spPr>
            <a:xfrm>
              <a:off x="9386138" y="3648190"/>
              <a:ext cx="1105138" cy="2307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900" b="1" u="none" strike="noStrike" cap="none" dirty="0">
                  <a:solidFill>
                    <a:srgbClr val="000000"/>
                  </a:solidFill>
                  <a:latin typeface="Montserrat SemiBold" pitchFamily="2" charset="77"/>
                  <a:ea typeface="Roboto"/>
                  <a:cs typeface="Roboto"/>
                  <a:sym typeface="Roboto"/>
                </a:rPr>
                <a:t>savings </a:t>
              </a:r>
              <a:endParaRPr sz="900" b="1" u="none" strike="noStrike" cap="none" dirty="0">
                <a:solidFill>
                  <a:srgbClr val="000000"/>
                </a:solidFill>
                <a:latin typeface="Montserrat SemiBold" pitchFamily="2" charset="77"/>
                <a:ea typeface="Roboto"/>
                <a:cs typeface="Roboto"/>
                <a:sym typeface="Roboto"/>
              </a:endParaRPr>
            </a:p>
          </p:txBody>
        </p:sp>
      </p:grpSp>
      <p:grpSp>
        <p:nvGrpSpPr>
          <p:cNvPr id="19" name="Group 18">
            <a:extLst>
              <a:ext uri="{FF2B5EF4-FFF2-40B4-BE49-F238E27FC236}">
                <a16:creationId xmlns:a16="http://schemas.microsoft.com/office/drawing/2014/main" id="{CAB3BBD3-DCA0-F4F8-4693-132EF72BFD4C}"/>
              </a:ext>
            </a:extLst>
          </p:cNvPr>
          <p:cNvGrpSpPr/>
          <p:nvPr/>
        </p:nvGrpSpPr>
        <p:grpSpPr>
          <a:xfrm>
            <a:off x="9057246" y="3968750"/>
            <a:ext cx="2433044" cy="2132942"/>
            <a:chOff x="5519497" y="1586362"/>
            <a:chExt cx="3215141" cy="2818574"/>
          </a:xfrm>
        </p:grpSpPr>
        <p:pic>
          <p:nvPicPr>
            <p:cNvPr id="11" name="Picture 10">
              <a:extLst>
                <a:ext uri="{FF2B5EF4-FFF2-40B4-BE49-F238E27FC236}">
                  <a16:creationId xmlns:a16="http://schemas.microsoft.com/office/drawing/2014/main" id="{2DBAD94D-64AB-DCDB-0DFB-D91AF006B95F}"/>
                </a:ext>
              </a:extLst>
            </p:cNvPr>
            <p:cNvPicPr>
              <a:picLocks noChangeAspect="1"/>
            </p:cNvPicPr>
            <p:nvPr/>
          </p:nvPicPr>
          <p:blipFill>
            <a:blip r:embed="rId3"/>
            <a:stretch>
              <a:fillRect/>
            </a:stretch>
          </p:blipFill>
          <p:spPr>
            <a:xfrm>
              <a:off x="5519497" y="1586362"/>
              <a:ext cx="3215141" cy="2382387"/>
            </a:xfrm>
            <a:prstGeom prst="rect">
              <a:avLst/>
            </a:prstGeom>
          </p:spPr>
        </p:pic>
        <p:sp>
          <p:nvSpPr>
            <p:cNvPr id="12" name="TextBox 11">
              <a:extLst>
                <a:ext uri="{FF2B5EF4-FFF2-40B4-BE49-F238E27FC236}">
                  <a16:creationId xmlns:a16="http://schemas.microsoft.com/office/drawing/2014/main" id="{8628F44F-1BE5-DE27-9282-F5F7B778E6C1}"/>
                </a:ext>
              </a:extLst>
            </p:cNvPr>
            <p:cNvSpPr txBox="1"/>
            <p:nvPr/>
          </p:nvSpPr>
          <p:spPr>
            <a:xfrm>
              <a:off x="5854546" y="3428999"/>
              <a:ext cx="2793783" cy="975937"/>
            </a:xfrm>
            <a:prstGeom prst="rect">
              <a:avLst/>
            </a:prstGeom>
            <a:noFill/>
          </p:spPr>
          <p:txBody>
            <a:bodyPr wrap="square" lIns="0" tIns="0" rIns="0" bIns="0" rtlCol="0">
              <a:spAutoFit/>
            </a:bodyPr>
            <a:lstStyle/>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endParaRPr>
            </a:p>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MIT SLONE </a:t>
              </a:r>
              <a:b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br>
              <a: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Management Review   2021</a:t>
              </a:r>
            </a:p>
          </p:txBody>
        </p:sp>
        <p:sp>
          <p:nvSpPr>
            <p:cNvPr id="17" name="TextBox 16">
              <a:extLst>
                <a:ext uri="{FF2B5EF4-FFF2-40B4-BE49-F238E27FC236}">
                  <a16:creationId xmlns:a16="http://schemas.microsoft.com/office/drawing/2014/main" id="{459133D1-B5AC-169C-C31A-1295958881D3}"/>
                </a:ext>
              </a:extLst>
            </p:cNvPr>
            <p:cNvSpPr txBox="1"/>
            <p:nvPr/>
          </p:nvSpPr>
          <p:spPr>
            <a:xfrm>
              <a:off x="5652859" y="1883470"/>
              <a:ext cx="3051635" cy="1586173"/>
            </a:xfrm>
            <a:prstGeom prst="rect">
              <a:avLst/>
            </a:prstGeom>
            <a:noFill/>
          </p:spPr>
          <p:txBody>
            <a:bodyPr wrap="square">
              <a:spAutoFit/>
            </a:bodyPr>
            <a:lstStyle/>
            <a:p>
              <a:r>
                <a:rPr lang="en-GB" sz="1200" b="1" dirty="0">
                  <a:solidFill>
                    <a:srgbClr val="000000"/>
                  </a:solidFill>
                  <a:latin typeface="Montserrat" pitchFamily="2" charset="77"/>
                </a:rPr>
                <a:t>C</a:t>
              </a:r>
              <a:r>
                <a:rPr lang="en-GB" sz="1200" b="1" i="0" dirty="0">
                  <a:solidFill>
                    <a:srgbClr val="000000"/>
                  </a:solidFill>
                  <a:effectLst/>
                  <a:latin typeface="Montserrat" pitchFamily="2" charset="77"/>
                </a:rPr>
                <a:t>ustomers are three times more likely to purchase a product or service from </a:t>
              </a:r>
              <a:r>
                <a:rPr lang="en-GB" sz="1200" b="1" i="0" u="none" strike="noStrike" dirty="0">
                  <a:solidFill>
                    <a:srgbClr val="000000"/>
                  </a:solidFill>
                  <a:effectLst/>
                  <a:latin typeface="Montserrat" pitchFamily="2" charset="77"/>
                  <a:hlinkClick r:id="rId4">
                    <a:extLst>
                      <a:ext uri="{A12FA001-AC4F-418D-AE19-62706E023703}">
                        <ahyp:hlinkClr xmlns:ahyp="http://schemas.microsoft.com/office/drawing/2018/hyperlinkcolor" val="tx"/>
                      </a:ext>
                    </a:extLst>
                  </a:hlinkClick>
                </a:rPr>
                <a:t>a brand they perceive to be committed to diversity and inclusion</a:t>
              </a:r>
              <a:r>
                <a:rPr lang="en-GB" sz="1200" b="1" i="0" dirty="0">
                  <a:solidFill>
                    <a:srgbClr val="000000"/>
                  </a:solidFill>
                  <a:effectLst/>
                  <a:latin typeface="Montserrat" pitchFamily="2" charset="77"/>
                </a:rPr>
                <a:t>.</a:t>
              </a:r>
              <a:endParaRPr lang="en-GB" sz="1200" b="1" dirty="0">
                <a:solidFill>
                  <a:srgbClr val="000000"/>
                </a:solidFill>
                <a:latin typeface="Montserrat" pitchFamily="2" charset="77"/>
              </a:endParaRPr>
            </a:p>
          </p:txBody>
        </p:sp>
      </p:grpSp>
      <p:sp>
        <p:nvSpPr>
          <p:cNvPr id="24" name="Oval 23">
            <a:extLst>
              <a:ext uri="{FF2B5EF4-FFF2-40B4-BE49-F238E27FC236}">
                <a16:creationId xmlns:a16="http://schemas.microsoft.com/office/drawing/2014/main" id="{FFA6085F-00D9-DA67-AFC1-AC8689510317}"/>
              </a:ext>
            </a:extLst>
          </p:cNvPr>
          <p:cNvSpPr/>
          <p:nvPr/>
        </p:nvSpPr>
        <p:spPr>
          <a:xfrm>
            <a:off x="10955940" y="3609002"/>
            <a:ext cx="965200" cy="965200"/>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Google Shape;91;g13c822bde9e_0_29">
            <a:extLst>
              <a:ext uri="{FF2B5EF4-FFF2-40B4-BE49-F238E27FC236}">
                <a16:creationId xmlns:a16="http://schemas.microsoft.com/office/drawing/2014/main" id="{56903D77-4FDB-A8E6-6ECD-C477F8B156DD}"/>
              </a:ext>
            </a:extLst>
          </p:cNvPr>
          <p:cNvSpPr txBox="1"/>
          <p:nvPr/>
        </p:nvSpPr>
        <p:spPr>
          <a:xfrm>
            <a:off x="10919839" y="3738918"/>
            <a:ext cx="11051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2800" b="1" u="none" strike="noStrike" cap="none" dirty="0">
                <a:solidFill>
                  <a:srgbClr val="000000"/>
                </a:solidFill>
                <a:latin typeface="Montserrat SemiBold" pitchFamily="2" charset="77"/>
                <a:ea typeface="Roboto"/>
                <a:cs typeface="Roboto"/>
                <a:sym typeface="Roboto"/>
              </a:rPr>
              <a:t>3</a:t>
            </a:r>
            <a:r>
              <a:rPr lang="en-GB" sz="2800" b="1" dirty="0">
                <a:solidFill>
                  <a:srgbClr val="000000"/>
                </a:solidFill>
                <a:latin typeface="Montserrat SemiBold" pitchFamily="2" charset="77"/>
                <a:ea typeface="Roboto"/>
                <a:cs typeface="Roboto"/>
                <a:sym typeface="Roboto"/>
              </a:rPr>
              <a:t>X</a:t>
            </a:r>
            <a:endParaRPr sz="2800" b="1" u="none" strike="noStrike" cap="none" dirty="0">
              <a:solidFill>
                <a:srgbClr val="000000"/>
              </a:solidFill>
              <a:latin typeface="Montserrat SemiBold" pitchFamily="2" charset="77"/>
              <a:ea typeface="Roboto"/>
              <a:cs typeface="Roboto"/>
              <a:sym typeface="Roboto"/>
            </a:endParaRPr>
          </a:p>
        </p:txBody>
      </p:sp>
      <p:sp>
        <p:nvSpPr>
          <p:cNvPr id="26" name="Google Shape;91;g13c822bde9e_0_29">
            <a:extLst>
              <a:ext uri="{FF2B5EF4-FFF2-40B4-BE49-F238E27FC236}">
                <a16:creationId xmlns:a16="http://schemas.microsoft.com/office/drawing/2014/main" id="{86734ADA-636F-227E-A9D1-61DBCF135D80}"/>
              </a:ext>
            </a:extLst>
          </p:cNvPr>
          <p:cNvSpPr txBox="1"/>
          <p:nvPr/>
        </p:nvSpPr>
        <p:spPr>
          <a:xfrm>
            <a:off x="10902904" y="4140019"/>
            <a:ext cx="110513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br>
              <a:rPr lang="en-GB" sz="900" b="1" u="none" strike="noStrike" cap="none" dirty="0">
                <a:solidFill>
                  <a:srgbClr val="000000"/>
                </a:solidFill>
                <a:latin typeface="Montserrat SemiBold" pitchFamily="2" charset="77"/>
                <a:ea typeface="Roboto"/>
                <a:cs typeface="Roboto"/>
                <a:sym typeface="Roboto"/>
              </a:rPr>
            </a:br>
            <a:r>
              <a:rPr lang="en-GB" sz="900" b="1" dirty="0">
                <a:solidFill>
                  <a:srgbClr val="000000"/>
                </a:solidFill>
                <a:latin typeface="Montserrat SemiBold" pitchFamily="2" charset="77"/>
                <a:ea typeface="Roboto"/>
                <a:cs typeface="Roboto"/>
                <a:sym typeface="Roboto"/>
              </a:rPr>
              <a:t>2021</a:t>
            </a:r>
            <a:endParaRPr sz="900" b="1" u="none" strike="noStrike" cap="none" dirty="0">
              <a:solidFill>
                <a:srgbClr val="000000"/>
              </a:solidFill>
              <a:latin typeface="Montserrat SemiBold" pitchFamily="2" charset="77"/>
              <a:ea typeface="Roboto"/>
              <a:cs typeface="Roboto"/>
              <a:sym typeface="Roboto"/>
            </a:endParaRPr>
          </a:p>
        </p:txBody>
      </p:sp>
      <p:pic>
        <p:nvPicPr>
          <p:cNvPr id="44" name="Picture 43">
            <a:extLst>
              <a:ext uri="{FF2B5EF4-FFF2-40B4-BE49-F238E27FC236}">
                <a16:creationId xmlns:a16="http://schemas.microsoft.com/office/drawing/2014/main" id="{6AA2AE3D-099A-3024-89CB-962B0006C61D}"/>
              </a:ext>
            </a:extLst>
          </p:cNvPr>
          <p:cNvPicPr>
            <a:picLocks noChangeAspect="1"/>
          </p:cNvPicPr>
          <p:nvPr/>
        </p:nvPicPr>
        <p:blipFill>
          <a:blip r:embed="rId3"/>
          <a:stretch>
            <a:fillRect/>
          </a:stretch>
        </p:blipFill>
        <p:spPr>
          <a:xfrm flipH="1">
            <a:off x="1143111" y="4993510"/>
            <a:ext cx="3157584" cy="1325890"/>
          </a:xfrm>
          <a:prstGeom prst="rect">
            <a:avLst/>
          </a:prstGeom>
        </p:spPr>
      </p:pic>
      <p:sp>
        <p:nvSpPr>
          <p:cNvPr id="45" name="TextBox 44">
            <a:extLst>
              <a:ext uri="{FF2B5EF4-FFF2-40B4-BE49-F238E27FC236}">
                <a16:creationId xmlns:a16="http://schemas.microsoft.com/office/drawing/2014/main" id="{967B6D47-3A54-51E0-1AE0-C633B8353237}"/>
              </a:ext>
            </a:extLst>
          </p:cNvPr>
          <p:cNvSpPr txBox="1"/>
          <p:nvPr/>
        </p:nvSpPr>
        <p:spPr>
          <a:xfrm>
            <a:off x="1212723" y="5112534"/>
            <a:ext cx="3231254" cy="954107"/>
          </a:xfrm>
          <a:prstGeom prst="rect">
            <a:avLst/>
          </a:prstGeom>
          <a:noFill/>
        </p:spPr>
        <p:txBody>
          <a:bodyPr wrap="square">
            <a:spAutoFit/>
          </a:bodyPr>
          <a:lstStyle/>
          <a:p>
            <a:r>
              <a:rPr lang="en-GB" sz="1400" b="1" i="0" dirty="0">
                <a:solidFill>
                  <a:srgbClr val="000000"/>
                </a:solidFill>
                <a:effectLst/>
                <a:latin typeface="Montserrat" pitchFamily="2" charset="77"/>
              </a:rPr>
              <a:t>Proximo estimates that for every million dollars ($)diverse suppliers spend, 10 jobs are created.</a:t>
            </a:r>
            <a:endParaRPr lang="en-GB" sz="1400" b="1" dirty="0">
              <a:solidFill>
                <a:srgbClr val="000000"/>
              </a:solidFill>
              <a:latin typeface="Montserrat" pitchFamily="2" charset="77"/>
            </a:endParaRPr>
          </a:p>
        </p:txBody>
      </p:sp>
      <p:grpSp>
        <p:nvGrpSpPr>
          <p:cNvPr id="46" name="Group 45">
            <a:extLst>
              <a:ext uri="{FF2B5EF4-FFF2-40B4-BE49-F238E27FC236}">
                <a16:creationId xmlns:a16="http://schemas.microsoft.com/office/drawing/2014/main" id="{523C9542-7951-7F71-A3F5-70D4C1CDE198}"/>
              </a:ext>
            </a:extLst>
          </p:cNvPr>
          <p:cNvGrpSpPr/>
          <p:nvPr/>
        </p:nvGrpSpPr>
        <p:grpSpPr>
          <a:xfrm>
            <a:off x="334963" y="4075575"/>
            <a:ext cx="1328650" cy="1134083"/>
            <a:chOff x="1087791" y="3956800"/>
            <a:chExt cx="1328650" cy="1134083"/>
          </a:xfrm>
        </p:grpSpPr>
        <p:sp>
          <p:nvSpPr>
            <p:cNvPr id="47" name="Oval 46">
              <a:extLst>
                <a:ext uri="{FF2B5EF4-FFF2-40B4-BE49-F238E27FC236}">
                  <a16:creationId xmlns:a16="http://schemas.microsoft.com/office/drawing/2014/main" id="{C429BDAB-8ED9-AF19-CEA8-2430A14FB4FE}"/>
                </a:ext>
              </a:extLst>
            </p:cNvPr>
            <p:cNvSpPr/>
            <p:nvPr/>
          </p:nvSpPr>
          <p:spPr>
            <a:xfrm>
              <a:off x="1200148" y="3956800"/>
              <a:ext cx="1134083" cy="1134083"/>
            </a:xfrm>
            <a:prstGeom prst="ellipse">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Google Shape;91;g13c822bde9e_0_29">
              <a:extLst>
                <a:ext uri="{FF2B5EF4-FFF2-40B4-BE49-F238E27FC236}">
                  <a16:creationId xmlns:a16="http://schemas.microsoft.com/office/drawing/2014/main" id="{66DE05CC-8B52-C290-60E6-EEC68C34AAB4}"/>
                </a:ext>
              </a:extLst>
            </p:cNvPr>
            <p:cNvSpPr txBox="1"/>
            <p:nvPr/>
          </p:nvSpPr>
          <p:spPr>
            <a:xfrm>
              <a:off x="1087791" y="4246921"/>
              <a:ext cx="129850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b="1" dirty="0">
                  <a:solidFill>
                    <a:srgbClr val="000000"/>
                  </a:solidFill>
                  <a:latin typeface="Montserrat SemiBold" pitchFamily="2" charset="77"/>
                  <a:ea typeface="Roboto"/>
                  <a:cs typeface="Roboto"/>
                  <a:sym typeface="Roboto"/>
                </a:rPr>
                <a:t>10 Jobs</a:t>
              </a:r>
              <a:endParaRPr b="1" u="none" strike="noStrike" cap="none" dirty="0">
                <a:solidFill>
                  <a:srgbClr val="000000"/>
                </a:solidFill>
                <a:latin typeface="Montserrat SemiBold" pitchFamily="2" charset="77"/>
                <a:ea typeface="Roboto"/>
                <a:cs typeface="Roboto"/>
                <a:sym typeface="Roboto"/>
              </a:endParaRPr>
            </a:p>
          </p:txBody>
        </p:sp>
        <p:sp>
          <p:nvSpPr>
            <p:cNvPr id="49" name="Google Shape;91;g13c822bde9e_0_29">
              <a:extLst>
                <a:ext uri="{FF2B5EF4-FFF2-40B4-BE49-F238E27FC236}">
                  <a16:creationId xmlns:a16="http://schemas.microsoft.com/office/drawing/2014/main" id="{8CF423DC-3D76-D412-1C3B-C1DB4DCC079D}"/>
                </a:ext>
              </a:extLst>
            </p:cNvPr>
            <p:cNvSpPr txBox="1"/>
            <p:nvPr/>
          </p:nvSpPr>
          <p:spPr>
            <a:xfrm>
              <a:off x="1117935" y="4580730"/>
              <a:ext cx="129850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000" b="1" dirty="0">
                  <a:solidFill>
                    <a:srgbClr val="000000"/>
                  </a:solidFill>
                  <a:latin typeface="Montserrat SemiBold" pitchFamily="2" charset="77"/>
                  <a:ea typeface="Roboto"/>
                  <a:cs typeface="Roboto"/>
                  <a:sym typeface="Roboto"/>
                </a:rPr>
                <a:t>Created </a:t>
              </a:r>
              <a:endParaRPr sz="1000" b="1" u="none" strike="noStrike" cap="none" dirty="0">
                <a:solidFill>
                  <a:srgbClr val="000000"/>
                </a:solidFill>
                <a:latin typeface="Montserrat SemiBold" pitchFamily="2" charset="77"/>
                <a:ea typeface="Roboto"/>
                <a:cs typeface="Roboto"/>
                <a:sym typeface="Roboto"/>
              </a:endParaRPr>
            </a:p>
          </p:txBody>
        </p:sp>
      </p:grpSp>
    </p:spTree>
    <p:extLst>
      <p:ext uri="{BB962C8B-B14F-4D97-AF65-F5344CB8AC3E}">
        <p14:creationId xmlns:p14="http://schemas.microsoft.com/office/powerpoint/2010/main" val="1131678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019B6-337A-5216-C751-B4F02D3EEA6B}"/>
              </a:ext>
            </a:extLst>
          </p:cNvPr>
          <p:cNvSpPr/>
          <p:nvPr/>
        </p:nvSpPr>
        <p:spPr>
          <a:xfrm>
            <a:off x="12321540" y="2020887"/>
            <a:ext cx="4979988" cy="613561"/>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218239"/>
            <a:ext cx="9312091" cy="1173424"/>
          </a:xfrm>
          <a:prstGeom prst="rect">
            <a:avLst/>
          </a:prstGeom>
        </p:spPr>
        <p:txBody>
          <a:bodyPr anchor="t"/>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UPS CASE STUDY:</a:t>
            </a:r>
            <a:br>
              <a:rPr lang="en-US" sz="2800" dirty="0">
                <a:solidFill>
                  <a:schemeClr val="bg1"/>
                </a:solidFill>
              </a:rPr>
            </a:br>
            <a:r>
              <a:rPr lang="en-US" sz="2800" dirty="0">
                <a:solidFill>
                  <a:schemeClr val="bg1"/>
                </a:solidFill>
              </a:rPr>
              <a:t>SUPPLIER DIVERSITY</a:t>
            </a:r>
          </a:p>
        </p:txBody>
      </p:sp>
      <p:sp>
        <p:nvSpPr>
          <p:cNvPr id="2" name="Title 3">
            <a:extLst>
              <a:ext uri="{FF2B5EF4-FFF2-40B4-BE49-F238E27FC236}">
                <a16:creationId xmlns:a16="http://schemas.microsoft.com/office/drawing/2014/main" id="{7F85F6CF-6F0E-B215-6445-08A573BC5ED5}"/>
              </a:ext>
            </a:extLst>
          </p:cNvPr>
          <p:cNvSpPr txBox="1">
            <a:spLocks/>
          </p:cNvSpPr>
          <p:nvPr/>
        </p:nvSpPr>
        <p:spPr>
          <a:xfrm>
            <a:off x="12547531" y="2073022"/>
            <a:ext cx="1544469" cy="40880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3000" spc="0" dirty="0">
                <a:solidFill>
                  <a:srgbClr val="000000"/>
                </a:solidFill>
                <a:latin typeface="Montserrat SemiBold" pitchFamily="2" charset="77"/>
              </a:rPr>
              <a:t>B</a:t>
            </a:r>
          </a:p>
          <a:p>
            <a:pPr>
              <a:lnSpc>
                <a:spcPct val="100000"/>
              </a:lnSpc>
            </a:pPr>
            <a:endParaRPr lang="en-US" sz="1200" spc="0" dirty="0">
              <a:solidFill>
                <a:schemeClr val="bg1"/>
              </a:solidFill>
              <a:latin typeface="Montserrat SemiBold" pitchFamily="2" charset="77"/>
            </a:endParaRPr>
          </a:p>
        </p:txBody>
      </p:sp>
      <p:sp>
        <p:nvSpPr>
          <p:cNvPr id="13" name="Google Shape;118;g13c822bde9e_0_29">
            <a:extLst>
              <a:ext uri="{FF2B5EF4-FFF2-40B4-BE49-F238E27FC236}">
                <a16:creationId xmlns:a16="http://schemas.microsoft.com/office/drawing/2014/main" id="{6170DE13-7F9B-FE59-AE00-8B9874649A09}"/>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
        <p:nvSpPr>
          <p:cNvPr id="15" name="Title 3">
            <a:extLst>
              <a:ext uri="{FF2B5EF4-FFF2-40B4-BE49-F238E27FC236}">
                <a16:creationId xmlns:a16="http://schemas.microsoft.com/office/drawing/2014/main" id="{16AAE161-4FE7-3F82-EC79-D40C66FEDA90}"/>
              </a:ext>
            </a:extLst>
          </p:cNvPr>
          <p:cNvSpPr txBox="1">
            <a:spLocks/>
          </p:cNvSpPr>
          <p:nvPr/>
        </p:nvSpPr>
        <p:spPr>
          <a:xfrm>
            <a:off x="14170660" y="2073022"/>
            <a:ext cx="313086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1400" spc="0" dirty="0">
                <a:solidFill>
                  <a:srgbClr val="000000"/>
                </a:solidFill>
              </a:rPr>
              <a:t>SET AND FOLLOW THROUGH ON STRONG KPIS</a:t>
            </a:r>
          </a:p>
          <a:p>
            <a:pPr>
              <a:lnSpc>
                <a:spcPct val="100000"/>
              </a:lnSpc>
            </a:pPr>
            <a:endParaRPr lang="en-US" sz="1400" spc="0" dirty="0">
              <a:solidFill>
                <a:srgbClr val="000000"/>
              </a:solidFill>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a:p>
            <a:pPr>
              <a:lnSpc>
                <a:spcPct val="100000"/>
              </a:lnSpc>
            </a:pPr>
            <a:endParaRPr lang="en-US" sz="1400" b="0" spc="0" dirty="0">
              <a:solidFill>
                <a:schemeClr val="bg1"/>
              </a:solidFill>
              <a:latin typeface="Montserrat Medium" pitchFamily="2" charset="77"/>
            </a:endParaRPr>
          </a:p>
        </p:txBody>
      </p:sp>
      <p:sp>
        <p:nvSpPr>
          <p:cNvPr id="38" name="Rectangle 37">
            <a:extLst>
              <a:ext uri="{FF2B5EF4-FFF2-40B4-BE49-F238E27FC236}">
                <a16:creationId xmlns:a16="http://schemas.microsoft.com/office/drawing/2014/main" id="{A6D31AAA-FB32-8870-2253-F3AD3584A388}"/>
              </a:ext>
            </a:extLst>
          </p:cNvPr>
          <p:cNvSpPr/>
          <p:nvPr/>
        </p:nvSpPr>
        <p:spPr>
          <a:xfrm>
            <a:off x="6096000" y="0"/>
            <a:ext cx="6096000" cy="685800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DE0C60B8-16BE-A442-F411-9D80BB7C7764}"/>
              </a:ext>
            </a:extLst>
          </p:cNvPr>
          <p:cNvPicPr>
            <a:picLocks noChangeAspect="1"/>
          </p:cNvPicPr>
          <p:nvPr/>
        </p:nvPicPr>
        <p:blipFill>
          <a:blip r:embed="rId3" r:link="rId4"/>
          <a:srcRect/>
          <a:stretch>
            <a:fillRect/>
          </a:stretch>
        </p:blipFill>
        <p:spPr>
          <a:xfrm>
            <a:off x="0" y="1951350"/>
            <a:ext cx="5177790" cy="3234541"/>
          </a:xfrm>
          <a:prstGeom prst="rect">
            <a:avLst/>
          </a:prstGeom>
        </p:spPr>
      </p:pic>
      <p:sp>
        <p:nvSpPr>
          <p:cNvPr id="3" name="Title 3">
            <a:extLst>
              <a:ext uri="{FF2B5EF4-FFF2-40B4-BE49-F238E27FC236}">
                <a16:creationId xmlns:a16="http://schemas.microsoft.com/office/drawing/2014/main" id="{6FB9608C-80FA-44EE-5F2C-349EC9B7903B}"/>
              </a:ext>
            </a:extLst>
          </p:cNvPr>
          <p:cNvSpPr txBox="1">
            <a:spLocks/>
          </p:cNvSpPr>
          <p:nvPr/>
        </p:nvSpPr>
        <p:spPr>
          <a:xfrm>
            <a:off x="6638030" y="1824722"/>
            <a:ext cx="5059008" cy="466879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000" b="0" dirty="0">
                <a:solidFill>
                  <a:srgbClr val="000000"/>
                </a:solidFill>
              </a:rPr>
              <a:t>UPS spends $2.6 billion annually on contracts with 6,000 small and diverse suppliers and is committed to growing that pool.</a:t>
            </a:r>
          </a:p>
          <a:p>
            <a:pPr>
              <a:lnSpc>
                <a:spcPct val="100000"/>
              </a:lnSpc>
            </a:pPr>
            <a:endParaRPr lang="en-US" sz="2000" b="0" dirty="0">
              <a:solidFill>
                <a:srgbClr val="000000"/>
              </a:solidFill>
            </a:endParaRPr>
          </a:p>
          <a:p>
            <a:pPr>
              <a:lnSpc>
                <a:spcPct val="100000"/>
              </a:lnSpc>
            </a:pPr>
            <a:r>
              <a:rPr lang="en-US" sz="2000" b="0" dirty="0">
                <a:solidFill>
                  <a:srgbClr val="000000"/>
                </a:solidFill>
              </a:rPr>
              <a:t>To strengthen organizational alignment the leadership team established a diversity and inclusion council that oversees execution, ensuring executives meet the board’s objectives to increase annual spending on diverse suppliers. </a:t>
            </a:r>
            <a:br>
              <a:rPr lang="en-US" sz="2000" b="0" dirty="0">
                <a:solidFill>
                  <a:srgbClr val="000000"/>
                </a:solidFill>
              </a:rPr>
            </a:br>
            <a:r>
              <a:rPr lang="en-US" sz="2000" b="0" dirty="0">
                <a:solidFill>
                  <a:srgbClr val="000000"/>
                </a:solidFill>
              </a:rPr>
              <a:t>(Bain &amp; co. 2021)</a:t>
            </a:r>
          </a:p>
          <a:p>
            <a:pPr>
              <a:lnSpc>
                <a:spcPct val="100000"/>
              </a:lnSpc>
            </a:pPr>
            <a:endParaRPr lang="en-US" sz="2000" b="0" dirty="0">
              <a:solidFill>
                <a:srgbClr val="000000"/>
              </a:solidFill>
            </a:endParaRPr>
          </a:p>
        </p:txBody>
      </p:sp>
      <p:pic>
        <p:nvPicPr>
          <p:cNvPr id="6" name="Picture 5" descr="A picture containing black, darkness&#10;&#10;Description automatically generated">
            <a:extLst>
              <a:ext uri="{FF2B5EF4-FFF2-40B4-BE49-F238E27FC236}">
                <a16:creationId xmlns:a16="http://schemas.microsoft.com/office/drawing/2014/main" id="{D2E1148F-C1F2-569E-5B0F-780EB5CF5F0E}"/>
              </a:ext>
            </a:extLst>
          </p:cNvPr>
          <p:cNvPicPr>
            <a:picLocks noChangeAspect="1"/>
          </p:cNvPicPr>
          <p:nvPr/>
        </p:nvPicPr>
        <p:blipFill>
          <a:blip r:embed="rId5" r:link="rId6"/>
          <a:stretch>
            <a:fillRect/>
          </a:stretch>
        </p:blipFill>
        <p:spPr>
          <a:xfrm>
            <a:off x="6059488" y="333375"/>
            <a:ext cx="2244090" cy="1262301"/>
          </a:xfrm>
          <a:prstGeom prst="rect">
            <a:avLst/>
          </a:prstGeom>
        </p:spPr>
      </p:pic>
    </p:spTree>
    <p:extLst>
      <p:ext uri="{BB962C8B-B14F-4D97-AF65-F5344CB8AC3E}">
        <p14:creationId xmlns:p14="http://schemas.microsoft.com/office/powerpoint/2010/main" val="648812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25991" y="563301"/>
            <a:ext cx="12169209"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dirty="0">
                <a:solidFill>
                  <a:schemeClr val="bg1"/>
                </a:solidFill>
              </a:rPr>
              <a:t>76% of all diverse suppliers meet buyers’ expectations and another 23% exceed buyers’ expectations, according to research from the Hackett Group </a:t>
            </a:r>
          </a:p>
        </p:txBody>
      </p:sp>
      <p:sp>
        <p:nvSpPr>
          <p:cNvPr id="13" name="Google Shape;118;g13c822bde9e_0_29">
            <a:extLst>
              <a:ext uri="{FF2B5EF4-FFF2-40B4-BE49-F238E27FC236}">
                <a16:creationId xmlns:a16="http://schemas.microsoft.com/office/drawing/2014/main" id="{6170DE13-7F9B-FE59-AE00-8B9874649A09}"/>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
        <p:nvSpPr>
          <p:cNvPr id="21" name="Rectangle 20">
            <a:extLst>
              <a:ext uri="{FF2B5EF4-FFF2-40B4-BE49-F238E27FC236}">
                <a16:creationId xmlns:a16="http://schemas.microsoft.com/office/drawing/2014/main" id="{9E73D2C0-3681-3728-7A36-364AB52128E3}"/>
              </a:ext>
            </a:extLst>
          </p:cNvPr>
          <p:cNvSpPr/>
          <p:nvPr/>
        </p:nvSpPr>
        <p:spPr>
          <a:xfrm>
            <a:off x="4020923" y="6039059"/>
            <a:ext cx="7243279" cy="36781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498E283-01BB-D5F8-C4A5-4FEF610BBED3}"/>
              </a:ext>
            </a:extLst>
          </p:cNvPr>
          <p:cNvGraphicFramePr/>
          <p:nvPr>
            <p:extLst>
              <p:ext uri="{D42A27DB-BD31-4B8C-83A1-F6EECF244321}">
                <p14:modId xmlns:p14="http://schemas.microsoft.com/office/powerpoint/2010/main" val="1054998388"/>
              </p:ext>
            </p:extLst>
          </p:nvPr>
        </p:nvGraphicFramePr>
        <p:xfrm>
          <a:off x="2950106" y="2063489"/>
          <a:ext cx="6135147" cy="399634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32DC894-44B0-4261-69EC-F8F22D4810E1}"/>
              </a:ext>
            </a:extLst>
          </p:cNvPr>
          <p:cNvSpPr txBox="1">
            <a:spLocks/>
          </p:cNvSpPr>
          <p:nvPr/>
        </p:nvSpPr>
        <p:spPr>
          <a:xfrm>
            <a:off x="2064839" y="4693915"/>
            <a:ext cx="256589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400" b="0" spc="0" dirty="0">
                <a:solidFill>
                  <a:schemeClr val="bg1"/>
                </a:solidFill>
                <a:latin typeface="Montserrat Medium" pitchFamily="2" charset="77"/>
              </a:rPr>
              <a:t>The portion of diverse suppliers that meet expectations is 76%</a:t>
            </a:r>
          </a:p>
        </p:txBody>
      </p:sp>
      <p:sp>
        <p:nvSpPr>
          <p:cNvPr id="5" name="Title 3">
            <a:extLst>
              <a:ext uri="{FF2B5EF4-FFF2-40B4-BE49-F238E27FC236}">
                <a16:creationId xmlns:a16="http://schemas.microsoft.com/office/drawing/2014/main" id="{2B7A77F3-DD73-DE81-ECBA-16AFE7EBF470}"/>
              </a:ext>
            </a:extLst>
          </p:cNvPr>
          <p:cNvSpPr txBox="1">
            <a:spLocks/>
          </p:cNvSpPr>
          <p:nvPr/>
        </p:nvSpPr>
        <p:spPr>
          <a:xfrm>
            <a:off x="7428975" y="2230983"/>
            <a:ext cx="256589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400" b="0" spc="0" dirty="0">
                <a:solidFill>
                  <a:schemeClr val="bg1"/>
                </a:solidFill>
                <a:latin typeface="Montserrat Medium" pitchFamily="2" charset="77"/>
              </a:rPr>
              <a:t>The portion of diverse suppliers that exceed expectations is 23%</a:t>
            </a:r>
          </a:p>
        </p:txBody>
      </p:sp>
      <p:sp>
        <p:nvSpPr>
          <p:cNvPr id="6" name="Title 3">
            <a:extLst>
              <a:ext uri="{FF2B5EF4-FFF2-40B4-BE49-F238E27FC236}">
                <a16:creationId xmlns:a16="http://schemas.microsoft.com/office/drawing/2014/main" id="{9963E960-D02F-91D2-ABD8-B40751398360}"/>
              </a:ext>
            </a:extLst>
          </p:cNvPr>
          <p:cNvSpPr txBox="1">
            <a:spLocks/>
          </p:cNvSpPr>
          <p:nvPr/>
        </p:nvSpPr>
        <p:spPr>
          <a:xfrm>
            <a:off x="2236330" y="2070132"/>
            <a:ext cx="2565892"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r">
              <a:lnSpc>
                <a:spcPct val="100000"/>
              </a:lnSpc>
            </a:pPr>
            <a:r>
              <a:rPr lang="en-US" sz="1400" b="0" spc="0" dirty="0">
                <a:solidFill>
                  <a:schemeClr val="bg1"/>
                </a:solidFill>
                <a:latin typeface="Montserrat Medium" pitchFamily="2" charset="77"/>
              </a:rPr>
              <a:t>The portion of diverse suppliers that Fall short of expectations is 1%</a:t>
            </a:r>
          </a:p>
        </p:txBody>
      </p:sp>
      <p:cxnSp>
        <p:nvCxnSpPr>
          <p:cNvPr id="8" name="Straight Arrow Connector 7">
            <a:extLst>
              <a:ext uri="{FF2B5EF4-FFF2-40B4-BE49-F238E27FC236}">
                <a16:creationId xmlns:a16="http://schemas.microsoft.com/office/drawing/2014/main" id="{0CD88D78-1639-7479-EDCE-71FB43639925}"/>
              </a:ext>
            </a:extLst>
          </p:cNvPr>
          <p:cNvCxnSpPr/>
          <p:nvPr/>
        </p:nvCxnSpPr>
        <p:spPr>
          <a:xfrm>
            <a:off x="3682271" y="2951650"/>
            <a:ext cx="1589763"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62A62B1-2B15-1FCA-EFC6-D20FCFAEE4C4}"/>
              </a:ext>
            </a:extLst>
          </p:cNvPr>
          <p:cNvCxnSpPr>
            <a:cxnSpLocks/>
          </p:cNvCxnSpPr>
          <p:nvPr/>
        </p:nvCxnSpPr>
        <p:spPr>
          <a:xfrm>
            <a:off x="4045352" y="4631399"/>
            <a:ext cx="635716"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7AFEAEC-38BB-4C65-4F58-EE281703408D}"/>
              </a:ext>
            </a:extLst>
          </p:cNvPr>
          <p:cNvCxnSpPr>
            <a:cxnSpLocks/>
          </p:cNvCxnSpPr>
          <p:nvPr/>
        </p:nvCxnSpPr>
        <p:spPr>
          <a:xfrm flipH="1">
            <a:off x="6750801" y="2623403"/>
            <a:ext cx="1004835"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258CAB0-9F69-F66A-C4A4-563011704310}"/>
              </a:ext>
            </a:extLst>
          </p:cNvPr>
          <p:cNvSpPr txBox="1"/>
          <p:nvPr/>
        </p:nvSpPr>
        <p:spPr>
          <a:xfrm>
            <a:off x="4078114" y="6115948"/>
            <a:ext cx="4010809" cy="459998"/>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Source; supplier diversity performance study, </a:t>
            </a:r>
            <a:b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br>
            <a:r>
              <a:rPr kumimoji="0" lang="en-GB" sz="1200" b="1" u="none" strike="noStrike" kern="0" cap="none" spc="0" normalizeH="0" baseline="0" noProof="0" dirty="0">
                <a:ln>
                  <a:noFill/>
                </a:ln>
                <a:solidFill>
                  <a:schemeClr val="bg1"/>
                </a:solidFill>
                <a:effectLst/>
                <a:uLnTx/>
                <a:uFillTx/>
                <a:latin typeface="Libre Caslon Display" pitchFamily="2" charset="77"/>
                <a:cs typeface="BIG CASLON MEDIUM" panose="02000603090000020003" pitchFamily="2" charset="-79"/>
                <a:sym typeface="Arial"/>
              </a:rPr>
              <a:t>The Hackett Group, 2016</a:t>
            </a:r>
            <a:endParaRPr kumimoji="0" lang="en-US" sz="1200" b="1" u="none" strike="noStrike" kern="1200" cap="none" spc="0" normalizeH="0" baseline="0" noProof="0" dirty="0" err="1">
              <a:ln>
                <a:noFill/>
              </a:ln>
              <a:solidFill>
                <a:schemeClr val="bg1"/>
              </a:solidFill>
              <a:effectLst/>
              <a:uLnTx/>
              <a:uFillTx/>
              <a:latin typeface="Libre Caslon Display" pitchFamily="2" charset="77"/>
              <a:cs typeface="BIG CASLON MEDIUM" panose="02000603090000020003" pitchFamily="2" charset="-79"/>
            </a:endParaRPr>
          </a:p>
        </p:txBody>
      </p:sp>
    </p:spTree>
    <p:extLst>
      <p:ext uri="{BB962C8B-B14F-4D97-AF65-F5344CB8AC3E}">
        <p14:creationId xmlns:p14="http://schemas.microsoft.com/office/powerpoint/2010/main" val="3521404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2132C-3975-3505-01EB-4AF23AC0FBF1}"/>
              </a:ext>
            </a:extLst>
          </p:cNvPr>
          <p:cNvSpPr/>
          <p:nvPr/>
        </p:nvSpPr>
        <p:spPr>
          <a:xfrm>
            <a:off x="-1" y="0"/>
            <a:ext cx="6220592" cy="685800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42A5DD8B-885A-437F-1E03-FD41B0331C56}"/>
              </a:ext>
            </a:extLst>
          </p:cNvPr>
          <p:cNvSpPr txBox="1">
            <a:spLocks/>
          </p:cNvSpPr>
          <p:nvPr/>
        </p:nvSpPr>
        <p:spPr>
          <a:xfrm>
            <a:off x="406481" y="1824722"/>
            <a:ext cx="5283037" cy="4668799"/>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000" b="0" dirty="0">
                <a:solidFill>
                  <a:srgbClr val="000000"/>
                </a:solidFill>
              </a:rPr>
              <a:t>Diverse suppliers can bring innovation as well as profit to your organization, along with socioeconomic benefits to the wider communities. They are by their very nature smaller, more flexible and agile. This is the perfect environment for incubating innovative ideas that you </a:t>
            </a:r>
            <a:br>
              <a:rPr lang="en-US" sz="2000" b="0" dirty="0">
                <a:solidFill>
                  <a:srgbClr val="000000"/>
                </a:solidFill>
              </a:rPr>
            </a:br>
            <a:r>
              <a:rPr lang="en-US" sz="2000" b="0" dirty="0">
                <a:solidFill>
                  <a:srgbClr val="000000"/>
                </a:solidFill>
              </a:rPr>
              <a:t>can deliver to market quickly. </a:t>
            </a:r>
          </a:p>
          <a:p>
            <a:pPr>
              <a:lnSpc>
                <a:spcPct val="100000"/>
              </a:lnSpc>
            </a:pPr>
            <a:endParaRPr lang="en-US" sz="2000" b="0" dirty="0">
              <a:solidFill>
                <a:srgbClr val="000000"/>
              </a:solidFill>
            </a:endParaRPr>
          </a:p>
          <a:p>
            <a:pPr>
              <a:lnSpc>
                <a:spcPct val="100000"/>
              </a:lnSpc>
            </a:pPr>
            <a:endParaRPr lang="en-US" sz="2000" b="0" dirty="0">
              <a:solidFill>
                <a:srgbClr val="000000"/>
              </a:solidFill>
            </a:endParaRPr>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242925" y="-118653"/>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rgbClr val="000000"/>
                </a:solidFill>
              </a:rPr>
              <a:t>SOCIAL IMPACT</a:t>
            </a:r>
          </a:p>
        </p:txBody>
      </p:sp>
      <p:sp>
        <p:nvSpPr>
          <p:cNvPr id="13" name="Google Shape;118;g13c822bde9e_0_29">
            <a:extLst>
              <a:ext uri="{FF2B5EF4-FFF2-40B4-BE49-F238E27FC236}">
                <a16:creationId xmlns:a16="http://schemas.microsoft.com/office/drawing/2014/main" id="{6170DE13-7F9B-FE59-AE00-8B9874649A09}"/>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rgbClr val="000000"/>
                </a:solidFill>
                <a:latin typeface="Montserrat Medium" pitchFamily="2" charset="77"/>
                <a:ea typeface="Roboto"/>
                <a:cs typeface="Roboto"/>
                <a:sym typeface="Roboto"/>
              </a:rPr>
              <a:t>The Black Entrepreneur Report 2021</a:t>
            </a:r>
          </a:p>
        </p:txBody>
      </p:sp>
      <p:sp>
        <p:nvSpPr>
          <p:cNvPr id="11" name="Google Shape;118;g13c822bde9e_0_29">
            <a:extLst>
              <a:ext uri="{FF2B5EF4-FFF2-40B4-BE49-F238E27FC236}">
                <a16:creationId xmlns:a16="http://schemas.microsoft.com/office/drawing/2014/main" id="{62D5BD6C-F699-0E27-8EF1-1E4F149F5AFC}"/>
              </a:ext>
            </a:extLst>
          </p:cNvPr>
          <p:cNvSpPr txBox="1">
            <a:spLocks/>
          </p:cNvSpPr>
          <p:nvPr/>
        </p:nvSpPr>
        <p:spPr>
          <a:xfrm>
            <a:off x="406481" y="4552674"/>
            <a:ext cx="5283037" cy="705125"/>
          </a:xfrm>
          <a:prstGeom prst="rect">
            <a:avLst/>
          </a:prstGeom>
          <a:noFill/>
          <a:ln>
            <a:noFill/>
          </a:ln>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1100" b="0" spc="0" dirty="0">
                <a:solidFill>
                  <a:srgbClr val="000000"/>
                </a:solidFill>
                <a:latin typeface="Montserrat Medium" pitchFamily="2" charset="77"/>
                <a:ea typeface="Roboto"/>
                <a:cs typeface="Roboto"/>
                <a:sym typeface="Roboto"/>
              </a:rPr>
              <a:t>Supplier Diversity: Unlocking Innovation, Driving Competitiveness </a:t>
            </a:r>
            <a:br>
              <a:rPr lang="en-GB" sz="1100" b="0" spc="0" dirty="0">
                <a:solidFill>
                  <a:srgbClr val="000000"/>
                </a:solidFill>
                <a:latin typeface="Montserrat Medium" pitchFamily="2" charset="77"/>
                <a:ea typeface="Roboto"/>
                <a:cs typeface="Roboto"/>
                <a:sym typeface="Roboto"/>
              </a:rPr>
            </a:br>
            <a:r>
              <a:rPr lang="en-GB" sz="1100" b="0" spc="0" dirty="0">
                <a:solidFill>
                  <a:srgbClr val="000000"/>
                </a:solidFill>
                <a:latin typeface="Montserrat Medium" pitchFamily="2" charset="77"/>
                <a:ea typeface="Roboto"/>
                <a:cs typeface="Roboto"/>
                <a:sym typeface="Roboto"/>
              </a:rPr>
              <a:t>and Enhancing Reputation report (MSDUK and CIPS)</a:t>
            </a:r>
          </a:p>
          <a:p>
            <a:pPr>
              <a:lnSpc>
                <a:spcPct val="100000"/>
              </a:lnSpc>
              <a:spcBef>
                <a:spcPts val="0"/>
              </a:spcBef>
              <a:buClr>
                <a:schemeClr val="dk1"/>
              </a:buClr>
              <a:buSzPts val="990"/>
              <a:buFont typeface="Arial"/>
              <a:buNone/>
            </a:pPr>
            <a:endParaRPr lang="en-GB" sz="1100" b="0" spc="0" dirty="0">
              <a:solidFill>
                <a:srgbClr val="000000"/>
              </a:solidFill>
              <a:latin typeface="Montserrat Medium" pitchFamily="2" charset="77"/>
              <a:ea typeface="Roboto"/>
              <a:cs typeface="Roboto"/>
              <a:sym typeface="Roboto"/>
            </a:endParaRPr>
          </a:p>
          <a:p>
            <a:pPr>
              <a:lnSpc>
                <a:spcPct val="100000"/>
              </a:lnSpc>
              <a:spcBef>
                <a:spcPts val="0"/>
              </a:spcBef>
              <a:buClr>
                <a:schemeClr val="dk1"/>
              </a:buClr>
              <a:buSzPts val="990"/>
              <a:buFont typeface="Arial"/>
              <a:buNone/>
            </a:pPr>
            <a:r>
              <a:rPr lang="en-GB" sz="1100" b="0" spc="0" dirty="0">
                <a:solidFill>
                  <a:srgbClr val="000000"/>
                </a:solidFill>
                <a:latin typeface="Montserrat Medium" pitchFamily="2" charset="77"/>
                <a:ea typeface="Roboto"/>
                <a:cs typeface="Roboto"/>
                <a:sym typeface="Roboto"/>
              </a:rPr>
              <a:t>Supplier diversity has a social impact on local communities, in the areas where businesses are located, through job creation, increased wages, and GDP contribution </a:t>
            </a:r>
          </a:p>
          <a:p>
            <a:pPr>
              <a:lnSpc>
                <a:spcPct val="100000"/>
              </a:lnSpc>
              <a:spcBef>
                <a:spcPts val="0"/>
              </a:spcBef>
              <a:buClr>
                <a:schemeClr val="dk1"/>
              </a:buClr>
              <a:buSzPts val="990"/>
              <a:buFont typeface="Arial"/>
              <a:buNone/>
            </a:pPr>
            <a:endParaRPr lang="en-GB" sz="1100" b="0" spc="0" dirty="0">
              <a:solidFill>
                <a:srgbClr val="000000"/>
              </a:solidFill>
              <a:latin typeface="Montserrat Medium" pitchFamily="2" charset="77"/>
              <a:ea typeface="Roboto"/>
              <a:cs typeface="Roboto"/>
              <a:sym typeface="Roboto"/>
            </a:endParaRPr>
          </a:p>
          <a:p>
            <a:pPr>
              <a:lnSpc>
                <a:spcPct val="100000"/>
              </a:lnSpc>
              <a:spcBef>
                <a:spcPts val="0"/>
              </a:spcBef>
              <a:buClr>
                <a:schemeClr val="dk1"/>
              </a:buClr>
              <a:buSzPts val="990"/>
              <a:buFont typeface="Arial"/>
              <a:buNone/>
            </a:pPr>
            <a:endParaRPr lang="en-GB" sz="1100" b="0" spc="0" dirty="0">
              <a:solidFill>
                <a:srgbClr val="000000"/>
              </a:solidFill>
              <a:latin typeface="Montserrat Medium" pitchFamily="2" charset="77"/>
              <a:ea typeface="Roboto"/>
              <a:cs typeface="Roboto"/>
              <a:sym typeface="Roboto"/>
            </a:endParaRPr>
          </a:p>
        </p:txBody>
      </p:sp>
      <p:pic>
        <p:nvPicPr>
          <p:cNvPr id="15" name="Picture 14">
            <a:extLst>
              <a:ext uri="{FF2B5EF4-FFF2-40B4-BE49-F238E27FC236}">
                <a16:creationId xmlns:a16="http://schemas.microsoft.com/office/drawing/2014/main" id="{8975BAC6-6C38-CEAB-E56F-1F80177E18C1}"/>
              </a:ext>
            </a:extLst>
          </p:cNvPr>
          <p:cNvPicPr>
            <a:picLocks noChangeAspect="1"/>
          </p:cNvPicPr>
          <p:nvPr/>
        </p:nvPicPr>
        <p:blipFill>
          <a:blip r:embed="rId3" r:link="rId4"/>
          <a:srcRect l="13434" r="13434"/>
          <a:stretch>
            <a:fillRect/>
          </a:stretch>
        </p:blipFill>
        <p:spPr>
          <a:xfrm>
            <a:off x="6110288" y="0"/>
            <a:ext cx="6096000" cy="6860518"/>
          </a:xfrm>
          <a:prstGeom prst="rect">
            <a:avLst/>
          </a:prstGeom>
        </p:spPr>
      </p:pic>
    </p:spTree>
    <p:extLst>
      <p:ext uri="{BB962C8B-B14F-4D97-AF65-F5344CB8AC3E}">
        <p14:creationId xmlns:p14="http://schemas.microsoft.com/office/powerpoint/2010/main" val="12242822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5DF5243-7632-63D0-0D21-834D5B6B4FFC}"/>
              </a:ext>
            </a:extLst>
          </p:cNvPr>
          <p:cNvPicPr>
            <a:picLocks noGrp="1" noChangeAspect="1"/>
          </p:cNvPicPr>
          <p:nvPr>
            <p:ph type="pic" sz="quarter" idx="11"/>
          </p:nvPr>
        </p:nvPicPr>
        <p:blipFill>
          <a:blip r:embed="rId2" r:link="rId3"/>
          <a:srcRect t="12438" b="12438"/>
          <a:stretch>
            <a:fillRect/>
          </a:stretch>
        </p:blipFill>
        <p:spPr>
          <a:xfrm>
            <a:off x="0" y="0"/>
            <a:ext cx="12222600" cy="6885168"/>
          </a:xfrm>
        </p:spPr>
      </p:pic>
      <p:sp>
        <p:nvSpPr>
          <p:cNvPr id="6" name="Rectangle 5">
            <a:extLst>
              <a:ext uri="{FF2B5EF4-FFF2-40B4-BE49-F238E27FC236}">
                <a16:creationId xmlns:a16="http://schemas.microsoft.com/office/drawing/2014/main" id="{374F05D5-E142-D8AC-BF76-60A8FEEE2D40}"/>
              </a:ext>
            </a:extLst>
          </p:cNvPr>
          <p:cNvSpPr/>
          <p:nvPr/>
        </p:nvSpPr>
        <p:spPr>
          <a:xfrm>
            <a:off x="2137569" y="1515309"/>
            <a:ext cx="7843838" cy="4242553"/>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01ADCE6-37D6-1BEC-21E9-C3DF37402E33}"/>
              </a:ext>
            </a:extLst>
          </p:cNvPr>
          <p:cNvSpPr>
            <a:spLocks noGrp="1"/>
          </p:cNvSpPr>
          <p:nvPr>
            <p:ph type="ftr" sz="quarter" idx="12"/>
          </p:nvPr>
        </p:nvSpPr>
        <p:spPr/>
        <p:txBody>
          <a:bodyPr/>
          <a:lstStyle/>
          <a:p>
            <a:endParaRPr lang="en-US" dirty="0"/>
          </a:p>
        </p:txBody>
      </p:sp>
      <p:sp>
        <p:nvSpPr>
          <p:cNvPr id="5" name="Title 3">
            <a:extLst>
              <a:ext uri="{FF2B5EF4-FFF2-40B4-BE49-F238E27FC236}">
                <a16:creationId xmlns:a16="http://schemas.microsoft.com/office/drawing/2014/main" id="{C872B06E-D3AB-38E6-55E5-ADDE02304EE2}"/>
              </a:ext>
            </a:extLst>
          </p:cNvPr>
          <p:cNvSpPr txBox="1">
            <a:spLocks/>
          </p:cNvSpPr>
          <p:nvPr/>
        </p:nvSpPr>
        <p:spPr>
          <a:xfrm>
            <a:off x="2285603" y="2049624"/>
            <a:ext cx="7547769" cy="2626632"/>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rgbClr val="000000"/>
                </a:solidFill>
              </a:rPr>
              <a:t>EMBs can potentially increase their Gross value added (GVA) economic  contribution from the current £25 billion a year to £100 billion, highlighting the significant potential of EMBs to the </a:t>
            </a:r>
            <a:br>
              <a:rPr lang="en-US" sz="2800" dirty="0">
                <a:solidFill>
                  <a:srgbClr val="000000"/>
                </a:solidFill>
              </a:rPr>
            </a:br>
            <a:r>
              <a:rPr lang="en-US" sz="2800" dirty="0">
                <a:solidFill>
                  <a:srgbClr val="000000"/>
                </a:solidFill>
              </a:rPr>
              <a:t>UK economy.</a:t>
            </a:r>
          </a:p>
          <a:p>
            <a:pPr algn="ctr">
              <a:lnSpc>
                <a:spcPct val="100000"/>
              </a:lnSpc>
            </a:pPr>
            <a:endParaRPr lang="en-US" sz="2800" dirty="0">
              <a:solidFill>
                <a:srgbClr val="000000"/>
              </a:solidFill>
            </a:endParaRPr>
          </a:p>
          <a:p>
            <a:pPr algn="ctr">
              <a:lnSpc>
                <a:spcPct val="100000"/>
              </a:lnSpc>
            </a:pPr>
            <a:endParaRPr lang="en-US" sz="2800" dirty="0">
              <a:solidFill>
                <a:srgbClr val="000000"/>
              </a:solidFill>
            </a:endParaRPr>
          </a:p>
        </p:txBody>
      </p:sp>
      <p:pic>
        <p:nvPicPr>
          <p:cNvPr id="10" name="Picture 9">
            <a:extLst>
              <a:ext uri="{FF2B5EF4-FFF2-40B4-BE49-F238E27FC236}">
                <a16:creationId xmlns:a16="http://schemas.microsoft.com/office/drawing/2014/main" id="{A8683DFE-30EF-5589-15E6-5E06E59CA7ED}"/>
              </a:ext>
            </a:extLst>
          </p:cNvPr>
          <p:cNvPicPr>
            <a:picLocks noChangeAspect="1"/>
          </p:cNvPicPr>
          <p:nvPr/>
        </p:nvPicPr>
        <p:blipFill>
          <a:blip r:embed="rId4"/>
          <a:stretch>
            <a:fillRect/>
          </a:stretch>
        </p:blipFill>
        <p:spPr>
          <a:xfrm>
            <a:off x="2384378" y="2024063"/>
            <a:ext cx="398510" cy="296036"/>
          </a:xfrm>
          <a:prstGeom prst="rect">
            <a:avLst/>
          </a:prstGeom>
        </p:spPr>
      </p:pic>
      <p:pic>
        <p:nvPicPr>
          <p:cNvPr id="11" name="Picture 10">
            <a:extLst>
              <a:ext uri="{FF2B5EF4-FFF2-40B4-BE49-F238E27FC236}">
                <a16:creationId xmlns:a16="http://schemas.microsoft.com/office/drawing/2014/main" id="{9AB39DC6-7093-E4A6-2961-9841DF08C5A1}"/>
              </a:ext>
            </a:extLst>
          </p:cNvPr>
          <p:cNvPicPr>
            <a:picLocks noChangeAspect="1"/>
          </p:cNvPicPr>
          <p:nvPr/>
        </p:nvPicPr>
        <p:blipFill>
          <a:blip r:embed="rId4"/>
          <a:stretch>
            <a:fillRect/>
          </a:stretch>
        </p:blipFill>
        <p:spPr>
          <a:xfrm rot="10800000">
            <a:off x="7444709" y="4274158"/>
            <a:ext cx="398208" cy="295812"/>
          </a:xfrm>
          <a:prstGeom prst="rect">
            <a:avLst/>
          </a:prstGeom>
        </p:spPr>
      </p:pic>
      <p:sp>
        <p:nvSpPr>
          <p:cNvPr id="12" name="TextBox 11">
            <a:extLst>
              <a:ext uri="{FF2B5EF4-FFF2-40B4-BE49-F238E27FC236}">
                <a16:creationId xmlns:a16="http://schemas.microsoft.com/office/drawing/2014/main" id="{9E99F825-4104-AB00-2655-9DD5B30C81CB}"/>
              </a:ext>
            </a:extLst>
          </p:cNvPr>
          <p:cNvSpPr txBox="1"/>
          <p:nvPr/>
        </p:nvSpPr>
        <p:spPr>
          <a:xfrm>
            <a:off x="2277921" y="4815765"/>
            <a:ext cx="7547770" cy="971804"/>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lumMod val="10000"/>
                  </a:schemeClr>
                </a:solidFill>
                <a:effectLst/>
                <a:uLnTx/>
                <a:uFillTx/>
                <a:latin typeface="Libre Caslon Display" pitchFamily="2" charset="77"/>
                <a:cs typeface="BIG CASLON MEDIUM" panose="02000603090000020003" pitchFamily="2" charset="-79"/>
                <a:sym typeface="Arial"/>
              </a:rPr>
              <a:t>The Centre for Research in Ethnic Minority Entrepreneurship (CREME) </a:t>
            </a:r>
            <a:br>
              <a:rPr kumimoji="0" lang="en-GB" sz="1600" b="1" u="none" strike="noStrike" kern="0" cap="none" spc="0" normalizeH="0" baseline="0" noProof="0" dirty="0">
                <a:ln>
                  <a:noFill/>
                </a:ln>
                <a:solidFill>
                  <a:schemeClr val="bg1">
                    <a:lumMod val="10000"/>
                  </a:schemeClr>
                </a:solidFill>
                <a:effectLst/>
                <a:uLnTx/>
                <a:uFillTx/>
                <a:latin typeface="Libre Caslon Display" pitchFamily="2" charset="77"/>
                <a:cs typeface="BIG CASLON MEDIUM" panose="02000603090000020003" pitchFamily="2" charset="-79"/>
                <a:sym typeface="Arial"/>
              </a:rPr>
            </a:br>
            <a:r>
              <a:rPr kumimoji="0" lang="en-GB" sz="1600" b="1" u="none" strike="noStrike" kern="0" cap="none" spc="0" normalizeH="0" baseline="0" noProof="0" dirty="0">
                <a:ln>
                  <a:noFill/>
                </a:ln>
                <a:solidFill>
                  <a:schemeClr val="bg1">
                    <a:lumMod val="10000"/>
                  </a:schemeClr>
                </a:solidFill>
                <a:effectLst/>
                <a:uLnTx/>
                <a:uFillTx/>
                <a:latin typeface="Libre Caslon Display" pitchFamily="2" charset="77"/>
                <a:cs typeface="BIG CASLON MEDIUM" panose="02000603090000020003" pitchFamily="2" charset="-79"/>
                <a:sym typeface="Arial"/>
              </a:rPr>
              <a:t>has partnered with NatWest for the Time to Change report (2022)</a:t>
            </a:r>
          </a:p>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600" b="1" u="none" strike="noStrike" kern="0" cap="none" spc="0" normalizeH="0" baseline="0" noProof="0" dirty="0">
              <a:ln>
                <a:noFill/>
              </a:ln>
              <a:solidFill>
                <a:schemeClr val="bg1">
                  <a:lumMod val="10000"/>
                </a:schemeClr>
              </a:solidFill>
              <a:effectLst/>
              <a:uLnTx/>
              <a:uFillTx/>
              <a:latin typeface="BIG CASLON MEDIUM" panose="02000603090000020003" pitchFamily="2" charset="-79"/>
              <a:cs typeface="BIG CASLON MEDIUM" panose="02000603090000020003" pitchFamily="2" charset="-79"/>
              <a:sym typeface="Arial"/>
            </a:endParaRPr>
          </a:p>
        </p:txBody>
      </p:sp>
    </p:spTree>
    <p:extLst>
      <p:ext uri="{BB962C8B-B14F-4D97-AF65-F5344CB8AC3E}">
        <p14:creationId xmlns:p14="http://schemas.microsoft.com/office/powerpoint/2010/main" val="741980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D9D3C-730E-C776-EC90-C042490B2ECE}"/>
              </a:ext>
            </a:extLst>
          </p:cNvPr>
          <p:cNvSpPr/>
          <p:nvPr/>
        </p:nvSpPr>
        <p:spPr>
          <a:xfrm>
            <a:off x="0" y="0"/>
            <a:ext cx="3929743" cy="6858000"/>
          </a:xfrm>
          <a:prstGeom prst="rect">
            <a:avLst/>
          </a:prstGeom>
          <a:solidFill>
            <a:srgbClr val="8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4547EF1-ADBA-2001-F8F0-668DCFCC35EE}"/>
              </a:ext>
            </a:extLst>
          </p:cNvPr>
          <p:cNvSpPr txBox="1">
            <a:spLocks/>
          </p:cNvSpPr>
          <p:nvPr/>
        </p:nvSpPr>
        <p:spPr>
          <a:xfrm>
            <a:off x="297112" y="2230184"/>
            <a:ext cx="3513425" cy="3157086"/>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300" dirty="0">
                <a:solidFill>
                  <a:srgbClr val="000000"/>
                </a:solidFill>
              </a:rPr>
              <a:t>ENTREPRENEURS POSSIBILITIES</a:t>
            </a:r>
            <a:br>
              <a:rPr lang="en-US" sz="2300" dirty="0">
                <a:solidFill>
                  <a:srgbClr val="000000"/>
                </a:solidFill>
              </a:rPr>
            </a:br>
            <a:endParaRPr lang="en-US" sz="2300" dirty="0">
              <a:solidFill>
                <a:srgbClr val="000000"/>
              </a:solidFill>
            </a:endParaRPr>
          </a:p>
          <a:p>
            <a:pPr>
              <a:lnSpc>
                <a:spcPct val="100000"/>
              </a:lnSpc>
            </a:pPr>
            <a:endParaRPr lang="en-US" sz="2300" dirty="0">
              <a:solidFill>
                <a:srgbClr val="000000"/>
              </a:solidFill>
            </a:endParaRPr>
          </a:p>
          <a:p>
            <a:pPr>
              <a:lnSpc>
                <a:spcPct val="100000"/>
              </a:lnSpc>
            </a:pPr>
            <a:endParaRPr lang="en-US" sz="2300" dirty="0">
              <a:solidFill>
                <a:srgbClr val="000000"/>
              </a:solidFill>
            </a:endParaRP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a:blip r:embed="rId2" r:link="rId3"/>
          <a:srcRect l="7412" r="7412"/>
          <a:stretch>
            <a:fillRect/>
          </a:stretch>
        </p:blipFill>
        <p:spPr>
          <a:xfrm>
            <a:off x="3929742" y="1"/>
            <a:ext cx="8262257" cy="6858000"/>
          </a:xfrm>
          <a:prstGeom prst="rect">
            <a:avLst/>
          </a:prstGeom>
        </p:spPr>
      </p:pic>
      <p:sp>
        <p:nvSpPr>
          <p:cNvPr id="7" name="Google Shape;118;g13c822bde9e_0_29">
            <a:extLst>
              <a:ext uri="{FF2B5EF4-FFF2-40B4-BE49-F238E27FC236}">
                <a16:creationId xmlns:a16="http://schemas.microsoft.com/office/drawing/2014/main" id="{0E155124-FCB9-AA0F-AF91-AFC21875D1E3}"/>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rgbClr val="000000"/>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3023156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638C66F-18FD-F424-0197-D8115F124B5D}"/>
              </a:ext>
            </a:extLst>
          </p:cNvPr>
          <p:cNvSpPr/>
          <p:nvPr/>
        </p:nvSpPr>
        <p:spPr>
          <a:xfrm>
            <a:off x="0" y="1736725"/>
            <a:ext cx="12192000" cy="3938211"/>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atin typeface="Montserrat" pitchFamily="2" charset="77"/>
              </a:rPr>
              <a:t>1954</a:t>
            </a:r>
          </a:p>
        </p:txBody>
      </p:sp>
      <p:sp>
        <p:nvSpPr>
          <p:cNvPr id="86" name="Rectangle 85">
            <a:extLst>
              <a:ext uri="{FF2B5EF4-FFF2-40B4-BE49-F238E27FC236}">
                <a16:creationId xmlns:a16="http://schemas.microsoft.com/office/drawing/2014/main" id="{BBA3F8F8-DC65-B4C4-9C0F-E14A64FFDBA0}"/>
              </a:ext>
            </a:extLst>
          </p:cNvPr>
          <p:cNvSpPr/>
          <p:nvPr/>
        </p:nvSpPr>
        <p:spPr>
          <a:xfrm>
            <a:off x="11135025" y="6273797"/>
            <a:ext cx="562013" cy="58420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661830" y="563301"/>
            <a:ext cx="10794434"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800" dirty="0">
                <a:solidFill>
                  <a:schemeClr val="bg1"/>
                </a:solidFill>
              </a:rPr>
              <a:t>BELIEF</a:t>
            </a:r>
          </a:p>
        </p:txBody>
      </p:sp>
    </p:spTree>
    <p:extLst>
      <p:ext uri="{BB962C8B-B14F-4D97-AF65-F5344CB8AC3E}">
        <p14:creationId xmlns:p14="http://schemas.microsoft.com/office/powerpoint/2010/main" val="739537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638C66F-18FD-F424-0197-D8115F124B5D}"/>
              </a:ext>
            </a:extLst>
          </p:cNvPr>
          <p:cNvSpPr/>
          <p:nvPr/>
        </p:nvSpPr>
        <p:spPr>
          <a:xfrm>
            <a:off x="1" y="843951"/>
            <a:ext cx="12192000" cy="6019800"/>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3">
            <a:extLst>
              <a:ext uri="{FF2B5EF4-FFF2-40B4-BE49-F238E27FC236}">
                <a16:creationId xmlns:a16="http://schemas.microsoft.com/office/drawing/2014/main" id="{0F0CAF6D-5ACD-441D-6997-5BB6328D5258}"/>
              </a:ext>
            </a:extLst>
          </p:cNvPr>
          <p:cNvSpPr txBox="1">
            <a:spLocks/>
          </p:cNvSpPr>
          <p:nvPr/>
        </p:nvSpPr>
        <p:spPr>
          <a:xfrm>
            <a:off x="1009763" y="-120476"/>
            <a:ext cx="9312091" cy="117342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chemeClr val="bg1"/>
                </a:solidFill>
              </a:rPr>
              <a:t>                                 UK ENTREPRENEURS</a:t>
            </a:r>
          </a:p>
        </p:txBody>
      </p:sp>
      <p:grpSp>
        <p:nvGrpSpPr>
          <p:cNvPr id="10" name="Group 9">
            <a:extLst>
              <a:ext uri="{FF2B5EF4-FFF2-40B4-BE49-F238E27FC236}">
                <a16:creationId xmlns:a16="http://schemas.microsoft.com/office/drawing/2014/main" id="{96BC485F-FBF6-DA02-8DEB-EE483D2A7374}"/>
              </a:ext>
            </a:extLst>
          </p:cNvPr>
          <p:cNvGrpSpPr/>
          <p:nvPr/>
        </p:nvGrpSpPr>
        <p:grpSpPr>
          <a:xfrm>
            <a:off x="-41439" y="2864420"/>
            <a:ext cx="12233439" cy="2263496"/>
            <a:chOff x="-41439" y="2588084"/>
            <a:chExt cx="12233439" cy="2263496"/>
          </a:xfrm>
        </p:grpSpPr>
        <p:pic>
          <p:nvPicPr>
            <p:cNvPr id="19" name="Picture 18" descr="A picture containing text, posing, different, crowd&#10;&#10;Description automatically generated">
              <a:extLst>
                <a:ext uri="{FF2B5EF4-FFF2-40B4-BE49-F238E27FC236}">
                  <a16:creationId xmlns:a16="http://schemas.microsoft.com/office/drawing/2014/main" id="{584E9836-2784-027D-6420-F94839C0A8A7}"/>
                </a:ext>
              </a:extLst>
            </p:cNvPr>
            <p:cNvPicPr>
              <a:picLocks noChangeAspect="1"/>
            </p:cNvPicPr>
            <p:nvPr/>
          </p:nvPicPr>
          <p:blipFill rotWithShape="1">
            <a:blip r:embed="rId3" r:link="rId4"/>
            <a:srcRect l="16068" t="2403" r="62606" b="68536"/>
            <a:stretch>
              <a:fillRect/>
            </a:stretch>
          </p:blipFill>
          <p:spPr>
            <a:xfrm>
              <a:off x="0" y="2588084"/>
              <a:ext cx="1988088" cy="1351399"/>
            </a:xfrm>
            <a:prstGeom prst="rect">
              <a:avLst/>
            </a:prstGeom>
          </p:spPr>
        </p:pic>
        <p:pic>
          <p:nvPicPr>
            <p:cNvPr id="23" name="Picture 22" descr="A picture containing text, posing, different, crowd&#10;&#10;Description automatically generated">
              <a:extLst>
                <a:ext uri="{FF2B5EF4-FFF2-40B4-BE49-F238E27FC236}">
                  <a16:creationId xmlns:a16="http://schemas.microsoft.com/office/drawing/2014/main" id="{88A1D7BD-2D09-2AE8-2088-B7924F136F43}"/>
                </a:ext>
              </a:extLst>
            </p:cNvPr>
            <p:cNvPicPr>
              <a:picLocks noChangeAspect="1"/>
            </p:cNvPicPr>
            <p:nvPr/>
          </p:nvPicPr>
          <p:blipFill rotWithShape="1">
            <a:blip r:embed="rId3" r:link="rId4"/>
            <a:srcRect l="43770" t="9713" r="34904" b="61918"/>
            <a:stretch>
              <a:fillRect/>
            </a:stretch>
          </p:blipFill>
          <p:spPr>
            <a:xfrm>
              <a:off x="2041443" y="2588084"/>
              <a:ext cx="1988088" cy="1351399"/>
            </a:xfrm>
            <a:prstGeom prst="rect">
              <a:avLst/>
            </a:prstGeom>
          </p:spPr>
        </p:pic>
        <p:pic>
          <p:nvPicPr>
            <p:cNvPr id="24" name="Picture 23" descr="A picture containing text, posing, different, crowd&#10;&#10;Description automatically generated">
              <a:extLst>
                <a:ext uri="{FF2B5EF4-FFF2-40B4-BE49-F238E27FC236}">
                  <a16:creationId xmlns:a16="http://schemas.microsoft.com/office/drawing/2014/main" id="{81977A56-076A-D474-5510-73D10B446878}"/>
                </a:ext>
              </a:extLst>
            </p:cNvPr>
            <p:cNvPicPr>
              <a:picLocks noChangeAspect="1"/>
            </p:cNvPicPr>
            <p:nvPr/>
          </p:nvPicPr>
          <p:blipFill rotWithShape="1">
            <a:blip r:embed="rId3" r:link="rId4"/>
            <a:srcRect l="78359" t="3854" r="315" b="63829"/>
            <a:stretch>
              <a:fillRect/>
            </a:stretch>
          </p:blipFill>
          <p:spPr>
            <a:xfrm>
              <a:off x="4078577" y="2588084"/>
              <a:ext cx="1988088" cy="1351399"/>
            </a:xfrm>
            <a:prstGeom prst="rect">
              <a:avLst/>
            </a:prstGeom>
          </p:spPr>
        </p:pic>
        <p:pic>
          <p:nvPicPr>
            <p:cNvPr id="25" name="Picture 24" descr="A picture containing text, posing, different, crowd&#10;&#10;Description automatically generated">
              <a:extLst>
                <a:ext uri="{FF2B5EF4-FFF2-40B4-BE49-F238E27FC236}">
                  <a16:creationId xmlns:a16="http://schemas.microsoft.com/office/drawing/2014/main" id="{0B32E08B-BB50-D8F8-67F1-BFAE35CAD30F}"/>
                </a:ext>
              </a:extLst>
            </p:cNvPr>
            <p:cNvPicPr>
              <a:picLocks noChangeAspect="1"/>
            </p:cNvPicPr>
            <p:nvPr/>
          </p:nvPicPr>
          <p:blipFill rotWithShape="1">
            <a:blip r:embed="rId3" r:link="rId4"/>
            <a:srcRect l="13133" t="58853" r="66219" b="13501"/>
            <a:stretch>
              <a:fillRect/>
            </a:stretch>
          </p:blipFill>
          <p:spPr>
            <a:xfrm>
              <a:off x="6125336" y="2588084"/>
              <a:ext cx="1988088" cy="1351399"/>
            </a:xfrm>
            <a:prstGeom prst="rect">
              <a:avLst/>
            </a:prstGeom>
          </p:spPr>
        </p:pic>
        <p:pic>
          <p:nvPicPr>
            <p:cNvPr id="26" name="Picture 25" descr="A picture containing text, posing, different, crowd&#10;&#10;Description automatically generated">
              <a:extLst>
                <a:ext uri="{FF2B5EF4-FFF2-40B4-BE49-F238E27FC236}">
                  <a16:creationId xmlns:a16="http://schemas.microsoft.com/office/drawing/2014/main" id="{B7047FFC-A466-127A-92B9-1A6F6C386838}"/>
                </a:ext>
              </a:extLst>
            </p:cNvPr>
            <p:cNvPicPr>
              <a:picLocks noChangeAspect="1"/>
            </p:cNvPicPr>
            <p:nvPr/>
          </p:nvPicPr>
          <p:blipFill rotWithShape="1">
            <a:blip r:embed="rId3" r:link="rId4"/>
            <a:srcRect l="45872" t="61983" r="32802" b="5919"/>
            <a:stretch>
              <a:fillRect/>
            </a:stretch>
          </p:blipFill>
          <p:spPr>
            <a:xfrm>
              <a:off x="8166779" y="2588084"/>
              <a:ext cx="1988088" cy="1351399"/>
            </a:xfrm>
            <a:prstGeom prst="rect">
              <a:avLst/>
            </a:prstGeom>
          </p:spPr>
        </p:pic>
        <p:pic>
          <p:nvPicPr>
            <p:cNvPr id="27" name="Picture 26" descr="A picture containing text, posing, different, crowd&#10;&#10;Description automatically generated">
              <a:extLst>
                <a:ext uri="{FF2B5EF4-FFF2-40B4-BE49-F238E27FC236}">
                  <a16:creationId xmlns:a16="http://schemas.microsoft.com/office/drawing/2014/main" id="{D322C24F-9F00-E23E-6AA7-5F389EBE3DE2}"/>
                </a:ext>
              </a:extLst>
            </p:cNvPr>
            <p:cNvPicPr>
              <a:picLocks noChangeAspect="1"/>
            </p:cNvPicPr>
            <p:nvPr/>
          </p:nvPicPr>
          <p:blipFill rotWithShape="1">
            <a:blip r:embed="rId3" r:link="rId4"/>
            <a:srcRect l="75028" t="59935" r="3646" b="12389"/>
            <a:stretch>
              <a:fillRect/>
            </a:stretch>
          </p:blipFill>
          <p:spPr>
            <a:xfrm>
              <a:off x="10203912" y="2588084"/>
              <a:ext cx="1988088" cy="1351399"/>
            </a:xfrm>
            <a:prstGeom prst="rect">
              <a:avLst/>
            </a:prstGeom>
          </p:spPr>
        </p:pic>
        <p:sp>
          <p:nvSpPr>
            <p:cNvPr id="2" name="Title 3">
              <a:extLst>
                <a:ext uri="{FF2B5EF4-FFF2-40B4-BE49-F238E27FC236}">
                  <a16:creationId xmlns:a16="http://schemas.microsoft.com/office/drawing/2014/main" id="{D2D1A26D-D88E-EA7B-000B-872104774B1E}"/>
                </a:ext>
              </a:extLst>
            </p:cNvPr>
            <p:cNvSpPr txBox="1">
              <a:spLocks/>
            </p:cNvSpPr>
            <p:nvPr/>
          </p:nvSpPr>
          <p:spPr>
            <a:xfrm>
              <a:off x="-41439" y="3985115"/>
              <a:ext cx="200067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Byron Dixon OBE </a:t>
              </a:r>
            </a:p>
            <a:p>
              <a:pPr algn="ctr">
                <a:lnSpc>
                  <a:spcPct val="100000"/>
                </a:lnSpc>
              </a:pPr>
              <a:r>
                <a:rPr lang="en-US" sz="1000" b="0" spc="0" dirty="0">
                  <a:solidFill>
                    <a:srgbClr val="000000"/>
                  </a:solidFill>
                  <a:latin typeface="Montserrat Medium" pitchFamily="2" charset="77"/>
                </a:rPr>
                <a:t>CEO &amp; FOUNDER</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Micro-Fresh </a:t>
              </a:r>
            </a:p>
            <a:p>
              <a:pPr algn="ctr">
                <a:lnSpc>
                  <a:spcPct val="100000"/>
                </a:lnSpc>
              </a:pPr>
              <a:endParaRPr lang="en-US" sz="1000" b="0" spc="0" dirty="0">
                <a:solidFill>
                  <a:srgbClr val="000000"/>
                </a:solidFill>
                <a:latin typeface="Montserrat Medium" pitchFamily="2" charset="77"/>
              </a:endParaRPr>
            </a:p>
          </p:txBody>
        </p:sp>
        <p:sp>
          <p:nvSpPr>
            <p:cNvPr id="4" name="Title 3">
              <a:extLst>
                <a:ext uri="{FF2B5EF4-FFF2-40B4-BE49-F238E27FC236}">
                  <a16:creationId xmlns:a16="http://schemas.microsoft.com/office/drawing/2014/main" id="{EE5586D3-4793-CF43-2DD4-DE157672C6DB}"/>
                </a:ext>
              </a:extLst>
            </p:cNvPr>
            <p:cNvSpPr txBox="1">
              <a:spLocks/>
            </p:cNvSpPr>
            <p:nvPr/>
          </p:nvSpPr>
          <p:spPr>
            <a:xfrm>
              <a:off x="2064349" y="3978240"/>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Roni Savage </a:t>
              </a:r>
              <a:br>
                <a:rPr lang="en-US" sz="1000" spc="0" dirty="0">
                  <a:solidFill>
                    <a:srgbClr val="000000"/>
                  </a:solidFill>
                </a:rPr>
              </a:br>
              <a:r>
                <a:rPr lang="en-US" sz="1000" b="0" spc="0" dirty="0">
                  <a:solidFill>
                    <a:srgbClr val="000000"/>
                  </a:solidFill>
                  <a:latin typeface="Montserrat Medium" pitchFamily="2" charset="77"/>
                </a:rPr>
                <a:t>Founder of Jomas Associates</a:t>
              </a:r>
            </a:p>
            <a:p>
              <a:pPr algn="ctr">
                <a:lnSpc>
                  <a:spcPct val="100000"/>
                </a:lnSpc>
              </a:pPr>
              <a:endParaRPr lang="en-US" sz="1000" b="0" spc="0" dirty="0">
                <a:solidFill>
                  <a:srgbClr val="000000"/>
                </a:solidFill>
                <a:latin typeface="Montserrat Medium" pitchFamily="2" charset="77"/>
              </a:endParaRPr>
            </a:p>
          </p:txBody>
        </p:sp>
        <p:sp>
          <p:nvSpPr>
            <p:cNvPr id="5" name="Title 3">
              <a:extLst>
                <a:ext uri="{FF2B5EF4-FFF2-40B4-BE49-F238E27FC236}">
                  <a16:creationId xmlns:a16="http://schemas.microsoft.com/office/drawing/2014/main" id="{D7C0162C-C1FE-813A-FA00-BFA58119246F}"/>
                </a:ext>
              </a:extLst>
            </p:cNvPr>
            <p:cNvSpPr txBox="1">
              <a:spLocks/>
            </p:cNvSpPr>
            <p:nvPr/>
          </p:nvSpPr>
          <p:spPr>
            <a:xfrm>
              <a:off x="4166275" y="3977627"/>
              <a:ext cx="1891706" cy="87395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Tevin </a:t>
              </a:r>
              <a:r>
                <a:rPr lang="en-US" sz="1000" spc="0" dirty="0" err="1">
                  <a:solidFill>
                    <a:srgbClr val="000000"/>
                  </a:solidFill>
                </a:rPr>
                <a:t>Tobun</a:t>
              </a:r>
              <a:r>
                <a:rPr lang="en-US" sz="1000" spc="0" dirty="0">
                  <a:solidFill>
                    <a:srgbClr val="000000"/>
                  </a:solidFill>
                </a:rPr>
                <a:t> </a:t>
              </a:r>
              <a:br>
                <a:rPr lang="en-US" sz="1000" spc="0" dirty="0">
                  <a:solidFill>
                    <a:srgbClr val="000000"/>
                  </a:solidFill>
                </a:rPr>
              </a:br>
              <a:r>
                <a:rPr lang="en-US" sz="1000" b="0" spc="0" dirty="0">
                  <a:solidFill>
                    <a:srgbClr val="000000"/>
                  </a:solidFill>
                  <a:latin typeface="Montserrat Medium" pitchFamily="2" charset="77"/>
                </a:rPr>
                <a:t>CEO, GV Group </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(Gate Ventures)</a:t>
              </a:r>
            </a:p>
            <a:p>
              <a:pPr algn="ctr">
                <a:lnSpc>
                  <a:spcPct val="100000"/>
                </a:lnSpc>
              </a:pPr>
              <a:endParaRPr lang="en-US" sz="1000" b="0" spc="0" dirty="0">
                <a:solidFill>
                  <a:srgbClr val="000000"/>
                </a:solidFill>
                <a:latin typeface="Montserrat Medium" pitchFamily="2" charset="77"/>
              </a:endParaRPr>
            </a:p>
          </p:txBody>
        </p:sp>
        <p:sp>
          <p:nvSpPr>
            <p:cNvPr id="6" name="Title 3">
              <a:extLst>
                <a:ext uri="{FF2B5EF4-FFF2-40B4-BE49-F238E27FC236}">
                  <a16:creationId xmlns:a16="http://schemas.microsoft.com/office/drawing/2014/main" id="{7A6ED82C-E014-BCA8-3DE5-CA4033506C82}"/>
                </a:ext>
              </a:extLst>
            </p:cNvPr>
            <p:cNvSpPr txBox="1">
              <a:spLocks/>
            </p:cNvSpPr>
            <p:nvPr/>
          </p:nvSpPr>
          <p:spPr>
            <a:xfrm>
              <a:off x="6198497" y="3977626"/>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Izzy Obeng</a:t>
              </a:r>
            </a:p>
            <a:p>
              <a:pPr algn="ctr">
                <a:lnSpc>
                  <a:spcPct val="100000"/>
                </a:lnSpc>
              </a:pPr>
              <a:r>
                <a:rPr lang="en-US" sz="1000" b="0" spc="0" dirty="0">
                  <a:solidFill>
                    <a:srgbClr val="000000"/>
                  </a:solidFill>
                  <a:latin typeface="Montserrat Medium" pitchFamily="2" charset="77"/>
                </a:rPr>
                <a:t>Founding Director</a:t>
              </a:r>
              <a:br>
                <a:rPr lang="en-US" sz="1000" b="0" spc="0" dirty="0">
                  <a:solidFill>
                    <a:srgbClr val="000000"/>
                  </a:solidFill>
                  <a:latin typeface="Montserrat Medium" pitchFamily="2" charset="77"/>
                </a:rPr>
              </a:br>
              <a:r>
                <a:rPr lang="en-US" sz="1000" b="0" spc="0" dirty="0" err="1">
                  <a:solidFill>
                    <a:srgbClr val="000000"/>
                  </a:solidFill>
                  <a:latin typeface="Montserrat Medium" pitchFamily="2" charset="77"/>
                </a:rPr>
                <a:t>Foundervine</a:t>
              </a:r>
              <a:endParaRPr lang="en-US" sz="1000" b="0" spc="0" dirty="0">
                <a:solidFill>
                  <a:srgbClr val="000000"/>
                </a:solidFill>
                <a:latin typeface="Montserrat Medium" pitchFamily="2" charset="77"/>
              </a:endParaRPr>
            </a:p>
            <a:p>
              <a:pPr algn="ctr">
                <a:lnSpc>
                  <a:spcPct val="100000"/>
                </a:lnSpc>
              </a:pPr>
              <a:endParaRPr lang="en-US" sz="1000" b="0" spc="0" dirty="0">
                <a:solidFill>
                  <a:srgbClr val="000000"/>
                </a:solidFill>
                <a:latin typeface="Montserrat Medium" pitchFamily="2" charset="77"/>
              </a:endParaRPr>
            </a:p>
          </p:txBody>
        </p:sp>
        <p:sp>
          <p:nvSpPr>
            <p:cNvPr id="7" name="Title 3">
              <a:extLst>
                <a:ext uri="{FF2B5EF4-FFF2-40B4-BE49-F238E27FC236}">
                  <a16:creationId xmlns:a16="http://schemas.microsoft.com/office/drawing/2014/main" id="{90DBC970-251A-BF2C-84B6-8DABE9F201F9}"/>
                </a:ext>
              </a:extLst>
            </p:cNvPr>
            <p:cNvSpPr txBox="1">
              <a:spLocks/>
            </p:cNvSpPr>
            <p:nvPr/>
          </p:nvSpPr>
          <p:spPr>
            <a:xfrm>
              <a:off x="8035871" y="3962127"/>
              <a:ext cx="225500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Wilfred </a:t>
              </a:r>
              <a:br>
                <a:rPr lang="en-US" sz="1000" spc="0" dirty="0">
                  <a:solidFill>
                    <a:srgbClr val="000000"/>
                  </a:solidFill>
                </a:rPr>
              </a:br>
              <a:r>
                <a:rPr lang="en-US" sz="1000" spc="0" dirty="0">
                  <a:solidFill>
                    <a:srgbClr val="000000"/>
                  </a:solidFill>
                </a:rPr>
                <a:t>Emmanuel-Jones MBE</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AKA ‘The Black Farmer’</a:t>
              </a:r>
            </a:p>
            <a:p>
              <a:pPr algn="ctr">
                <a:lnSpc>
                  <a:spcPct val="100000"/>
                </a:lnSpc>
              </a:pPr>
              <a:endParaRPr lang="en-US" sz="1000" b="0" spc="0" dirty="0">
                <a:solidFill>
                  <a:srgbClr val="000000"/>
                </a:solidFill>
                <a:latin typeface="Montserrat Medium" pitchFamily="2" charset="77"/>
              </a:endParaRPr>
            </a:p>
          </p:txBody>
        </p:sp>
        <p:sp>
          <p:nvSpPr>
            <p:cNvPr id="8" name="Title 3">
              <a:extLst>
                <a:ext uri="{FF2B5EF4-FFF2-40B4-BE49-F238E27FC236}">
                  <a16:creationId xmlns:a16="http://schemas.microsoft.com/office/drawing/2014/main" id="{308E956A-E94A-2699-92F8-DA48C39E1203}"/>
                </a:ext>
              </a:extLst>
            </p:cNvPr>
            <p:cNvSpPr txBox="1">
              <a:spLocks/>
            </p:cNvSpPr>
            <p:nvPr/>
          </p:nvSpPr>
          <p:spPr>
            <a:xfrm>
              <a:off x="10203912" y="3961735"/>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Kanya King </a:t>
              </a:r>
              <a:br>
                <a:rPr lang="en-US" sz="1000" spc="0" dirty="0">
                  <a:solidFill>
                    <a:srgbClr val="000000"/>
                  </a:solidFill>
                </a:rPr>
              </a:br>
              <a:r>
                <a:rPr lang="en-US" sz="1000" b="0" spc="0" dirty="0">
                  <a:solidFill>
                    <a:srgbClr val="000000"/>
                  </a:solidFill>
                  <a:latin typeface="Montserrat Medium" pitchFamily="2" charset="77"/>
                </a:rPr>
                <a:t>Founder of the</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MOBO Awards</a:t>
              </a:r>
            </a:p>
          </p:txBody>
        </p:sp>
      </p:grpSp>
      <p:grpSp>
        <p:nvGrpSpPr>
          <p:cNvPr id="11" name="Group 10">
            <a:extLst>
              <a:ext uri="{FF2B5EF4-FFF2-40B4-BE49-F238E27FC236}">
                <a16:creationId xmlns:a16="http://schemas.microsoft.com/office/drawing/2014/main" id="{FDA4A2DD-18FC-7D06-1862-EA5B3A9B1796}"/>
              </a:ext>
            </a:extLst>
          </p:cNvPr>
          <p:cNvGrpSpPr/>
          <p:nvPr/>
        </p:nvGrpSpPr>
        <p:grpSpPr>
          <a:xfrm>
            <a:off x="-41439" y="4871792"/>
            <a:ext cx="12233439" cy="2263496"/>
            <a:chOff x="-41439" y="2588084"/>
            <a:chExt cx="12233439" cy="2263496"/>
          </a:xfrm>
        </p:grpSpPr>
        <p:pic>
          <p:nvPicPr>
            <p:cNvPr id="12" name="Picture 11">
              <a:extLst>
                <a:ext uri="{FF2B5EF4-FFF2-40B4-BE49-F238E27FC236}">
                  <a16:creationId xmlns:a16="http://schemas.microsoft.com/office/drawing/2014/main" id="{A4730141-E143-E662-6C7D-A935FDA6A1F0}"/>
                </a:ext>
              </a:extLst>
            </p:cNvPr>
            <p:cNvPicPr>
              <a:picLocks noChangeAspect="1"/>
            </p:cNvPicPr>
            <p:nvPr/>
          </p:nvPicPr>
          <p:blipFill>
            <a:blip r:embed="rId5" r:link="rId7">
              <a:extLst>
                <a:ext uri="{BEBA8EAE-BF5A-486C-A8C5-ECC9F3942E4B}">
                  <a14:imgProps xmlns:a14="http://schemas.microsoft.com/office/drawing/2010/main">
                    <a14:imgLayer r:embed="rId6">
                      <a14:imgEffect>
                        <a14:saturation sat="0"/>
                      </a14:imgEffect>
                    </a14:imgLayer>
                  </a14:imgProps>
                </a:ext>
              </a:extLst>
            </a:blip>
            <a:srcRect t="10910" b="10910"/>
            <a:stretch>
              <a:fillRect/>
            </a:stretch>
          </p:blipFill>
          <p:spPr>
            <a:xfrm>
              <a:off x="0" y="2588084"/>
              <a:ext cx="1988088" cy="1351399"/>
            </a:xfrm>
            <a:prstGeom prst="rect">
              <a:avLst/>
            </a:prstGeom>
          </p:spPr>
        </p:pic>
        <p:pic>
          <p:nvPicPr>
            <p:cNvPr id="13" name="Picture 12">
              <a:extLst>
                <a:ext uri="{FF2B5EF4-FFF2-40B4-BE49-F238E27FC236}">
                  <a16:creationId xmlns:a16="http://schemas.microsoft.com/office/drawing/2014/main" id="{4AC8F2DF-3C80-0C98-D8AC-9725D0564E20}"/>
                </a:ext>
              </a:extLst>
            </p:cNvPr>
            <p:cNvPicPr>
              <a:picLocks noChangeAspect="1"/>
            </p:cNvPicPr>
            <p:nvPr/>
          </p:nvPicPr>
          <p:blipFill>
            <a:blip r:embed="rId8" r:link="rId10">
              <a:extLst>
                <a:ext uri="{BEBA8EAE-BF5A-486C-A8C5-ECC9F3942E4B}">
                  <a14:imgProps xmlns:a14="http://schemas.microsoft.com/office/drawing/2010/main">
                    <a14:imgLayer r:embed="rId9">
                      <a14:imgEffect>
                        <a14:saturation sat="0"/>
                      </a14:imgEffect>
                    </a14:imgLayer>
                  </a14:imgProps>
                </a:ext>
              </a:extLst>
            </a:blip>
            <a:srcRect t="6153" b="6153"/>
            <a:stretch>
              <a:fillRect/>
            </a:stretch>
          </p:blipFill>
          <p:spPr>
            <a:xfrm>
              <a:off x="2041443" y="2588084"/>
              <a:ext cx="1988088" cy="1351399"/>
            </a:xfrm>
            <a:prstGeom prst="rect">
              <a:avLst/>
            </a:prstGeom>
          </p:spPr>
        </p:pic>
        <p:pic>
          <p:nvPicPr>
            <p:cNvPr id="14" name="Picture 13">
              <a:extLst>
                <a:ext uri="{FF2B5EF4-FFF2-40B4-BE49-F238E27FC236}">
                  <a16:creationId xmlns:a16="http://schemas.microsoft.com/office/drawing/2014/main" id="{432D7A48-D66C-D49B-CC41-FE6232B4A2AC}"/>
                </a:ext>
              </a:extLst>
            </p:cNvPr>
            <p:cNvPicPr>
              <a:picLocks noChangeAspect="1"/>
            </p:cNvPicPr>
            <p:nvPr/>
          </p:nvPicPr>
          <p:blipFill>
            <a:blip r:embed="rId11" r:link="rId13">
              <a:extLst>
                <a:ext uri="{BEBA8EAE-BF5A-486C-A8C5-ECC9F3942E4B}">
                  <a14:imgProps xmlns:a14="http://schemas.microsoft.com/office/drawing/2010/main">
                    <a14:imgLayer r:embed="rId12">
                      <a14:imgEffect>
                        <a14:saturation sat="0"/>
                      </a14:imgEffect>
                    </a14:imgLayer>
                  </a14:imgProps>
                </a:ext>
              </a:extLst>
            </a:blip>
            <a:srcRect t="13981" b="13981"/>
            <a:stretch>
              <a:fillRect/>
            </a:stretch>
          </p:blipFill>
          <p:spPr>
            <a:xfrm>
              <a:off x="4078577" y="2588084"/>
              <a:ext cx="1988088" cy="1351399"/>
            </a:xfrm>
            <a:prstGeom prst="rect">
              <a:avLst/>
            </a:prstGeom>
          </p:spPr>
        </p:pic>
        <p:pic>
          <p:nvPicPr>
            <p:cNvPr id="15" name="Picture 14">
              <a:extLst>
                <a:ext uri="{FF2B5EF4-FFF2-40B4-BE49-F238E27FC236}">
                  <a16:creationId xmlns:a16="http://schemas.microsoft.com/office/drawing/2014/main" id="{552E110F-59D8-DE87-F9CC-BE37FB8BF252}"/>
                </a:ext>
              </a:extLst>
            </p:cNvPr>
            <p:cNvPicPr>
              <a:picLocks noChangeAspect="1"/>
            </p:cNvPicPr>
            <p:nvPr/>
          </p:nvPicPr>
          <p:blipFill>
            <a:blip r:embed="rId14" r:link="rId16">
              <a:extLst>
                <a:ext uri="{BEBA8EAE-BF5A-486C-A8C5-ECC9F3942E4B}">
                  <a14:imgProps xmlns:a14="http://schemas.microsoft.com/office/drawing/2010/main">
                    <a14:imgLayer r:embed="rId15">
                      <a14:imgEffect>
                        <a14:saturation sat="0"/>
                      </a14:imgEffect>
                    </a14:imgLayer>
                  </a14:imgProps>
                </a:ext>
              </a:extLst>
            </a:blip>
            <a:srcRect t="9897" b="9897"/>
            <a:stretch>
              <a:fillRect/>
            </a:stretch>
          </p:blipFill>
          <p:spPr>
            <a:xfrm>
              <a:off x="6125336" y="2588084"/>
              <a:ext cx="1988088" cy="1351399"/>
            </a:xfrm>
            <a:prstGeom prst="rect">
              <a:avLst/>
            </a:prstGeom>
          </p:spPr>
        </p:pic>
        <p:pic>
          <p:nvPicPr>
            <p:cNvPr id="16" name="Picture 15">
              <a:extLst>
                <a:ext uri="{FF2B5EF4-FFF2-40B4-BE49-F238E27FC236}">
                  <a16:creationId xmlns:a16="http://schemas.microsoft.com/office/drawing/2014/main" id="{F8C655AA-7EB7-26C3-A7BD-E7DB380D548B}"/>
                </a:ext>
              </a:extLst>
            </p:cNvPr>
            <p:cNvPicPr>
              <a:picLocks noChangeAspect="1"/>
            </p:cNvPicPr>
            <p:nvPr/>
          </p:nvPicPr>
          <p:blipFill>
            <a:blip r:embed="rId17" r:link="rId18"/>
            <a:srcRect t="8766" b="8766"/>
            <a:stretch>
              <a:fillRect/>
            </a:stretch>
          </p:blipFill>
          <p:spPr>
            <a:xfrm>
              <a:off x="8166779" y="2588084"/>
              <a:ext cx="1988088" cy="1351399"/>
            </a:xfrm>
            <a:prstGeom prst="rect">
              <a:avLst/>
            </a:prstGeom>
          </p:spPr>
        </p:pic>
        <p:pic>
          <p:nvPicPr>
            <p:cNvPr id="17" name="Picture 16">
              <a:extLst>
                <a:ext uri="{FF2B5EF4-FFF2-40B4-BE49-F238E27FC236}">
                  <a16:creationId xmlns:a16="http://schemas.microsoft.com/office/drawing/2014/main" id="{71002DFA-A0AA-FABD-AAF8-3D8CB1C202A1}"/>
                </a:ext>
              </a:extLst>
            </p:cNvPr>
            <p:cNvPicPr>
              <a:picLocks noChangeAspect="1"/>
            </p:cNvPicPr>
            <p:nvPr/>
          </p:nvPicPr>
          <p:blipFill>
            <a:blip r:embed="rId19" r:link="rId20"/>
            <a:srcRect t="12097" b="12097"/>
            <a:stretch>
              <a:fillRect/>
            </a:stretch>
          </p:blipFill>
          <p:spPr>
            <a:xfrm>
              <a:off x="10203912" y="2588084"/>
              <a:ext cx="1988088" cy="1351399"/>
            </a:xfrm>
            <a:prstGeom prst="rect">
              <a:avLst/>
            </a:prstGeom>
          </p:spPr>
        </p:pic>
        <p:sp>
          <p:nvSpPr>
            <p:cNvPr id="20" name="Title 3">
              <a:extLst>
                <a:ext uri="{FF2B5EF4-FFF2-40B4-BE49-F238E27FC236}">
                  <a16:creationId xmlns:a16="http://schemas.microsoft.com/office/drawing/2014/main" id="{7F7AF138-7D23-BF44-5C20-4C531BC86530}"/>
                </a:ext>
              </a:extLst>
            </p:cNvPr>
            <p:cNvSpPr txBox="1">
              <a:spLocks/>
            </p:cNvSpPr>
            <p:nvPr/>
          </p:nvSpPr>
          <p:spPr>
            <a:xfrm>
              <a:off x="-41439" y="3985115"/>
              <a:ext cx="200067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Charmaine Hayden </a:t>
              </a:r>
              <a:br>
                <a:rPr lang="en-US" sz="1000" spc="0" dirty="0">
                  <a:solidFill>
                    <a:srgbClr val="000000"/>
                  </a:solidFill>
                </a:rPr>
              </a:br>
              <a:r>
                <a:rPr lang="en-US" sz="1000" b="0" spc="0" dirty="0">
                  <a:solidFill>
                    <a:srgbClr val="000000"/>
                  </a:solidFill>
                  <a:latin typeface="Montserrat Medium" pitchFamily="2" charset="77"/>
                </a:rPr>
                <a:t>Co-founder of</a:t>
              </a:r>
              <a:br>
                <a:rPr lang="en-US" sz="1000" b="0" spc="0" dirty="0">
                  <a:solidFill>
                    <a:srgbClr val="000000"/>
                  </a:solidFill>
                  <a:latin typeface="Montserrat Medium" pitchFamily="2" charset="77"/>
                </a:rPr>
              </a:br>
              <a:r>
                <a:rPr lang="en-US" sz="1000" b="0" spc="0" dirty="0" err="1">
                  <a:solidFill>
                    <a:srgbClr val="000000"/>
                  </a:solidFill>
                  <a:latin typeface="Montserrat Medium" pitchFamily="2" charset="77"/>
                </a:rPr>
                <a:t>Goodsoil</a:t>
              </a:r>
              <a:r>
                <a:rPr lang="en-US" sz="1000" b="0" spc="0" dirty="0">
                  <a:solidFill>
                    <a:srgbClr val="000000"/>
                  </a:solidFill>
                  <a:latin typeface="Montserrat Medium" pitchFamily="2" charset="77"/>
                </a:rPr>
                <a:t> VC </a:t>
              </a:r>
            </a:p>
            <a:p>
              <a:pPr algn="ctr">
                <a:lnSpc>
                  <a:spcPct val="100000"/>
                </a:lnSpc>
              </a:pPr>
              <a:endParaRPr lang="en-US" sz="1000" b="0" spc="0" dirty="0">
                <a:solidFill>
                  <a:srgbClr val="000000"/>
                </a:solidFill>
                <a:latin typeface="Montserrat Medium" pitchFamily="2" charset="77"/>
              </a:endParaRPr>
            </a:p>
          </p:txBody>
        </p:sp>
        <p:sp>
          <p:nvSpPr>
            <p:cNvPr id="21" name="Title 3">
              <a:extLst>
                <a:ext uri="{FF2B5EF4-FFF2-40B4-BE49-F238E27FC236}">
                  <a16:creationId xmlns:a16="http://schemas.microsoft.com/office/drawing/2014/main" id="{F7EA1624-D85D-6F80-029A-147BA585D785}"/>
                </a:ext>
              </a:extLst>
            </p:cNvPr>
            <p:cNvSpPr txBox="1">
              <a:spLocks/>
            </p:cNvSpPr>
            <p:nvPr/>
          </p:nvSpPr>
          <p:spPr>
            <a:xfrm>
              <a:off x="2064349" y="3978240"/>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Danny Manu</a:t>
              </a:r>
              <a:br>
                <a:rPr lang="en-US" sz="1000" spc="0" dirty="0">
                  <a:solidFill>
                    <a:srgbClr val="000000"/>
                  </a:solidFill>
                </a:rPr>
              </a:br>
              <a:r>
                <a:rPr lang="en-US" sz="1000" b="0" spc="0" dirty="0">
                  <a:solidFill>
                    <a:srgbClr val="000000"/>
                  </a:solidFill>
                  <a:latin typeface="Montserrat Medium" pitchFamily="2" charset="77"/>
                </a:rPr>
                <a:t>founder of </a:t>
              </a:r>
              <a:r>
                <a:rPr lang="en-US" sz="1000" b="0" spc="0" dirty="0" err="1">
                  <a:solidFill>
                    <a:srgbClr val="000000"/>
                  </a:solidFill>
                  <a:latin typeface="Montserrat Medium" pitchFamily="2" charset="77"/>
                </a:rPr>
                <a:t>Mymanu</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 and MEDYBIRD </a:t>
              </a:r>
            </a:p>
          </p:txBody>
        </p:sp>
        <p:sp>
          <p:nvSpPr>
            <p:cNvPr id="22" name="Title 3">
              <a:extLst>
                <a:ext uri="{FF2B5EF4-FFF2-40B4-BE49-F238E27FC236}">
                  <a16:creationId xmlns:a16="http://schemas.microsoft.com/office/drawing/2014/main" id="{8C38AD0B-A076-143F-9CB9-24680FC9DA46}"/>
                </a:ext>
              </a:extLst>
            </p:cNvPr>
            <p:cNvSpPr txBox="1">
              <a:spLocks/>
            </p:cNvSpPr>
            <p:nvPr/>
          </p:nvSpPr>
          <p:spPr>
            <a:xfrm>
              <a:off x="4166275" y="3977627"/>
              <a:ext cx="1891706" cy="87395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err="1">
                  <a:solidFill>
                    <a:srgbClr val="000000"/>
                  </a:solidFill>
                </a:rPr>
                <a:t>Khalia</a:t>
              </a:r>
              <a:r>
                <a:rPr lang="en-US" sz="1000" spc="0" dirty="0">
                  <a:solidFill>
                    <a:srgbClr val="000000"/>
                  </a:solidFill>
                </a:rPr>
                <a:t> </a:t>
              </a:r>
              <a:r>
                <a:rPr lang="en-US" sz="1000" spc="0" dirty="0" err="1">
                  <a:solidFill>
                    <a:srgbClr val="000000"/>
                  </a:solidFill>
                </a:rPr>
                <a:t>Ismain</a:t>
              </a:r>
              <a:br>
                <a:rPr lang="en-US" sz="1000" spc="0" dirty="0">
                  <a:solidFill>
                    <a:srgbClr val="000000"/>
                  </a:solidFill>
                </a:rPr>
              </a:br>
              <a:r>
                <a:rPr lang="en-US" sz="1000" b="0" spc="0" dirty="0">
                  <a:solidFill>
                    <a:srgbClr val="000000"/>
                  </a:solidFill>
                  <a:latin typeface="Montserrat Medium" pitchFamily="2" charset="77"/>
                </a:rPr>
                <a:t>Founder of </a:t>
              </a:r>
              <a:r>
                <a:rPr lang="en-US" sz="1000" b="0" spc="0" dirty="0" err="1">
                  <a:solidFill>
                    <a:srgbClr val="000000"/>
                  </a:solidFill>
                  <a:latin typeface="Montserrat Medium" pitchFamily="2" charset="77"/>
                </a:rPr>
                <a:t>Jamii</a:t>
              </a:r>
              <a:r>
                <a:rPr lang="en-US" sz="1000" b="0" spc="0" dirty="0">
                  <a:solidFill>
                    <a:srgbClr val="000000"/>
                  </a:solidFill>
                  <a:latin typeface="Montserrat Medium" pitchFamily="2" charset="77"/>
                </a:rPr>
                <a:t> </a:t>
              </a:r>
            </a:p>
          </p:txBody>
        </p:sp>
        <p:sp>
          <p:nvSpPr>
            <p:cNvPr id="33" name="Title 3">
              <a:extLst>
                <a:ext uri="{FF2B5EF4-FFF2-40B4-BE49-F238E27FC236}">
                  <a16:creationId xmlns:a16="http://schemas.microsoft.com/office/drawing/2014/main" id="{30886CB0-E0F2-49C8-094C-431F63C9409D}"/>
                </a:ext>
              </a:extLst>
            </p:cNvPr>
            <p:cNvSpPr txBox="1">
              <a:spLocks/>
            </p:cNvSpPr>
            <p:nvPr/>
          </p:nvSpPr>
          <p:spPr>
            <a:xfrm>
              <a:off x="6198497" y="3977626"/>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Sir Damon </a:t>
              </a:r>
              <a:r>
                <a:rPr lang="en-US" sz="1000" spc="0" dirty="0" err="1">
                  <a:solidFill>
                    <a:srgbClr val="000000"/>
                  </a:solidFill>
                </a:rPr>
                <a:t>Buffini</a:t>
              </a:r>
              <a:r>
                <a:rPr lang="en-US" sz="1000" spc="0" dirty="0">
                  <a:solidFill>
                    <a:srgbClr val="000000"/>
                  </a:solidFill>
                </a:rPr>
                <a:t> </a:t>
              </a:r>
              <a:r>
                <a:rPr lang="en-US" sz="1000" b="0" spc="0" dirty="0">
                  <a:solidFill>
                    <a:srgbClr val="000000"/>
                  </a:solidFill>
                  <a:latin typeface="Montserrat Medium" pitchFamily="2" charset="77"/>
                </a:rPr>
                <a:t>Founding partner of </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Permira</a:t>
              </a:r>
            </a:p>
            <a:p>
              <a:pPr algn="ctr">
                <a:lnSpc>
                  <a:spcPct val="100000"/>
                </a:lnSpc>
              </a:pPr>
              <a:endParaRPr lang="en-US" sz="1000" b="0" spc="0" dirty="0">
                <a:solidFill>
                  <a:srgbClr val="000000"/>
                </a:solidFill>
                <a:latin typeface="Montserrat Medium" pitchFamily="2" charset="77"/>
              </a:endParaRPr>
            </a:p>
          </p:txBody>
        </p:sp>
        <p:sp>
          <p:nvSpPr>
            <p:cNvPr id="35" name="Title 3">
              <a:extLst>
                <a:ext uri="{FF2B5EF4-FFF2-40B4-BE49-F238E27FC236}">
                  <a16:creationId xmlns:a16="http://schemas.microsoft.com/office/drawing/2014/main" id="{621DD949-DF4E-A5D2-29D2-3D2A78EA9F42}"/>
                </a:ext>
              </a:extLst>
            </p:cNvPr>
            <p:cNvSpPr txBox="1">
              <a:spLocks/>
            </p:cNvSpPr>
            <p:nvPr/>
          </p:nvSpPr>
          <p:spPr>
            <a:xfrm>
              <a:off x="8035871" y="3962127"/>
              <a:ext cx="225500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err="1">
                  <a:solidFill>
                    <a:srgbClr val="000000"/>
                  </a:solidFill>
                </a:rPr>
                <a:t>Alicya</a:t>
              </a:r>
              <a:r>
                <a:rPr lang="en-US" sz="1000" spc="0" dirty="0">
                  <a:solidFill>
                    <a:srgbClr val="000000"/>
                  </a:solidFill>
                </a:rPr>
                <a:t> Sinclair </a:t>
              </a:r>
              <a:br>
                <a:rPr lang="en-US" sz="1000" spc="0" dirty="0">
                  <a:solidFill>
                    <a:srgbClr val="000000"/>
                  </a:solidFill>
                </a:rPr>
              </a:br>
              <a:r>
                <a:rPr lang="en-US" sz="1000" b="0" spc="0" dirty="0">
                  <a:solidFill>
                    <a:srgbClr val="000000"/>
                  </a:solidFill>
                  <a:latin typeface="Montserrat Medium" pitchFamily="2" charset="77"/>
                </a:rPr>
                <a:t>Founder of </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Sinclair London </a:t>
              </a:r>
            </a:p>
            <a:p>
              <a:pPr algn="ctr">
                <a:lnSpc>
                  <a:spcPct val="100000"/>
                </a:lnSpc>
              </a:pPr>
              <a:endParaRPr lang="en-US" sz="1000" b="0" spc="0" dirty="0">
                <a:solidFill>
                  <a:srgbClr val="000000"/>
                </a:solidFill>
                <a:latin typeface="Montserrat Medium" pitchFamily="2" charset="77"/>
              </a:endParaRPr>
            </a:p>
          </p:txBody>
        </p:sp>
        <p:sp>
          <p:nvSpPr>
            <p:cNvPr id="36" name="Title 3">
              <a:extLst>
                <a:ext uri="{FF2B5EF4-FFF2-40B4-BE49-F238E27FC236}">
                  <a16:creationId xmlns:a16="http://schemas.microsoft.com/office/drawing/2014/main" id="{53155521-F7D4-D66B-4FA0-749577D7AE7D}"/>
                </a:ext>
              </a:extLst>
            </p:cNvPr>
            <p:cNvSpPr txBox="1">
              <a:spLocks/>
            </p:cNvSpPr>
            <p:nvPr/>
          </p:nvSpPr>
          <p:spPr>
            <a:xfrm>
              <a:off x="10203912" y="3961735"/>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Darren </a:t>
              </a:r>
              <a:r>
                <a:rPr lang="en-US" sz="1000" spc="0" dirty="0" err="1">
                  <a:solidFill>
                    <a:srgbClr val="000000"/>
                  </a:solidFill>
                </a:rPr>
                <a:t>Tenkorang</a:t>
              </a:r>
              <a:br>
                <a:rPr lang="en-US" sz="1000" spc="0" dirty="0">
                  <a:solidFill>
                    <a:srgbClr val="000000"/>
                  </a:solidFill>
                </a:rPr>
              </a:br>
              <a:r>
                <a:rPr lang="en-US" sz="1000" b="0" spc="0" dirty="0">
                  <a:solidFill>
                    <a:srgbClr val="000000"/>
                  </a:solidFill>
                  <a:latin typeface="Montserrat Medium" pitchFamily="2" charset="77"/>
                </a:rPr>
                <a:t>Founder </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of Trim-it</a:t>
              </a:r>
            </a:p>
          </p:txBody>
        </p:sp>
      </p:grpSp>
      <p:pic>
        <p:nvPicPr>
          <p:cNvPr id="38" name="Picture 37">
            <a:extLst>
              <a:ext uri="{FF2B5EF4-FFF2-40B4-BE49-F238E27FC236}">
                <a16:creationId xmlns:a16="http://schemas.microsoft.com/office/drawing/2014/main" id="{4584892B-FDC5-0BA7-1671-69651876EC1F}"/>
              </a:ext>
            </a:extLst>
          </p:cNvPr>
          <p:cNvPicPr>
            <a:picLocks noChangeAspect="1"/>
          </p:cNvPicPr>
          <p:nvPr/>
        </p:nvPicPr>
        <p:blipFill>
          <a:blip r:embed="rId21" r:link="rId23">
            <a:extLst>
              <a:ext uri="{BEBA8EAE-BF5A-486C-A8C5-ECC9F3942E4B}">
                <a14:imgProps xmlns:a14="http://schemas.microsoft.com/office/drawing/2010/main">
                  <a14:imgLayer r:embed="rId22">
                    <a14:imgEffect>
                      <a14:saturation sat="0"/>
                    </a14:imgEffect>
                  </a14:imgLayer>
                </a14:imgProps>
              </a:ext>
            </a:extLst>
          </a:blip>
          <a:srcRect t="11213" b="11213"/>
          <a:stretch>
            <a:fillRect/>
          </a:stretch>
        </p:blipFill>
        <p:spPr>
          <a:xfrm>
            <a:off x="8093" y="844261"/>
            <a:ext cx="1988088" cy="1351399"/>
          </a:xfrm>
          <a:prstGeom prst="rect">
            <a:avLst/>
          </a:prstGeom>
        </p:spPr>
      </p:pic>
      <p:pic>
        <p:nvPicPr>
          <p:cNvPr id="39" name="Picture 38">
            <a:extLst>
              <a:ext uri="{FF2B5EF4-FFF2-40B4-BE49-F238E27FC236}">
                <a16:creationId xmlns:a16="http://schemas.microsoft.com/office/drawing/2014/main" id="{6AF74027-B206-EAD1-E7BB-DD3ADFA8070F}"/>
              </a:ext>
            </a:extLst>
          </p:cNvPr>
          <p:cNvPicPr>
            <a:picLocks noChangeAspect="1"/>
          </p:cNvPicPr>
          <p:nvPr/>
        </p:nvPicPr>
        <p:blipFill rotWithShape="1">
          <a:blip r:embed="rId24" r:link="rId26">
            <a:extLst>
              <a:ext uri="{BEBA8EAE-BF5A-486C-A8C5-ECC9F3942E4B}">
                <a14:imgProps xmlns:a14="http://schemas.microsoft.com/office/drawing/2010/main">
                  <a14:imgLayer r:embed="rId25">
                    <a14:imgEffect>
                      <a14:saturation sat="0"/>
                    </a14:imgEffect>
                  </a14:imgLayer>
                </a14:imgProps>
              </a:ext>
            </a:extLst>
          </a:blip>
          <a:srcRect t="6834" b="23206"/>
          <a:stretch>
            <a:fillRect/>
          </a:stretch>
        </p:blipFill>
        <p:spPr>
          <a:xfrm>
            <a:off x="2055287" y="844261"/>
            <a:ext cx="1988088" cy="1351399"/>
          </a:xfrm>
          <a:prstGeom prst="rect">
            <a:avLst/>
          </a:prstGeom>
        </p:spPr>
      </p:pic>
      <p:pic>
        <p:nvPicPr>
          <p:cNvPr id="40" name="Picture 39">
            <a:extLst>
              <a:ext uri="{FF2B5EF4-FFF2-40B4-BE49-F238E27FC236}">
                <a16:creationId xmlns:a16="http://schemas.microsoft.com/office/drawing/2014/main" id="{A26B0F2B-D67B-9ABC-B6C9-EF96C6A8A72D}"/>
              </a:ext>
            </a:extLst>
          </p:cNvPr>
          <p:cNvPicPr>
            <a:picLocks noChangeAspect="1"/>
          </p:cNvPicPr>
          <p:nvPr/>
        </p:nvPicPr>
        <p:blipFill>
          <a:blip r:embed="rId27" r:link="rId29">
            <a:extLst>
              <a:ext uri="{BEBA8EAE-BF5A-486C-A8C5-ECC9F3942E4B}">
                <a14:imgProps xmlns:a14="http://schemas.microsoft.com/office/drawing/2010/main">
                  <a14:imgLayer r:embed="rId28">
                    <a14:imgEffect>
                      <a14:saturation sat="0"/>
                    </a14:imgEffect>
                  </a14:imgLayer>
                </a14:imgProps>
              </a:ext>
            </a:extLst>
          </a:blip>
          <a:srcRect t="3437" b="3437"/>
          <a:stretch>
            <a:fillRect/>
          </a:stretch>
        </p:blipFill>
        <p:spPr>
          <a:xfrm>
            <a:off x="4092421" y="844261"/>
            <a:ext cx="1988088" cy="1351399"/>
          </a:xfrm>
          <a:prstGeom prst="rect">
            <a:avLst/>
          </a:prstGeom>
        </p:spPr>
      </p:pic>
      <p:pic>
        <p:nvPicPr>
          <p:cNvPr id="41" name="Picture 40">
            <a:extLst>
              <a:ext uri="{FF2B5EF4-FFF2-40B4-BE49-F238E27FC236}">
                <a16:creationId xmlns:a16="http://schemas.microsoft.com/office/drawing/2014/main" id="{97DD3378-4CE2-6742-1CD9-F31D3ACA272D}"/>
              </a:ext>
            </a:extLst>
          </p:cNvPr>
          <p:cNvPicPr>
            <a:picLocks noChangeAspect="1"/>
          </p:cNvPicPr>
          <p:nvPr/>
        </p:nvPicPr>
        <p:blipFill rotWithShape="1">
          <a:blip r:embed="rId30" r:link="rId31"/>
          <a:srcRect l="8416" t="300" r="10431" b="36038"/>
          <a:stretch>
            <a:fillRect/>
          </a:stretch>
        </p:blipFill>
        <p:spPr>
          <a:xfrm>
            <a:off x="6139180" y="844261"/>
            <a:ext cx="1988088" cy="1351399"/>
          </a:xfrm>
          <a:prstGeom prst="rect">
            <a:avLst/>
          </a:prstGeom>
        </p:spPr>
      </p:pic>
      <p:pic>
        <p:nvPicPr>
          <p:cNvPr id="42" name="Picture 41">
            <a:extLst>
              <a:ext uri="{FF2B5EF4-FFF2-40B4-BE49-F238E27FC236}">
                <a16:creationId xmlns:a16="http://schemas.microsoft.com/office/drawing/2014/main" id="{2B7B330A-1C12-DBB7-481D-4DAA5B0FAF58}"/>
              </a:ext>
            </a:extLst>
          </p:cNvPr>
          <p:cNvPicPr>
            <a:picLocks noChangeAspect="1"/>
          </p:cNvPicPr>
          <p:nvPr/>
        </p:nvPicPr>
        <p:blipFill>
          <a:blip r:embed="rId32" r:link="rId34">
            <a:extLst>
              <a:ext uri="{BEBA8EAE-BF5A-486C-A8C5-ECC9F3942E4B}">
                <a14:imgProps xmlns:a14="http://schemas.microsoft.com/office/drawing/2010/main">
                  <a14:imgLayer r:embed="rId33">
                    <a14:imgEffect>
                      <a14:saturation sat="0"/>
                    </a14:imgEffect>
                  </a14:imgLayer>
                </a14:imgProps>
              </a:ext>
            </a:extLst>
          </a:blip>
          <a:srcRect t="13360" b="13360"/>
          <a:stretch>
            <a:fillRect/>
          </a:stretch>
        </p:blipFill>
        <p:spPr>
          <a:xfrm>
            <a:off x="8180623" y="844261"/>
            <a:ext cx="1988088" cy="1351399"/>
          </a:xfrm>
          <a:prstGeom prst="rect">
            <a:avLst/>
          </a:prstGeom>
        </p:spPr>
      </p:pic>
      <p:pic>
        <p:nvPicPr>
          <p:cNvPr id="43" name="Picture 42">
            <a:extLst>
              <a:ext uri="{FF2B5EF4-FFF2-40B4-BE49-F238E27FC236}">
                <a16:creationId xmlns:a16="http://schemas.microsoft.com/office/drawing/2014/main" id="{472E8B1D-96EB-59DF-349C-D76AA70CEB96}"/>
              </a:ext>
            </a:extLst>
          </p:cNvPr>
          <p:cNvPicPr>
            <a:picLocks noChangeAspect="1"/>
          </p:cNvPicPr>
          <p:nvPr/>
        </p:nvPicPr>
        <p:blipFill rotWithShape="1">
          <a:blip r:embed="rId35" r:link="rId37">
            <a:extLst>
              <a:ext uri="{BEBA8EAE-BF5A-486C-A8C5-ECC9F3942E4B}">
                <a14:imgProps xmlns:a14="http://schemas.microsoft.com/office/drawing/2010/main">
                  <a14:imgLayer r:embed="rId36">
                    <a14:imgEffect>
                      <a14:saturation sat="0"/>
                    </a14:imgEffect>
                  </a14:imgLayer>
                </a14:imgProps>
              </a:ext>
            </a:extLst>
          </a:blip>
          <a:srcRect t="5110" b="21632"/>
          <a:stretch>
            <a:fillRect/>
          </a:stretch>
        </p:blipFill>
        <p:spPr>
          <a:xfrm>
            <a:off x="10217756" y="844261"/>
            <a:ext cx="1988088" cy="1351399"/>
          </a:xfrm>
          <a:prstGeom prst="rect">
            <a:avLst/>
          </a:prstGeom>
        </p:spPr>
      </p:pic>
      <p:sp>
        <p:nvSpPr>
          <p:cNvPr id="44" name="Title 3">
            <a:extLst>
              <a:ext uri="{FF2B5EF4-FFF2-40B4-BE49-F238E27FC236}">
                <a16:creationId xmlns:a16="http://schemas.microsoft.com/office/drawing/2014/main" id="{CFDBC5B8-C9B2-EC91-DBE2-CDEA67F9057C}"/>
              </a:ext>
            </a:extLst>
          </p:cNvPr>
          <p:cNvSpPr txBox="1">
            <a:spLocks/>
          </p:cNvSpPr>
          <p:nvPr/>
        </p:nvSpPr>
        <p:spPr>
          <a:xfrm>
            <a:off x="-27595" y="2241292"/>
            <a:ext cx="2000678"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Elizabeth </a:t>
            </a:r>
            <a:r>
              <a:rPr lang="en-US" sz="1000" spc="0" dirty="0" err="1">
                <a:solidFill>
                  <a:srgbClr val="000000"/>
                </a:solidFill>
              </a:rPr>
              <a:t>Solaru</a:t>
            </a:r>
            <a:br>
              <a:rPr lang="en-US" sz="1000" spc="0" dirty="0">
                <a:solidFill>
                  <a:srgbClr val="000000"/>
                </a:solidFill>
              </a:rPr>
            </a:br>
            <a:r>
              <a:rPr lang="en-US" sz="1000" b="0" spc="0" dirty="0">
                <a:solidFill>
                  <a:srgbClr val="000000"/>
                </a:solidFill>
                <a:latin typeface="Montserrat Medium" pitchFamily="2" charset="77"/>
              </a:rPr>
              <a:t>Founder of Elizabeth’s </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Cake Emporium </a:t>
            </a:r>
            <a:br>
              <a:rPr lang="en-US" sz="1000" b="0" spc="0" dirty="0">
                <a:solidFill>
                  <a:srgbClr val="000000"/>
                </a:solidFill>
                <a:latin typeface="Montserrat Medium" pitchFamily="2" charset="77"/>
              </a:rPr>
            </a:br>
            <a:endParaRPr lang="en-US" sz="1000" b="0" spc="0" dirty="0">
              <a:solidFill>
                <a:srgbClr val="000000"/>
              </a:solidFill>
              <a:latin typeface="Montserrat Medium" pitchFamily="2" charset="77"/>
            </a:endParaRPr>
          </a:p>
          <a:p>
            <a:pPr algn="ctr">
              <a:lnSpc>
                <a:spcPct val="100000"/>
              </a:lnSpc>
            </a:pPr>
            <a:endParaRPr lang="en-US" sz="1000" b="0" spc="0" dirty="0">
              <a:solidFill>
                <a:srgbClr val="000000"/>
              </a:solidFill>
              <a:latin typeface="Montserrat Medium" pitchFamily="2" charset="77"/>
            </a:endParaRPr>
          </a:p>
        </p:txBody>
      </p:sp>
      <p:sp>
        <p:nvSpPr>
          <p:cNvPr id="45" name="Title 3">
            <a:extLst>
              <a:ext uri="{FF2B5EF4-FFF2-40B4-BE49-F238E27FC236}">
                <a16:creationId xmlns:a16="http://schemas.microsoft.com/office/drawing/2014/main" id="{1AB5ACCA-37B2-F858-59E1-DCC9C8E40009}"/>
              </a:ext>
            </a:extLst>
          </p:cNvPr>
          <p:cNvSpPr txBox="1">
            <a:spLocks/>
          </p:cNvSpPr>
          <p:nvPr/>
        </p:nvSpPr>
        <p:spPr>
          <a:xfrm>
            <a:off x="2078193" y="2234417"/>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Reece Wabara </a:t>
            </a:r>
            <a:br>
              <a:rPr lang="en-US" sz="1000" spc="0" dirty="0">
                <a:solidFill>
                  <a:srgbClr val="000000"/>
                </a:solidFill>
              </a:rPr>
            </a:br>
            <a:r>
              <a:rPr lang="en-US" sz="1000" b="0" spc="0" dirty="0">
                <a:solidFill>
                  <a:srgbClr val="000000"/>
                </a:solidFill>
                <a:latin typeface="Montserrat Medium" pitchFamily="2" charset="77"/>
              </a:rPr>
              <a:t>Founder of the fashion label </a:t>
            </a:r>
            <a:r>
              <a:rPr lang="en-US" sz="1000" b="0" spc="0" dirty="0" err="1">
                <a:solidFill>
                  <a:srgbClr val="000000"/>
                </a:solidFill>
                <a:latin typeface="Montserrat Medium" pitchFamily="2" charset="77"/>
              </a:rPr>
              <a:t>Maniere</a:t>
            </a:r>
            <a:r>
              <a:rPr lang="en-US" sz="1000" b="0" spc="0" dirty="0">
                <a:solidFill>
                  <a:srgbClr val="000000"/>
                </a:solidFill>
                <a:latin typeface="Montserrat Medium" pitchFamily="2" charset="77"/>
              </a:rPr>
              <a:t> de </a:t>
            </a:r>
            <a:r>
              <a:rPr lang="en-US" sz="1000" b="0" spc="0" dirty="0" err="1">
                <a:solidFill>
                  <a:srgbClr val="000000"/>
                </a:solidFill>
                <a:latin typeface="Montserrat Medium" pitchFamily="2" charset="77"/>
              </a:rPr>
              <a:t>Voir</a:t>
            </a:r>
            <a:r>
              <a:rPr lang="en-US" sz="1000" b="0" spc="0" dirty="0">
                <a:solidFill>
                  <a:srgbClr val="000000"/>
                </a:solidFill>
                <a:latin typeface="Montserrat Medium" pitchFamily="2" charset="77"/>
              </a:rPr>
              <a:t> </a:t>
            </a:r>
          </a:p>
        </p:txBody>
      </p:sp>
      <p:sp>
        <p:nvSpPr>
          <p:cNvPr id="46" name="Title 3">
            <a:extLst>
              <a:ext uri="{FF2B5EF4-FFF2-40B4-BE49-F238E27FC236}">
                <a16:creationId xmlns:a16="http://schemas.microsoft.com/office/drawing/2014/main" id="{46FB70A7-FD69-B227-876C-9E175FF11D7A}"/>
              </a:ext>
            </a:extLst>
          </p:cNvPr>
          <p:cNvSpPr txBox="1">
            <a:spLocks/>
          </p:cNvSpPr>
          <p:nvPr/>
        </p:nvSpPr>
        <p:spPr>
          <a:xfrm>
            <a:off x="4180119" y="2233804"/>
            <a:ext cx="1891706" cy="87395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Valerie Moran </a:t>
            </a:r>
            <a:br>
              <a:rPr lang="en-US" sz="1000" spc="0" dirty="0">
                <a:solidFill>
                  <a:srgbClr val="000000"/>
                </a:solidFill>
              </a:rPr>
            </a:br>
            <a:r>
              <a:rPr lang="en-US" sz="1000" b="0" spc="0" dirty="0">
                <a:solidFill>
                  <a:srgbClr val="000000"/>
                </a:solidFill>
                <a:latin typeface="Montserrat Medium" pitchFamily="2" charset="77"/>
              </a:rPr>
              <a:t>Prepaid Financial </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Services</a:t>
            </a:r>
          </a:p>
        </p:txBody>
      </p:sp>
      <p:sp>
        <p:nvSpPr>
          <p:cNvPr id="47" name="Title 3">
            <a:extLst>
              <a:ext uri="{FF2B5EF4-FFF2-40B4-BE49-F238E27FC236}">
                <a16:creationId xmlns:a16="http://schemas.microsoft.com/office/drawing/2014/main" id="{AD376A7E-E493-0A70-E911-DFBFCAC15C59}"/>
              </a:ext>
            </a:extLst>
          </p:cNvPr>
          <p:cNvSpPr txBox="1">
            <a:spLocks/>
          </p:cNvSpPr>
          <p:nvPr/>
        </p:nvSpPr>
        <p:spPr>
          <a:xfrm>
            <a:off x="6212341" y="2233803"/>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Gerald Manu</a:t>
            </a:r>
            <a:br>
              <a:rPr lang="en-US" sz="1000" spc="0" dirty="0">
                <a:solidFill>
                  <a:srgbClr val="000000"/>
                </a:solidFill>
              </a:rPr>
            </a:br>
            <a:r>
              <a:rPr lang="en-US" sz="1000" b="0" spc="0" dirty="0">
                <a:solidFill>
                  <a:srgbClr val="000000"/>
                </a:solidFill>
                <a:latin typeface="Montserrat Medium" pitchFamily="2" charset="77"/>
              </a:rPr>
              <a:t>Founder of </a:t>
            </a:r>
            <a:br>
              <a:rPr lang="en-US" sz="1000" b="0" spc="0" dirty="0">
                <a:solidFill>
                  <a:srgbClr val="000000"/>
                </a:solidFill>
                <a:latin typeface="Montserrat Medium" pitchFamily="2" charset="77"/>
              </a:rPr>
            </a:br>
            <a:r>
              <a:rPr lang="en-US" sz="1000" b="0" spc="0" dirty="0" err="1">
                <a:solidFill>
                  <a:srgbClr val="000000"/>
                </a:solidFill>
                <a:latin typeface="Montserrat Medium" pitchFamily="2" charset="77"/>
              </a:rPr>
              <a:t>Devacci</a:t>
            </a:r>
            <a:r>
              <a:rPr lang="en-US" sz="1000" b="0" spc="0" dirty="0">
                <a:solidFill>
                  <a:srgbClr val="000000"/>
                </a:solidFill>
                <a:latin typeface="Montserrat Medium" pitchFamily="2" charset="77"/>
              </a:rPr>
              <a:t> </a:t>
            </a:r>
          </a:p>
          <a:p>
            <a:pPr algn="ctr">
              <a:lnSpc>
                <a:spcPct val="100000"/>
              </a:lnSpc>
            </a:pPr>
            <a:endParaRPr lang="en-US" sz="1000" b="0" spc="0" dirty="0">
              <a:solidFill>
                <a:srgbClr val="000000"/>
              </a:solidFill>
              <a:latin typeface="Montserrat Medium" pitchFamily="2" charset="77"/>
            </a:endParaRPr>
          </a:p>
        </p:txBody>
      </p:sp>
      <p:sp>
        <p:nvSpPr>
          <p:cNvPr id="48" name="Title 3">
            <a:extLst>
              <a:ext uri="{FF2B5EF4-FFF2-40B4-BE49-F238E27FC236}">
                <a16:creationId xmlns:a16="http://schemas.microsoft.com/office/drawing/2014/main" id="{3C562AAA-BF5F-EDF7-1081-28522D7B6C4E}"/>
              </a:ext>
            </a:extLst>
          </p:cNvPr>
          <p:cNvSpPr txBox="1">
            <a:spLocks/>
          </p:cNvSpPr>
          <p:nvPr/>
        </p:nvSpPr>
        <p:spPr>
          <a:xfrm>
            <a:off x="8049715" y="2218304"/>
            <a:ext cx="2255003"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Ade Hassan</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Founder</a:t>
            </a:r>
            <a:br>
              <a:rPr lang="en-US" sz="1000" b="0" spc="0" dirty="0">
                <a:solidFill>
                  <a:srgbClr val="000000"/>
                </a:solidFill>
                <a:latin typeface="Montserrat Medium" pitchFamily="2" charset="77"/>
              </a:rPr>
            </a:br>
            <a:r>
              <a:rPr lang="en-US" sz="1000" b="0" spc="0" dirty="0">
                <a:solidFill>
                  <a:srgbClr val="000000"/>
                </a:solidFill>
                <a:latin typeface="Montserrat Medium" pitchFamily="2" charset="77"/>
              </a:rPr>
              <a:t> of </a:t>
            </a:r>
            <a:r>
              <a:rPr lang="en-US" sz="1000" b="0" spc="0">
                <a:solidFill>
                  <a:srgbClr val="000000"/>
                </a:solidFill>
                <a:latin typeface="Montserrat Medium" pitchFamily="2" charset="77"/>
              </a:rPr>
              <a:t>Nubian Skin </a:t>
            </a:r>
            <a:endParaRPr lang="en-US" sz="1000" b="0" spc="0" dirty="0">
              <a:solidFill>
                <a:srgbClr val="000000"/>
              </a:solidFill>
              <a:latin typeface="Montserrat Medium" pitchFamily="2" charset="77"/>
            </a:endParaRPr>
          </a:p>
        </p:txBody>
      </p:sp>
      <p:sp>
        <p:nvSpPr>
          <p:cNvPr id="49" name="Title 3">
            <a:extLst>
              <a:ext uri="{FF2B5EF4-FFF2-40B4-BE49-F238E27FC236}">
                <a16:creationId xmlns:a16="http://schemas.microsoft.com/office/drawing/2014/main" id="{ADEE1C45-618E-11D5-88DD-40251EAD23A2}"/>
              </a:ext>
            </a:extLst>
          </p:cNvPr>
          <p:cNvSpPr txBox="1">
            <a:spLocks/>
          </p:cNvSpPr>
          <p:nvPr/>
        </p:nvSpPr>
        <p:spPr>
          <a:xfrm>
            <a:off x="10217756" y="2217912"/>
            <a:ext cx="1891706" cy="613561"/>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1000" spc="0" dirty="0">
                <a:solidFill>
                  <a:srgbClr val="000000"/>
                </a:solidFill>
              </a:rPr>
              <a:t>Demi </a:t>
            </a:r>
            <a:r>
              <a:rPr lang="en-US" sz="1000" spc="0" dirty="0" err="1">
                <a:solidFill>
                  <a:srgbClr val="000000"/>
                </a:solidFill>
              </a:rPr>
              <a:t>Ariyo</a:t>
            </a:r>
            <a:br>
              <a:rPr lang="en-US" sz="1000" spc="0" dirty="0">
                <a:solidFill>
                  <a:srgbClr val="000000"/>
                </a:solidFill>
              </a:rPr>
            </a:br>
            <a:r>
              <a:rPr lang="en-US" sz="1000" b="0" spc="0" dirty="0">
                <a:solidFill>
                  <a:srgbClr val="000000"/>
                </a:solidFill>
                <a:latin typeface="Montserrat Medium" pitchFamily="2" charset="77"/>
              </a:rPr>
              <a:t>Founder of </a:t>
            </a:r>
            <a:br>
              <a:rPr lang="en-US" sz="1000" b="0" spc="0" dirty="0">
                <a:solidFill>
                  <a:srgbClr val="000000"/>
                </a:solidFill>
                <a:latin typeface="Montserrat Medium" pitchFamily="2" charset="77"/>
              </a:rPr>
            </a:br>
            <a:r>
              <a:rPr lang="en-US" sz="1000" b="0" spc="0" dirty="0" err="1">
                <a:solidFill>
                  <a:srgbClr val="000000"/>
                </a:solidFill>
                <a:latin typeface="Montserrat Medium" pitchFamily="2" charset="77"/>
              </a:rPr>
              <a:t>Lendoe</a:t>
            </a:r>
            <a:r>
              <a:rPr lang="en-US" sz="1000" b="0" spc="0" dirty="0">
                <a:solidFill>
                  <a:srgbClr val="000000"/>
                </a:solidFill>
                <a:latin typeface="Montserrat Medium" pitchFamily="2" charset="77"/>
              </a:rPr>
              <a:t> </a:t>
            </a:r>
          </a:p>
        </p:txBody>
      </p:sp>
    </p:spTree>
    <p:extLst>
      <p:ext uri="{BB962C8B-B14F-4D97-AF65-F5344CB8AC3E}">
        <p14:creationId xmlns:p14="http://schemas.microsoft.com/office/powerpoint/2010/main" val="148412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13512ACC-E3CF-10F6-534B-7E2BF90607AE}"/>
              </a:ext>
            </a:extLst>
          </p:cNvPr>
          <p:cNvPicPr>
            <a:picLocks noChangeAspect="1"/>
          </p:cNvPicPr>
          <p:nvPr/>
        </p:nvPicPr>
        <p:blipFill rotWithShape="1">
          <a:blip r:embed="rId3" r:link="rId5">
            <a:extLst>
              <a:ext uri="{BEBA8EAE-BF5A-486C-A8C5-ECC9F3942E4B}">
                <a14:imgProps xmlns:a14="http://schemas.microsoft.com/office/drawing/2010/main">
                  <a14:imgLayer r:embed="rId4">
                    <a14:imgEffect>
                      <a14:saturation sat="0"/>
                    </a14:imgEffect>
                  </a14:imgLayer>
                </a14:imgProps>
              </a:ext>
            </a:extLst>
          </a:blip>
          <a:srcRect b="24919"/>
          <a:stretch>
            <a:fillRect/>
          </a:stretch>
        </p:blipFill>
        <p:spPr>
          <a:xfrm>
            <a:off x="0" y="0"/>
            <a:ext cx="6220591" cy="6885168"/>
          </a:xfrm>
          <a:prstGeom prst="rect">
            <a:avLst/>
          </a:prstGeom>
        </p:spPr>
      </p:pic>
      <p:sp>
        <p:nvSpPr>
          <p:cNvPr id="38" name="Rectangle 37">
            <a:extLst>
              <a:ext uri="{FF2B5EF4-FFF2-40B4-BE49-F238E27FC236}">
                <a16:creationId xmlns:a16="http://schemas.microsoft.com/office/drawing/2014/main" id="{A6D31AAA-FB32-8870-2253-F3AD3584A388}"/>
              </a:ext>
            </a:extLst>
          </p:cNvPr>
          <p:cNvSpPr/>
          <p:nvPr/>
        </p:nvSpPr>
        <p:spPr>
          <a:xfrm>
            <a:off x="19190472" y="4017160"/>
            <a:ext cx="1881572" cy="1067292"/>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6EC3A08-36BD-8231-8405-ECD2A4E0AC67}"/>
              </a:ext>
            </a:extLst>
          </p:cNvPr>
          <p:cNvSpPr txBox="1"/>
          <p:nvPr/>
        </p:nvSpPr>
        <p:spPr>
          <a:xfrm>
            <a:off x="9701762" y="283032"/>
            <a:ext cx="9817745" cy="2677656"/>
          </a:xfrm>
          <a:prstGeom prst="rect">
            <a:avLst/>
          </a:prstGeom>
          <a:noFill/>
        </p:spPr>
        <p:txBody>
          <a:bodyPr wrap="square">
            <a:spAutoFit/>
          </a:bodyPr>
          <a:lstStyle/>
          <a:p>
            <a:pPr algn="ctr"/>
            <a:r>
              <a:rPr lang="en-GB" sz="4400" dirty="0">
                <a:solidFill>
                  <a:schemeClr val="bg1"/>
                </a:solidFill>
                <a:latin typeface="Montserrat" pitchFamily="2" charset="77"/>
              </a:rPr>
              <a:t>What gets </a:t>
            </a:r>
            <a:br>
              <a:rPr lang="en-GB" sz="4400" dirty="0">
                <a:solidFill>
                  <a:schemeClr val="bg1"/>
                </a:solidFill>
                <a:latin typeface="Montserrat" pitchFamily="2" charset="77"/>
              </a:rPr>
            </a:br>
            <a:r>
              <a:rPr lang="en-GB" sz="4400" dirty="0">
                <a:solidFill>
                  <a:schemeClr val="bg1"/>
                </a:solidFill>
                <a:latin typeface="Montserrat" pitchFamily="2" charset="77"/>
              </a:rPr>
              <a:t>measured </a:t>
            </a:r>
            <a:br>
              <a:rPr lang="en-GB" sz="4400" dirty="0">
                <a:solidFill>
                  <a:schemeClr val="bg1"/>
                </a:solidFill>
                <a:latin typeface="Montserrat" pitchFamily="2" charset="77"/>
              </a:rPr>
            </a:br>
            <a:r>
              <a:rPr lang="en-GB" sz="4400" dirty="0">
                <a:solidFill>
                  <a:schemeClr val="bg1"/>
                </a:solidFill>
                <a:latin typeface="Montserrat" pitchFamily="2" charset="77"/>
              </a:rPr>
              <a:t>gets done</a:t>
            </a:r>
          </a:p>
          <a:p>
            <a:pPr algn="ctr"/>
            <a:endParaRPr lang="en-GB" dirty="0">
              <a:solidFill>
                <a:schemeClr val="bg1"/>
              </a:solidFill>
              <a:latin typeface="Montserrat" pitchFamily="2" charset="77"/>
            </a:endParaRPr>
          </a:p>
          <a:p>
            <a:pPr algn="ctr"/>
            <a:r>
              <a:rPr lang="en-GB" dirty="0">
                <a:solidFill>
                  <a:schemeClr val="bg1"/>
                </a:solidFill>
                <a:latin typeface="Montserrat" pitchFamily="2" charset="77"/>
              </a:rPr>
              <a:t>Tom Peters</a:t>
            </a:r>
          </a:p>
        </p:txBody>
      </p:sp>
      <p:sp>
        <p:nvSpPr>
          <p:cNvPr id="4" name="Rectangle 3">
            <a:extLst>
              <a:ext uri="{FF2B5EF4-FFF2-40B4-BE49-F238E27FC236}">
                <a16:creationId xmlns:a16="http://schemas.microsoft.com/office/drawing/2014/main" id="{3A042F17-57EE-D743-0B29-F6EB68227859}"/>
              </a:ext>
            </a:extLst>
          </p:cNvPr>
          <p:cNvSpPr/>
          <p:nvPr/>
        </p:nvSpPr>
        <p:spPr>
          <a:xfrm>
            <a:off x="7414025" y="1311215"/>
            <a:ext cx="3430214" cy="3863881"/>
          </a:xfrm>
          <a:prstGeom prst="rect">
            <a:avLst/>
          </a:prstGeom>
          <a:solidFill>
            <a:srgbClr val="B9A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0C699CB-3173-00EC-1234-2ECE23FD03AD}"/>
              </a:ext>
            </a:extLst>
          </p:cNvPr>
          <p:cNvSpPr txBox="1">
            <a:spLocks/>
          </p:cNvSpPr>
          <p:nvPr/>
        </p:nvSpPr>
        <p:spPr>
          <a:xfrm>
            <a:off x="7648675" y="2012526"/>
            <a:ext cx="3031681" cy="1095843"/>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gn="ctr">
              <a:lnSpc>
                <a:spcPct val="100000"/>
              </a:lnSpc>
            </a:pPr>
            <a:r>
              <a:rPr lang="en-US" sz="2000" dirty="0">
                <a:solidFill>
                  <a:schemeClr val="bg1">
                    <a:lumMod val="10000"/>
                  </a:schemeClr>
                </a:solidFill>
              </a:rPr>
              <a:t>I had to make my own living and my own opportunity! But I made it! Don't sit down and wait for the opportunities to come, get up and make them!</a:t>
            </a:r>
          </a:p>
        </p:txBody>
      </p:sp>
      <p:pic>
        <p:nvPicPr>
          <p:cNvPr id="6" name="Picture 5">
            <a:extLst>
              <a:ext uri="{FF2B5EF4-FFF2-40B4-BE49-F238E27FC236}">
                <a16:creationId xmlns:a16="http://schemas.microsoft.com/office/drawing/2014/main" id="{21152020-0239-B4F8-1A9B-C1E918BE21FB}"/>
              </a:ext>
            </a:extLst>
          </p:cNvPr>
          <p:cNvPicPr>
            <a:picLocks noChangeAspect="1"/>
          </p:cNvPicPr>
          <p:nvPr/>
        </p:nvPicPr>
        <p:blipFill>
          <a:blip r:embed="rId6"/>
          <a:stretch>
            <a:fillRect/>
          </a:stretch>
        </p:blipFill>
        <p:spPr>
          <a:xfrm>
            <a:off x="7601068" y="1655638"/>
            <a:ext cx="461830" cy="343074"/>
          </a:xfrm>
          <a:prstGeom prst="rect">
            <a:avLst/>
          </a:prstGeom>
        </p:spPr>
      </p:pic>
      <p:pic>
        <p:nvPicPr>
          <p:cNvPr id="7" name="Picture 6">
            <a:extLst>
              <a:ext uri="{FF2B5EF4-FFF2-40B4-BE49-F238E27FC236}">
                <a16:creationId xmlns:a16="http://schemas.microsoft.com/office/drawing/2014/main" id="{CB6AE64C-F18B-6DE2-CBFF-2FF2D67DFD76}"/>
              </a:ext>
            </a:extLst>
          </p:cNvPr>
          <p:cNvPicPr>
            <a:picLocks noChangeAspect="1"/>
          </p:cNvPicPr>
          <p:nvPr/>
        </p:nvPicPr>
        <p:blipFill>
          <a:blip r:embed="rId6"/>
          <a:stretch>
            <a:fillRect/>
          </a:stretch>
        </p:blipFill>
        <p:spPr>
          <a:xfrm rot="10800000">
            <a:off x="10115460" y="4310887"/>
            <a:ext cx="464797" cy="345278"/>
          </a:xfrm>
          <a:prstGeom prst="rect">
            <a:avLst/>
          </a:prstGeom>
        </p:spPr>
      </p:pic>
      <p:sp>
        <p:nvSpPr>
          <p:cNvPr id="9" name="TextBox 8">
            <a:extLst>
              <a:ext uri="{FF2B5EF4-FFF2-40B4-BE49-F238E27FC236}">
                <a16:creationId xmlns:a16="http://schemas.microsoft.com/office/drawing/2014/main" id="{5D4EB290-CBC2-A533-376E-1F281BEC3390}"/>
              </a:ext>
            </a:extLst>
          </p:cNvPr>
          <p:cNvSpPr txBox="1"/>
          <p:nvPr/>
        </p:nvSpPr>
        <p:spPr>
          <a:xfrm>
            <a:off x="8278799" y="4722704"/>
            <a:ext cx="1778143" cy="293157"/>
          </a:xfrm>
          <a:prstGeom prst="rect">
            <a:avLst/>
          </a:prstGeom>
          <a:noFill/>
        </p:spPr>
        <p:txBody>
          <a:bodyPr wrap="square" lIns="0" tIns="0" rIns="0" bIns="0" rtlCol="0">
            <a:spAutoFit/>
          </a:bodyPr>
          <a:lstStyle/>
          <a:p>
            <a:pPr marL="0" marR="0" indent="0" algn="ctr"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600" b="1" u="none" strike="noStrike" kern="0" cap="none" spc="0" normalizeH="0" baseline="0" noProof="0" dirty="0">
                <a:ln>
                  <a:noFill/>
                </a:ln>
                <a:solidFill>
                  <a:schemeClr val="bg1">
                    <a:lumMod val="10000"/>
                  </a:schemeClr>
                </a:solidFill>
                <a:effectLst/>
                <a:uLnTx/>
                <a:uFillTx/>
                <a:latin typeface="Libre Caslon Display" pitchFamily="2" charset="77"/>
                <a:cs typeface="BIG CASLON MEDIUM" panose="02000603090000020003" pitchFamily="2" charset="-79"/>
                <a:sym typeface="Arial"/>
              </a:rPr>
              <a:t>Madam C.J. Walker</a:t>
            </a:r>
            <a:endParaRPr kumimoji="0" lang="en-US" sz="1600" b="1" u="none" strike="noStrike" kern="1200" cap="none" spc="0" normalizeH="0" baseline="0" noProof="0" dirty="0" err="1">
              <a:ln>
                <a:noFill/>
              </a:ln>
              <a:solidFill>
                <a:schemeClr val="bg1">
                  <a:lumMod val="10000"/>
                </a:schemeClr>
              </a:solidFill>
              <a:effectLst/>
              <a:uLnTx/>
              <a:uFillTx/>
              <a:latin typeface="Libre Caslon Display" pitchFamily="2" charset="77"/>
              <a:cs typeface="BIG CASLON MEDIUM" panose="02000603090000020003" pitchFamily="2" charset="-79"/>
            </a:endParaRPr>
          </a:p>
        </p:txBody>
      </p:sp>
    </p:spTree>
    <p:extLst>
      <p:ext uri="{BB962C8B-B14F-4D97-AF65-F5344CB8AC3E}">
        <p14:creationId xmlns:p14="http://schemas.microsoft.com/office/powerpoint/2010/main" val="3056441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a:extLst>
              <a:ext uri="{FF2B5EF4-FFF2-40B4-BE49-F238E27FC236}">
                <a16:creationId xmlns:a16="http://schemas.microsoft.com/office/drawing/2014/main" id="{04857985-4B72-97E5-266C-1ABDFF249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8" r="18772"/>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D318758-0617-CE9D-05EA-D28C16F06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23" r="-3" b="18816"/>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8AF5553-EFD5-66E3-5EDA-528E941657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84" r="7441" b="-7"/>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A42450D6-7142-7F3A-9FF2-95DD75A4000D}"/>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rgbClr val="000000"/>
                </a:solidFill>
              </a:rPr>
              <a:t>BUSINESS OPPORTUNITIES</a:t>
            </a:r>
          </a:p>
        </p:txBody>
      </p:sp>
    </p:spTree>
    <p:extLst>
      <p:ext uri="{BB962C8B-B14F-4D97-AF65-F5344CB8AC3E}">
        <p14:creationId xmlns:p14="http://schemas.microsoft.com/office/powerpoint/2010/main" val="41922751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EE5F6-6EB7-6334-44BD-79CD441810D4}"/>
              </a:ext>
            </a:extLst>
          </p:cNvPr>
          <p:cNvSpPr txBox="1"/>
          <p:nvPr/>
        </p:nvSpPr>
        <p:spPr>
          <a:xfrm>
            <a:off x="334963" y="7089460"/>
            <a:ext cx="6737274" cy="166199"/>
          </a:xfrm>
          <a:prstGeom prst="rect">
            <a:avLst/>
          </a:prstGeom>
          <a:noFill/>
          <a:ln>
            <a:noFill/>
          </a:ln>
        </p:spPr>
        <p:txBody>
          <a:bodyPr wrap="square" lIns="0" tIns="0" bIns="0" rtlCol="0" anchor="b" anchorCtr="0">
            <a:spAutoFit/>
          </a:bodyPr>
          <a:lstStyle/>
          <a:p>
            <a:pPr>
              <a:lnSpc>
                <a:spcPct val="90000"/>
              </a:lnSpc>
            </a:pPr>
            <a:r>
              <a:rPr lang="en-GB" sz="1200" b="1" dirty="0">
                <a:solidFill>
                  <a:schemeClr val="bg1"/>
                </a:solidFill>
                <a:latin typeface="FE Sans Office Subhead" panose="020B0503030203020204" pitchFamily="34" charset="0"/>
                <a:ea typeface="Polaris Bold" panose="02000000000000000000" pitchFamily="2" charset="77"/>
                <a:cs typeface="Polaris Bold" panose="02000000000000000000" pitchFamily="2" charset="77"/>
              </a:rPr>
              <a:t>February 2023</a:t>
            </a:r>
            <a:endParaRPr lang="en-US" sz="1400" b="1" dirty="0">
              <a:solidFill>
                <a:schemeClr val="bg1"/>
              </a:solidFill>
              <a:latin typeface="FE Sans Office Subhead" panose="020B0503030203020204" pitchFamily="34" charset="0"/>
              <a:ea typeface="Polaris Bold" panose="02000000000000000000" pitchFamily="2" charset="77"/>
              <a:cs typeface="Polaris Bold" panose="02000000000000000000" pitchFamily="2" charset="77"/>
            </a:endParaRPr>
          </a:p>
        </p:txBody>
      </p:sp>
      <p:pic>
        <p:nvPicPr>
          <p:cNvPr id="3" name="Picture 2" descr="Text&#10;&#10;Description automatically generated with low confidence">
            <a:extLst>
              <a:ext uri="{FF2B5EF4-FFF2-40B4-BE49-F238E27FC236}">
                <a16:creationId xmlns:a16="http://schemas.microsoft.com/office/drawing/2014/main" id="{92831610-65B9-3BA7-3564-A176F2A54E05}"/>
              </a:ext>
            </a:extLst>
          </p:cNvPr>
          <p:cNvPicPr>
            <a:picLocks noChangeAspect="1"/>
          </p:cNvPicPr>
          <p:nvPr/>
        </p:nvPicPr>
        <p:blipFill>
          <a:blip r:embed="rId2" r:link="rId3"/>
          <a:stretch>
            <a:fillRect/>
          </a:stretch>
        </p:blipFill>
        <p:spPr>
          <a:xfrm>
            <a:off x="2135205" y="1687398"/>
            <a:ext cx="7921590" cy="3520706"/>
          </a:xfrm>
          <a:prstGeom prst="rect">
            <a:avLst/>
          </a:prstGeom>
        </p:spPr>
      </p:pic>
    </p:spTree>
    <p:extLst>
      <p:ext uri="{BB962C8B-B14F-4D97-AF65-F5344CB8AC3E}">
        <p14:creationId xmlns:p14="http://schemas.microsoft.com/office/powerpoint/2010/main" val="58120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7" descr="Logo&#10;&#10;Description automatically generated with medium confidence">
            <a:extLst>
              <a:ext uri="{FF2B5EF4-FFF2-40B4-BE49-F238E27FC236}">
                <a16:creationId xmlns:a16="http://schemas.microsoft.com/office/drawing/2014/main" id="{408459E2-08C3-B27E-8BC7-D21C28E64C3A}"/>
              </a:ext>
            </a:extLst>
          </p:cNvPr>
          <p:cNvPicPr>
            <a:picLocks noChangeAspect="1"/>
          </p:cNvPicPr>
          <p:nvPr/>
        </p:nvPicPr>
        <p:blipFill>
          <a:blip r:embed="rId2"/>
          <a:stretch>
            <a:fillRect/>
          </a:stretch>
        </p:blipFill>
        <p:spPr>
          <a:xfrm>
            <a:off x="424833" y="3855357"/>
            <a:ext cx="4343109" cy="3002643"/>
          </a:xfrm>
          <a:prstGeom prst="rect">
            <a:avLst/>
          </a:prstGeom>
        </p:spPr>
      </p:pic>
      <p:pic>
        <p:nvPicPr>
          <p:cNvPr id="2" name="Google Shape;42;p1">
            <a:extLst>
              <a:ext uri="{FF2B5EF4-FFF2-40B4-BE49-F238E27FC236}">
                <a16:creationId xmlns:a16="http://schemas.microsoft.com/office/drawing/2014/main" id="{90A622C6-DE37-54C2-2CEA-DACDECAAA663}"/>
              </a:ext>
            </a:extLst>
          </p:cNvPr>
          <p:cNvPicPr preferRelativeResize="0"/>
          <p:nvPr/>
        </p:nvPicPr>
        <p:blipFill rotWithShape="1">
          <a:blip r:embed="rId3">
            <a:alphaModFix/>
          </a:blip>
          <a:srcRect/>
          <a:stretch/>
        </p:blipFill>
        <p:spPr>
          <a:xfrm>
            <a:off x="94594" y="0"/>
            <a:ext cx="5880100" cy="4704055"/>
          </a:xfrm>
          <a:prstGeom prst="rect">
            <a:avLst/>
          </a:prstGeom>
          <a:noFill/>
          <a:ln>
            <a:noFill/>
          </a:ln>
        </p:spPr>
      </p:pic>
      <p:pic>
        <p:nvPicPr>
          <p:cNvPr id="11" name="Picture 10">
            <a:extLst>
              <a:ext uri="{FF2B5EF4-FFF2-40B4-BE49-F238E27FC236}">
                <a16:creationId xmlns:a16="http://schemas.microsoft.com/office/drawing/2014/main" id="{503F8005-1241-15D7-F6BB-C987307B0E1A}"/>
              </a:ext>
            </a:extLst>
          </p:cNvPr>
          <p:cNvPicPr>
            <a:picLocks noChangeAspect="1"/>
          </p:cNvPicPr>
          <p:nvPr/>
        </p:nvPicPr>
        <p:blipFill>
          <a:blip r:embed="rId4"/>
          <a:stretch>
            <a:fillRect/>
          </a:stretch>
        </p:blipFill>
        <p:spPr>
          <a:xfrm>
            <a:off x="5135336" y="1029607"/>
            <a:ext cx="6607628" cy="5175250"/>
          </a:xfrm>
          <a:prstGeom prst="rect">
            <a:avLst/>
          </a:prstGeom>
        </p:spPr>
      </p:pic>
      <p:sp>
        <p:nvSpPr>
          <p:cNvPr id="7" name="Title 3">
            <a:extLst>
              <a:ext uri="{FF2B5EF4-FFF2-40B4-BE49-F238E27FC236}">
                <a16:creationId xmlns:a16="http://schemas.microsoft.com/office/drawing/2014/main" id="{57288B6A-1B6C-FBEC-6234-63038FD23043}"/>
              </a:ext>
            </a:extLst>
          </p:cNvPr>
          <p:cNvSpPr txBox="1">
            <a:spLocks/>
          </p:cNvSpPr>
          <p:nvPr/>
        </p:nvSpPr>
        <p:spPr>
          <a:xfrm>
            <a:off x="5546445" y="1329191"/>
            <a:ext cx="5924376" cy="3426700"/>
          </a:xfrm>
          <a:prstGeom prst="rect">
            <a:avLst/>
          </a:prstGeom>
        </p:spPr>
        <p:txBody>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Aft>
                <a:spcPts val="800"/>
              </a:spcAft>
            </a:pPr>
            <a:r>
              <a:rPr lang="en-US" sz="1600" dirty="0">
                <a:solidFill>
                  <a:srgbClr val="000000"/>
                </a:solidFill>
              </a:rPr>
              <a:t>The report is evidence-based, and the findings were very poignant, pragmatic detailed, and analytical. The report was also able to identify some of the structural and systemic challenges experienced by black entrepreneurs, whilst offering innovative recommendations.</a:t>
            </a:r>
          </a:p>
          <a:p>
            <a:pPr>
              <a:lnSpc>
                <a:spcPct val="100000"/>
              </a:lnSpc>
              <a:spcAft>
                <a:spcPts val="800"/>
              </a:spcAft>
            </a:pPr>
            <a:r>
              <a:rPr lang="en-US" sz="1600" dirty="0">
                <a:solidFill>
                  <a:srgbClr val="000000"/>
                </a:solidFill>
              </a:rPr>
              <a:t>We are committed to having a greater socioeconomic impact within our borough, so this report was very timely, as we are seeking to implement some strategic changes within our </a:t>
            </a:r>
            <a:r>
              <a:rPr lang="en-US" sz="1600" dirty="0" err="1">
                <a:solidFill>
                  <a:srgbClr val="000000"/>
                </a:solidFill>
              </a:rPr>
              <a:t>organisation</a:t>
            </a:r>
            <a:r>
              <a:rPr lang="en-US" sz="1600" dirty="0">
                <a:solidFill>
                  <a:srgbClr val="000000"/>
                </a:solidFill>
              </a:rPr>
              <a:t>. The black entrepreneur’s report has managed to stimulate some </a:t>
            </a:r>
            <a:br>
              <a:rPr lang="en-US" sz="1600" dirty="0">
                <a:solidFill>
                  <a:srgbClr val="000000"/>
                </a:solidFill>
              </a:rPr>
            </a:br>
            <a:r>
              <a:rPr lang="en-US" sz="1600" dirty="0">
                <a:solidFill>
                  <a:srgbClr val="000000"/>
                </a:solidFill>
              </a:rPr>
              <a:t>of our strategic thinking and as a result, we have sort to develop some of the key recommendations contained within the confines of the report. </a:t>
            </a:r>
          </a:p>
          <a:p>
            <a:pPr>
              <a:lnSpc>
                <a:spcPct val="100000"/>
              </a:lnSpc>
            </a:pPr>
            <a:endParaRPr lang="en-US" sz="1800" dirty="0">
              <a:solidFill>
                <a:srgbClr val="000000"/>
              </a:solidFill>
            </a:endParaRPr>
          </a:p>
        </p:txBody>
      </p:sp>
      <p:sp>
        <p:nvSpPr>
          <p:cNvPr id="10" name="TextBox 9">
            <a:extLst>
              <a:ext uri="{FF2B5EF4-FFF2-40B4-BE49-F238E27FC236}">
                <a16:creationId xmlns:a16="http://schemas.microsoft.com/office/drawing/2014/main" id="{02A2B1FC-371D-FC5D-9258-3AB4A627FE09}"/>
              </a:ext>
            </a:extLst>
          </p:cNvPr>
          <p:cNvSpPr txBox="1"/>
          <p:nvPr/>
        </p:nvSpPr>
        <p:spPr>
          <a:xfrm>
            <a:off x="5645831" y="4806690"/>
            <a:ext cx="5049383" cy="738536"/>
          </a:xfrm>
          <a:prstGeom prst="rect">
            <a:avLst/>
          </a:prstGeom>
          <a:noFill/>
        </p:spPr>
        <p:txBody>
          <a:bodyPr wrap="square" lIns="0" tIns="0" rIns="0" bIns="0" rtlCol="0">
            <a:spAutoFit/>
          </a:bodyPr>
          <a:lstStyle/>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r>
              <a:rPr kumimoji="0" lang="en-GB" sz="1200" b="1" u="none" strike="noStrike" kern="0" cap="none" spc="0" normalizeH="0" baseline="0" noProof="0" dirty="0">
                <a:ln>
                  <a:noFill/>
                </a:ln>
                <a:effectLst/>
                <a:uLnTx/>
                <a:uFillTx/>
                <a:latin typeface="Libre Caslon Display" pitchFamily="2" charset="77"/>
                <a:cs typeface="BIG CASLON MEDIUM" panose="02000603090000020003" pitchFamily="2" charset="-79"/>
                <a:sym typeface="Arial"/>
              </a:rPr>
              <a:t>Cllr Martin Seaton (He/Him) Cabinet Member for Jobs, Business &amp; Town Centres Southwark Council -2022</a:t>
            </a:r>
          </a:p>
          <a:p>
            <a: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pPr>
            <a:endParaRPr kumimoji="0" lang="en-GB" sz="1200" b="1" u="none" strike="noStrike" kern="0" cap="none" spc="0" normalizeH="0" baseline="0" noProof="0" dirty="0">
              <a:ln>
                <a:noFill/>
              </a:ln>
              <a:effectLst/>
              <a:uLnTx/>
              <a:uFillTx/>
              <a:latin typeface="BIG CASLON MEDIUM" panose="02000603090000020003" pitchFamily="2" charset="-79"/>
              <a:cs typeface="BIG CASLON MEDIUM" panose="02000603090000020003" pitchFamily="2" charset="-79"/>
              <a:sym typeface="Arial"/>
            </a:endParaRPr>
          </a:p>
        </p:txBody>
      </p:sp>
      <p:pic>
        <p:nvPicPr>
          <p:cNvPr id="13" name="Picture 12">
            <a:extLst>
              <a:ext uri="{FF2B5EF4-FFF2-40B4-BE49-F238E27FC236}">
                <a16:creationId xmlns:a16="http://schemas.microsoft.com/office/drawing/2014/main" id="{428907FE-8D39-B8B1-C90D-BF0FA49B88BA}"/>
              </a:ext>
            </a:extLst>
          </p:cNvPr>
          <p:cNvPicPr>
            <a:picLocks noChangeAspect="1"/>
          </p:cNvPicPr>
          <p:nvPr/>
        </p:nvPicPr>
        <p:blipFill>
          <a:blip r:embed="rId5"/>
          <a:stretch>
            <a:fillRect/>
          </a:stretch>
        </p:blipFill>
        <p:spPr>
          <a:xfrm rot="10800000">
            <a:off x="11155531" y="5692674"/>
            <a:ext cx="566751" cy="421015"/>
          </a:xfrm>
          <a:prstGeom prst="rect">
            <a:avLst/>
          </a:prstGeom>
        </p:spPr>
      </p:pic>
      <p:pic>
        <p:nvPicPr>
          <p:cNvPr id="15" name="Picture 14">
            <a:extLst>
              <a:ext uri="{FF2B5EF4-FFF2-40B4-BE49-F238E27FC236}">
                <a16:creationId xmlns:a16="http://schemas.microsoft.com/office/drawing/2014/main" id="{4D2ADFAF-3E18-B385-053A-990514943AD8}"/>
              </a:ext>
            </a:extLst>
          </p:cNvPr>
          <p:cNvPicPr>
            <a:picLocks noChangeAspect="1"/>
          </p:cNvPicPr>
          <p:nvPr/>
        </p:nvPicPr>
        <p:blipFill>
          <a:blip r:embed="rId5"/>
          <a:stretch>
            <a:fillRect/>
          </a:stretch>
        </p:blipFill>
        <p:spPr>
          <a:xfrm>
            <a:off x="5168887" y="416369"/>
            <a:ext cx="566751" cy="421015"/>
          </a:xfrm>
          <a:prstGeom prst="rect">
            <a:avLst/>
          </a:prstGeom>
        </p:spPr>
      </p:pic>
      <p:sp>
        <p:nvSpPr>
          <p:cNvPr id="3" name="Google Shape;118;g13c822bde9e_0_29">
            <a:extLst>
              <a:ext uri="{FF2B5EF4-FFF2-40B4-BE49-F238E27FC236}">
                <a16:creationId xmlns:a16="http://schemas.microsoft.com/office/drawing/2014/main" id="{0E616619-B378-0422-A237-175E50DEA8BB}"/>
              </a:ext>
            </a:extLst>
          </p:cNvPr>
          <p:cNvSpPr txBox="1">
            <a:spLocks/>
          </p:cNvSpPr>
          <p:nvPr/>
        </p:nvSpPr>
        <p:spPr>
          <a:xfrm>
            <a:off x="225991" y="6406875"/>
            <a:ext cx="5994600" cy="235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spcBef>
                <a:spcPts val="0"/>
              </a:spcBef>
              <a:buClr>
                <a:schemeClr val="dk1"/>
              </a:buClr>
              <a:buSzPts val="990"/>
              <a:buFont typeface="Arial"/>
              <a:buNone/>
            </a:pPr>
            <a:r>
              <a:rPr lang="en-GB" sz="700" b="0" spc="0" dirty="0">
                <a:solidFill>
                  <a:schemeClr val="bg1"/>
                </a:solidFill>
                <a:latin typeface="Montserrat Medium" pitchFamily="2" charset="77"/>
                <a:ea typeface="Roboto"/>
                <a:cs typeface="Roboto"/>
                <a:sym typeface="Roboto"/>
              </a:rPr>
              <a:t>The Black Entrepreneur Report 2021</a:t>
            </a:r>
          </a:p>
        </p:txBody>
      </p:sp>
    </p:spTree>
    <p:extLst>
      <p:ext uri="{BB962C8B-B14F-4D97-AF65-F5344CB8AC3E}">
        <p14:creationId xmlns:p14="http://schemas.microsoft.com/office/powerpoint/2010/main" val="4105884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7" descr="A picture containing text, poster, graphic design, yellow&#10;&#10;Description automatically generated">
            <a:extLst>
              <a:ext uri="{FF2B5EF4-FFF2-40B4-BE49-F238E27FC236}">
                <a16:creationId xmlns:a16="http://schemas.microsoft.com/office/drawing/2014/main" id="{5A64EE63-84D3-2105-AE47-7F705C0E2C8E}"/>
              </a:ext>
            </a:extLst>
          </p:cNvPr>
          <p:cNvPicPr>
            <a:picLocks noChangeAspect="1"/>
          </p:cNvPicPr>
          <p:nvPr/>
        </p:nvPicPr>
        <p:blipFill>
          <a:blip r:embed="rId2"/>
          <a:stretch>
            <a:fillRect/>
          </a:stretch>
        </p:blipFill>
        <p:spPr>
          <a:xfrm>
            <a:off x="1282391" y="876066"/>
            <a:ext cx="9623502" cy="5413220"/>
          </a:xfrm>
          <a:prstGeom prst="rect">
            <a:avLst/>
          </a:prstGeom>
        </p:spPr>
      </p:pic>
      <p:sp>
        <p:nvSpPr>
          <p:cNvPr id="1052" name="Rectangle 10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A70D21C2-27A0-2981-CF9C-29BC50A62E10}"/>
              </a:ext>
            </a:extLst>
          </p:cNvPr>
          <p:cNvSpPr txBox="1">
            <a:spLocks/>
          </p:cNvSpPr>
          <p:nvPr/>
        </p:nvSpPr>
        <p:spPr>
          <a:xfrm>
            <a:off x="8181306" y="3159452"/>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endParaRPr lang="en-US" dirty="0">
              <a:solidFill>
                <a:srgbClr val="000000"/>
              </a:solidFill>
            </a:endParaRPr>
          </a:p>
        </p:txBody>
      </p:sp>
      <p:pic>
        <p:nvPicPr>
          <p:cNvPr id="5" name="Picture 4">
            <a:extLst>
              <a:ext uri="{FF2B5EF4-FFF2-40B4-BE49-F238E27FC236}">
                <a16:creationId xmlns:a16="http://schemas.microsoft.com/office/drawing/2014/main" id="{AF203C24-2050-69F5-D1B2-F066FF223181}"/>
              </a:ext>
            </a:extLst>
          </p:cNvPr>
          <p:cNvPicPr>
            <a:picLocks noChangeAspect="1"/>
          </p:cNvPicPr>
          <p:nvPr/>
        </p:nvPicPr>
        <p:blipFill>
          <a:blip r:embed="rId3"/>
          <a:stretch>
            <a:fillRect/>
          </a:stretch>
        </p:blipFill>
        <p:spPr>
          <a:xfrm rot="10800000">
            <a:off x="16028613" y="4354528"/>
            <a:ext cx="566751" cy="421015"/>
          </a:xfrm>
          <a:prstGeom prst="rect">
            <a:avLst/>
          </a:prstGeom>
        </p:spPr>
      </p:pic>
      <p:pic>
        <p:nvPicPr>
          <p:cNvPr id="6" name="Picture 5">
            <a:extLst>
              <a:ext uri="{FF2B5EF4-FFF2-40B4-BE49-F238E27FC236}">
                <a16:creationId xmlns:a16="http://schemas.microsoft.com/office/drawing/2014/main" id="{75AF63AC-869E-6068-E166-C097328AD932}"/>
              </a:ext>
            </a:extLst>
          </p:cNvPr>
          <p:cNvPicPr>
            <a:picLocks noChangeAspect="1"/>
          </p:cNvPicPr>
          <p:nvPr/>
        </p:nvPicPr>
        <p:blipFill>
          <a:blip r:embed="rId3"/>
          <a:stretch>
            <a:fillRect/>
          </a:stretch>
        </p:blipFill>
        <p:spPr>
          <a:xfrm>
            <a:off x="12907833" y="1999923"/>
            <a:ext cx="566751" cy="421015"/>
          </a:xfrm>
          <a:prstGeom prst="rect">
            <a:avLst/>
          </a:prstGeom>
        </p:spPr>
      </p:pic>
      <p:sp>
        <p:nvSpPr>
          <p:cNvPr id="2" name="Title 3">
            <a:extLst>
              <a:ext uri="{FF2B5EF4-FFF2-40B4-BE49-F238E27FC236}">
                <a16:creationId xmlns:a16="http://schemas.microsoft.com/office/drawing/2014/main" id="{73F543BD-3427-C84B-506D-2007E0C33E36}"/>
              </a:ext>
            </a:extLst>
          </p:cNvPr>
          <p:cNvSpPr txBox="1">
            <a:spLocks/>
          </p:cNvSpPr>
          <p:nvPr/>
        </p:nvSpPr>
        <p:spPr>
          <a:xfrm>
            <a:off x="22599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rgbClr val="B9A46D"/>
                </a:solidFill>
              </a:rPr>
              <a:t>PITCH FOR SUCCESS &amp; MENTORING</a:t>
            </a:r>
          </a:p>
        </p:txBody>
      </p:sp>
    </p:spTree>
    <p:extLst>
      <p:ext uri="{BB962C8B-B14F-4D97-AF65-F5344CB8AC3E}">
        <p14:creationId xmlns:p14="http://schemas.microsoft.com/office/powerpoint/2010/main" val="2843683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4547EF1-ADBA-2001-F8F0-668DCFCC35EE}"/>
              </a:ext>
            </a:extLst>
          </p:cNvPr>
          <p:cNvSpPr txBox="1">
            <a:spLocks/>
          </p:cNvSpPr>
          <p:nvPr/>
        </p:nvSpPr>
        <p:spPr>
          <a:xfrm>
            <a:off x="7344641" y="2435702"/>
            <a:ext cx="4238625" cy="2946597"/>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marL="342900" indent="-342900">
              <a:lnSpc>
                <a:spcPct val="100000"/>
              </a:lnSpc>
              <a:buFont typeface="Arial" panose="020B0604020202020204" pitchFamily="34" charset="0"/>
              <a:buChar char="•"/>
            </a:pPr>
            <a:r>
              <a:rPr lang="en-US" dirty="0">
                <a:solidFill>
                  <a:srgbClr val="B9A46D"/>
                </a:solidFill>
              </a:rPr>
              <a:t>Building Awareness</a:t>
            </a:r>
          </a:p>
          <a:p>
            <a:pPr marL="342900" indent="-342900">
              <a:lnSpc>
                <a:spcPct val="100000"/>
              </a:lnSpc>
              <a:buFont typeface="Arial" panose="020B0604020202020204" pitchFamily="34" charset="0"/>
              <a:buChar char="•"/>
            </a:pPr>
            <a:r>
              <a:rPr lang="en-US" dirty="0">
                <a:solidFill>
                  <a:srgbClr val="B9A46D"/>
                </a:solidFill>
              </a:rPr>
              <a:t>Connecting Businesses</a:t>
            </a:r>
          </a:p>
          <a:p>
            <a:pPr marL="342900" indent="-342900">
              <a:lnSpc>
                <a:spcPct val="100000"/>
              </a:lnSpc>
              <a:buFont typeface="Arial" panose="020B0604020202020204" pitchFamily="34" charset="0"/>
              <a:buChar char="•"/>
            </a:pPr>
            <a:r>
              <a:rPr lang="en-US" dirty="0">
                <a:solidFill>
                  <a:srgbClr val="B9A46D"/>
                </a:solidFill>
              </a:rPr>
              <a:t>Networking </a:t>
            </a:r>
          </a:p>
          <a:p>
            <a:pPr marL="342900" indent="-342900">
              <a:lnSpc>
                <a:spcPct val="100000"/>
              </a:lnSpc>
              <a:buFont typeface="Arial" panose="020B0604020202020204" pitchFamily="34" charset="0"/>
              <a:buChar char="•"/>
            </a:pPr>
            <a:r>
              <a:rPr lang="en-US" dirty="0">
                <a:solidFill>
                  <a:srgbClr val="B9A46D"/>
                </a:solidFill>
              </a:rPr>
              <a:t>Creating Opportunities</a:t>
            </a:r>
          </a:p>
          <a:p>
            <a:pPr marL="342900" indent="-342900">
              <a:lnSpc>
                <a:spcPct val="100000"/>
              </a:lnSpc>
              <a:buFont typeface="Arial" panose="020B0604020202020204" pitchFamily="34" charset="0"/>
              <a:buChar char="•"/>
            </a:pPr>
            <a:r>
              <a:rPr lang="en-US" dirty="0">
                <a:solidFill>
                  <a:srgbClr val="B9A46D"/>
                </a:solidFill>
              </a:rPr>
              <a:t>Building Social Capital</a:t>
            </a:r>
          </a:p>
          <a:p>
            <a:pPr marL="342900" indent="-342900">
              <a:lnSpc>
                <a:spcPct val="100000"/>
              </a:lnSpc>
              <a:buFont typeface="Arial" panose="020B0604020202020204" pitchFamily="34" charset="0"/>
              <a:buChar char="•"/>
            </a:pPr>
            <a:r>
              <a:rPr lang="en-US" dirty="0">
                <a:solidFill>
                  <a:srgbClr val="B9A46D"/>
                </a:solidFill>
              </a:rPr>
              <a:t>Advocating for change</a:t>
            </a:r>
          </a:p>
          <a:p>
            <a:pPr marL="342900" indent="-342900">
              <a:lnSpc>
                <a:spcPct val="100000"/>
              </a:lnSpc>
              <a:buFont typeface="Arial" panose="020B0604020202020204" pitchFamily="34" charset="0"/>
              <a:buChar char="•"/>
            </a:pPr>
            <a:r>
              <a:rPr lang="en-US" dirty="0">
                <a:solidFill>
                  <a:srgbClr val="B9A46D"/>
                </a:solidFill>
              </a:rPr>
              <a:t>Sharing untold Stories</a:t>
            </a:r>
          </a:p>
          <a:p>
            <a:pPr>
              <a:lnSpc>
                <a:spcPct val="100000"/>
              </a:lnSpc>
            </a:pPr>
            <a:endParaRPr lang="en-US" dirty="0">
              <a:solidFill>
                <a:srgbClr val="B9A46D"/>
              </a:solidFill>
            </a:endParaRPr>
          </a:p>
          <a:p>
            <a:pPr marL="342900" indent="-342900">
              <a:lnSpc>
                <a:spcPct val="100000"/>
              </a:lnSpc>
              <a:buFont typeface="Arial" panose="020B0604020202020204" pitchFamily="34" charset="0"/>
              <a:buChar char="•"/>
            </a:pPr>
            <a:endParaRPr lang="en-US" dirty="0">
              <a:solidFill>
                <a:srgbClr val="B9A46D"/>
              </a:solidFill>
            </a:endParaRPr>
          </a:p>
        </p:txBody>
      </p:sp>
      <p:pic>
        <p:nvPicPr>
          <p:cNvPr id="3" name="Picture 2">
            <a:extLst>
              <a:ext uri="{FF2B5EF4-FFF2-40B4-BE49-F238E27FC236}">
                <a16:creationId xmlns:a16="http://schemas.microsoft.com/office/drawing/2014/main" id="{11AD110A-DD47-45E1-3F34-1D03D8C8C839}"/>
              </a:ext>
            </a:extLst>
          </p:cNvPr>
          <p:cNvPicPr>
            <a:picLocks noChangeAspect="1"/>
          </p:cNvPicPr>
          <p:nvPr/>
        </p:nvPicPr>
        <p:blipFill>
          <a:blip r:embed="rId2" r:link="rId4">
            <a:extLst>
              <a:ext uri="{BEBA8EAE-BF5A-486C-A8C5-ECC9F3942E4B}">
                <a14:imgProps xmlns:a14="http://schemas.microsoft.com/office/drawing/2010/main">
                  <a14:imgLayer r:embed="rId3">
                    <a14:imgEffect>
                      <a14:saturation sat="0"/>
                    </a14:imgEffect>
                  </a14:imgLayer>
                </a14:imgProps>
              </a:ext>
            </a:extLst>
          </a:blip>
          <a:srcRect l="10731" r="10731"/>
          <a:stretch>
            <a:fillRect/>
          </a:stretch>
        </p:blipFill>
        <p:spPr>
          <a:xfrm>
            <a:off x="-1196976" y="-14878"/>
            <a:ext cx="8349616" cy="6872878"/>
          </a:xfrm>
          <a:prstGeom prst="rect">
            <a:avLst/>
          </a:prstGeom>
        </p:spPr>
      </p:pic>
      <p:sp>
        <p:nvSpPr>
          <p:cNvPr id="2" name="Title 3">
            <a:extLst>
              <a:ext uri="{FF2B5EF4-FFF2-40B4-BE49-F238E27FC236}">
                <a16:creationId xmlns:a16="http://schemas.microsoft.com/office/drawing/2014/main" id="{58F98A67-0426-8CEF-BCD7-92C9052A6C90}"/>
              </a:ext>
            </a:extLst>
          </p:cNvPr>
          <p:cNvSpPr txBox="1">
            <a:spLocks/>
          </p:cNvSpPr>
          <p:nvPr/>
        </p:nvSpPr>
        <p:spPr>
          <a:xfrm>
            <a:off x="7358312" y="-28281"/>
            <a:ext cx="8021388" cy="910544"/>
          </a:xfrm>
          <a:prstGeom prst="rect">
            <a:avLst/>
          </a:prstGeom>
        </p:spPr>
        <p:txBody>
          <a:bodyPr anchor="ctr"/>
          <a:lstStyle>
            <a:lvl1pPr algn="l" defTabSz="914400" rtl="0" eaLnBrk="1" latinLnBrk="0" hangingPunct="1">
              <a:lnSpc>
                <a:spcPct val="90000"/>
              </a:lnSpc>
              <a:spcBef>
                <a:spcPct val="0"/>
              </a:spcBef>
              <a:buNone/>
              <a:defRPr sz="2400" b="1" i="0" kern="1200" spc="-60" baseline="0">
                <a:solidFill>
                  <a:schemeClr val="tx1"/>
                </a:solidFill>
                <a:latin typeface="Montserrat" pitchFamily="2" charset="77"/>
                <a:ea typeface="+mj-ea"/>
                <a:cs typeface="+mj-cs"/>
              </a:defRPr>
            </a:lvl1pPr>
          </a:lstStyle>
          <a:p>
            <a:pPr>
              <a:lnSpc>
                <a:spcPct val="100000"/>
              </a:lnSpc>
            </a:pPr>
            <a:r>
              <a:rPr lang="en-US" sz="2800" dirty="0">
                <a:solidFill>
                  <a:srgbClr val="B9A46D"/>
                </a:solidFill>
              </a:rPr>
              <a:t>PURPOSE</a:t>
            </a:r>
          </a:p>
        </p:txBody>
      </p:sp>
    </p:spTree>
    <p:extLst>
      <p:ext uri="{BB962C8B-B14F-4D97-AF65-F5344CB8AC3E}">
        <p14:creationId xmlns:p14="http://schemas.microsoft.com/office/powerpoint/2010/main" val="3876465077"/>
      </p:ext>
    </p:extLst>
  </p:cSld>
  <p:clrMapOvr>
    <a:masterClrMapping/>
  </p:clrMapOvr>
</p:sld>
</file>

<file path=ppt/theme/theme1.xml><?xml version="1.0" encoding="utf-8"?>
<a:theme xmlns:a="http://schemas.openxmlformats.org/drawingml/2006/main" name="Slide Templates">
  <a:themeElements>
    <a:clrScheme name="Formula E">
      <a:dk1>
        <a:srgbClr val="0E2332"/>
      </a:dk1>
      <a:lt1>
        <a:srgbClr val="FBFBFB"/>
      </a:lt1>
      <a:dk2>
        <a:srgbClr val="BCBCBC"/>
      </a:dk2>
      <a:lt2>
        <a:srgbClr val="EEEEEE"/>
      </a:lt2>
      <a:accent1>
        <a:srgbClr val="0000FF"/>
      </a:accent1>
      <a:accent2>
        <a:srgbClr val="00005A"/>
      </a:accent2>
      <a:accent3>
        <a:srgbClr val="00F4FF"/>
      </a:accent3>
      <a:accent4>
        <a:srgbClr val="00FF09"/>
      </a:accent4>
      <a:accent5>
        <a:srgbClr val="0E2332"/>
      </a:accent5>
      <a:accent6>
        <a:srgbClr val="BCBCBC"/>
      </a:accent6>
      <a:hlink>
        <a:srgbClr val="00005A"/>
      </a:hlink>
      <a:folHlink>
        <a:srgbClr val="00F4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marL="0" marR="0" indent="0" algn="l" defTabSz="914400" rtl="0" eaLnBrk="1" fontAlgn="auto" latinLnBrk="0" hangingPunct="1">
          <a:lnSpc>
            <a:spcPct val="130000"/>
          </a:lnSpc>
          <a:spcBef>
            <a:spcPts val="0"/>
          </a:spcBef>
          <a:spcAft>
            <a:spcPts val="300"/>
          </a:spcAft>
          <a:buClrTx/>
          <a:buSzPct val="100000"/>
          <a:buFont typeface="Wingdings" pitchFamily="2" charset="2"/>
          <a:buNone/>
          <a:tabLst/>
          <a:defRPr kumimoji="0" sz="900" b="0" i="0" u="none" strike="noStrike" kern="1200" cap="none" spc="0" normalizeH="0" baseline="0" noProof="0" dirty="0" err="1" smtClean="0">
            <a:ln>
              <a:noFill/>
            </a:ln>
            <a:solidFill>
              <a:srgbClr val="0E2332"/>
            </a:solidFill>
            <a:effectLst/>
            <a:uLnTx/>
            <a:uFillTx/>
            <a:latin typeface="FE Sans Office" panose="020B0503020203020204" pitchFamily="34" charset="0"/>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d9f7c43-ecd5-4d98-88d9-8c237c0ef3b9">
      <UserInfo>
        <DisplayName>Tom Myers</DisplayName>
        <AccountId>203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10B7490925C245BE6EB3E1846E9913" ma:contentTypeVersion="6" ma:contentTypeDescription="Create a new document." ma:contentTypeScope="" ma:versionID="508e0f6f86e29be6da6cc7664cb103e5">
  <xsd:schema xmlns:xsd="http://www.w3.org/2001/XMLSchema" xmlns:xs="http://www.w3.org/2001/XMLSchema" xmlns:p="http://schemas.microsoft.com/office/2006/metadata/properties" xmlns:ns2="fd9f7c43-ecd5-4d98-88d9-8c237c0ef3b9" xmlns:ns3="cbdc24cb-57e0-45a8-8651-0c86fbd66161" targetNamespace="http://schemas.microsoft.com/office/2006/metadata/properties" ma:root="true" ma:fieldsID="575f15a11eb13d19d60efe46119ffbb1" ns2:_="" ns3:_="">
    <xsd:import namespace="fd9f7c43-ecd5-4d98-88d9-8c237c0ef3b9"/>
    <xsd:import namespace="cbdc24cb-57e0-45a8-8651-0c86fbd6616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f7c43-ecd5-4d98-88d9-8c237c0ef3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dc24cb-57e0-45a8-8651-0c86fbd6616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BF14DF-AA26-4017-9A70-6A30BA0CE109}">
  <ds:schemaRefs>
    <ds:schemaRef ds:uri="http://schemas.microsoft.com/sharepoint/v3/contenttype/forms"/>
  </ds:schemaRefs>
</ds:datastoreItem>
</file>

<file path=customXml/itemProps2.xml><?xml version="1.0" encoding="utf-8"?>
<ds:datastoreItem xmlns:ds="http://schemas.openxmlformats.org/officeDocument/2006/customXml" ds:itemID="{4F222DC8-41FA-4627-A8B3-8D7EE009A49A}">
  <ds:schemaRefs>
    <ds:schemaRef ds:uri="fd9f7c43-ecd5-4d98-88d9-8c237c0ef3b9"/>
    <ds:schemaRef ds:uri="http://www.w3.org/XML/1998/namespac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 ds:uri="cbdc24cb-57e0-45a8-8651-0c86fbd6616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280FFE9-D8A0-473D-907E-974D0F7E6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f7c43-ecd5-4d98-88d9-8c237c0ef3b9"/>
    <ds:schemaRef ds:uri="cbdc24cb-57e0-45a8-8651-0c86fbd661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56390</TotalTime>
  <Words>5096</Words>
  <Application>Microsoft Office PowerPoint</Application>
  <PresentationFormat>Widescreen</PresentationFormat>
  <Paragraphs>668</Paragraphs>
  <Slides>60</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60</vt:i4>
      </vt:variant>
    </vt:vector>
  </HeadingPairs>
  <TitlesOfParts>
    <vt:vector size="75" baseType="lpstr">
      <vt:lpstr>Arial</vt:lpstr>
      <vt:lpstr>ArialMT</vt:lpstr>
      <vt:lpstr>BIG CASLON MEDIUM</vt:lpstr>
      <vt:lpstr>Calibri</vt:lpstr>
      <vt:lpstr>FE Sans Office</vt:lpstr>
      <vt:lpstr>FE Sans Office Headline</vt:lpstr>
      <vt:lpstr>FE Sans Office Subhead</vt:lpstr>
      <vt:lpstr>Libre Caslon Display</vt:lpstr>
      <vt:lpstr>Montserrat</vt:lpstr>
      <vt:lpstr>Montserrat Medium</vt:lpstr>
      <vt:lpstr>Montserrat SemiBold</vt:lpstr>
      <vt:lpstr>Polaris Medium Italic</vt:lpstr>
      <vt:lpstr>System Font Regular</vt:lpstr>
      <vt:lpstr>Wingdings</vt:lpstr>
      <vt:lpstr>Slide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tom.myers</dc:creator>
  <cp:keywords/>
  <dc:description/>
  <cp:lastModifiedBy>Dr Carlton Brown</cp:lastModifiedBy>
  <cp:revision>1237</cp:revision>
  <cp:lastPrinted>2023-02-10T16:42:07Z</cp:lastPrinted>
  <dcterms:created xsi:type="dcterms:W3CDTF">2022-07-05T17:55:04Z</dcterms:created>
  <dcterms:modified xsi:type="dcterms:W3CDTF">2023-07-09T19:07:21Z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0x0101000C10B7490925C245BE6EB3E1846E9913</vt:lpwstr>
  </property>
</Properties>
</file>